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306111-A673-6E23-1309-7A3E6A97F577}" name="Laura" initials="L" userId="8bb1908e1976151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0"/>
    <p:restoredTop sz="96405"/>
  </p:normalViewPr>
  <p:slideViewPr>
    <p:cSldViewPr snapToGrid="0">
      <p:cViewPr varScale="1">
        <p:scale>
          <a:sx n="26" d="100"/>
          <a:sy n="26" d="100"/>
        </p:scale>
        <p:origin x="5160"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11/22/2022</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4185AC-9F19-D1B5-3E2C-C165D877F433}"/>
              </a:ext>
            </a:extLst>
          </p:cNvPr>
          <p:cNvSpPr/>
          <p:nvPr/>
        </p:nvSpPr>
        <p:spPr>
          <a:xfrm>
            <a:off x="0" y="1017"/>
            <a:ext cx="21945600" cy="7508049"/>
          </a:xfrm>
          <a:prstGeom prst="rect">
            <a:avLst/>
          </a:prstGeom>
          <a:gradFill flip="none" rotWithShape="1">
            <a:gsLst>
              <a:gs pos="0">
                <a:schemeClr val="accent6">
                  <a:lumMod val="75000"/>
                </a:schemeClr>
              </a:gs>
              <a:gs pos="36000">
                <a:schemeClr val="accent6">
                  <a:lumMod val="75000"/>
                </a:schemeClr>
              </a:gs>
              <a:gs pos="82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914400" y="28008071"/>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1173616" y="1076382"/>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0" name="TextBox 9">
            <a:extLst>
              <a:ext uri="{FF2B5EF4-FFF2-40B4-BE49-F238E27FC236}">
                <a16:creationId xmlns:a16="http://schemas.microsoft.com/office/drawing/2014/main" id="{852392DB-040A-4601-1FDF-EE467A2C2C89}"/>
              </a:ext>
            </a:extLst>
          </p:cNvPr>
          <p:cNvSpPr txBox="1"/>
          <p:nvPr/>
        </p:nvSpPr>
        <p:spPr>
          <a:xfrm>
            <a:off x="914400" y="31665670"/>
            <a:ext cx="5976257" cy="400110"/>
          </a:xfrm>
          <a:prstGeom prst="rect">
            <a:avLst/>
          </a:prstGeom>
          <a:noFill/>
        </p:spPr>
        <p:txBody>
          <a:bodyPr wrap="square" rtlCol="0">
            <a:spAutoFit/>
          </a:bodyPr>
          <a:lstStyle/>
          <a:p>
            <a:r>
              <a:rPr lang="en-US" sz="2000" dirty="0">
                <a:latin typeface="Helvetica" pitchFamily="2" charset="0"/>
                <a:cs typeface="Arial" panose="020B0604020202020204" pitchFamily="34" charset="0"/>
              </a:rPr>
              <a:t>Copyright 2022. All rights reserved.</a:t>
            </a:r>
          </a:p>
        </p:txBody>
      </p:sp>
      <p:sp>
        <p:nvSpPr>
          <p:cNvPr id="12" name="Rectangle 11">
            <a:extLst>
              <a:ext uri="{FF2B5EF4-FFF2-40B4-BE49-F238E27FC236}">
                <a16:creationId xmlns:a16="http://schemas.microsoft.com/office/drawing/2014/main" id="{E1B6AD9F-C2D0-FAA0-B80B-B64AFDA924FD}"/>
              </a:ext>
            </a:extLst>
          </p:cNvPr>
          <p:cNvSpPr/>
          <p:nvPr/>
        </p:nvSpPr>
        <p:spPr>
          <a:xfrm>
            <a:off x="8429625" y="28008071"/>
            <a:ext cx="12674727" cy="405770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58744A6-324B-83AB-035A-35E0AAF38EC7}"/>
              </a:ext>
            </a:extLst>
          </p:cNvPr>
          <p:cNvSpPr txBox="1"/>
          <p:nvPr/>
        </p:nvSpPr>
        <p:spPr>
          <a:xfrm>
            <a:off x="8820717" y="28326810"/>
            <a:ext cx="11876942" cy="4247317"/>
          </a:xfrm>
          <a:prstGeom prst="rect">
            <a:avLst/>
          </a:prstGeom>
          <a:noFill/>
        </p:spPr>
        <p:txBody>
          <a:bodyPr wrap="square" rtlCol="0">
            <a:spAutoFit/>
          </a:bodyPr>
          <a:lstStyle/>
          <a:p>
            <a:pPr>
              <a:spcBef>
                <a:spcPct val="0"/>
              </a:spcBef>
            </a:pPr>
            <a:r>
              <a:rPr lang="en-US" altLang="en-US" sz="3000" b="1" dirty="0">
                <a:latin typeface="Arial" panose="020B0604020202020204" pitchFamily="34" charset="0"/>
              </a:rPr>
              <a:t>Publications: </a:t>
            </a:r>
          </a:p>
          <a:p>
            <a:pPr>
              <a:spcBef>
                <a:spcPct val="0"/>
              </a:spcBef>
            </a:pPr>
            <a:r>
              <a:rPr lang="en-US" sz="3000" kern="50" dirty="0" err="1">
                <a:effectLst/>
                <a:latin typeface="Arial" panose="020B0604020202020204" pitchFamily="34" charset="0"/>
                <a:ea typeface="Arial Unicode MS" panose="020B0604020202020204" pitchFamily="34" charset="-128"/>
                <a:cs typeface="Arial" panose="020B0604020202020204" pitchFamily="34" charset="0"/>
              </a:rPr>
              <a:t>Fackrell</a:t>
            </a:r>
            <a:r>
              <a:rPr lang="en-US" sz="3000" kern="50" dirty="0">
                <a:effectLst/>
                <a:latin typeface="Arial" panose="020B0604020202020204" pitchFamily="34" charset="0"/>
                <a:ea typeface="Arial Unicode MS" panose="020B0604020202020204" pitchFamily="34" charset="-128"/>
                <a:cs typeface="Arial" panose="020B0604020202020204" pitchFamily="34" charset="0"/>
              </a:rPr>
              <a:t>, L.E. , 2023 expected, </a:t>
            </a:r>
            <a:r>
              <a:rPr lang="en-US" sz="3000" dirty="0">
                <a:effectLst/>
                <a:latin typeface="Arial" panose="020B0604020202020204" pitchFamily="34" charset="0"/>
                <a:ea typeface="Calibri" panose="020F0502020204030204" pitchFamily="34" charset="0"/>
                <a:cs typeface="Arial" panose="020B0604020202020204" pitchFamily="34" charset="0"/>
              </a:rPr>
              <a:t>Constructing regolith-based soil-like substrates in off-world agricultural systems</a:t>
            </a:r>
            <a:r>
              <a:rPr lang="en-US" sz="3000" kern="50" dirty="0">
                <a:effectLst/>
                <a:latin typeface="Arial" panose="020B0604020202020204" pitchFamily="34" charset="0"/>
                <a:ea typeface="Arial Unicode MS" panose="020B0604020202020204" pitchFamily="34" charset="-128"/>
                <a:cs typeface="Arial" panose="020B0604020202020204" pitchFamily="34" charset="0"/>
              </a:rPr>
              <a:t>: </a:t>
            </a:r>
            <a:r>
              <a:rPr lang="en-US" sz="3000" i="1" kern="50" dirty="0">
                <a:effectLst/>
                <a:latin typeface="Arial" panose="020B0604020202020204" pitchFamily="34" charset="0"/>
                <a:ea typeface="Arial Unicode MS" panose="020B0604020202020204" pitchFamily="34" charset="-128"/>
                <a:cs typeface="Arial" panose="020B0604020202020204" pitchFamily="34" charset="0"/>
              </a:rPr>
              <a:t>in preparation for submission to Life Sciences in Space Research</a:t>
            </a:r>
            <a:endParaRPr lang="en-US" sz="3000" kern="50" dirty="0">
              <a:effectLst/>
              <a:latin typeface="Arial" panose="020B0604020202020204" pitchFamily="34" charset="0"/>
              <a:ea typeface="Arial Unicode MS" panose="020B0604020202020204" pitchFamily="34" charset="-128"/>
              <a:cs typeface="Arial" panose="020B0604020202020204" pitchFamily="34" charset="0"/>
            </a:endParaRPr>
          </a:p>
          <a:p>
            <a:pPr>
              <a:spcBef>
                <a:spcPct val="0"/>
              </a:spcBef>
            </a:pPr>
            <a:endParaRPr lang="en-US" altLang="en-US" sz="3000" dirty="0">
              <a:latin typeface="Arial" panose="020B0604020202020204" pitchFamily="34" charset="0"/>
            </a:endParaRPr>
          </a:p>
          <a:p>
            <a:pPr>
              <a:spcBef>
                <a:spcPct val="0"/>
              </a:spcBef>
            </a:pPr>
            <a:r>
              <a:rPr lang="en-US" altLang="en-US" sz="3000" b="1" dirty="0">
                <a:latin typeface="Arial" panose="020B0604020202020204" pitchFamily="34" charset="0"/>
              </a:rPr>
              <a:t>Author Contact Information: </a:t>
            </a:r>
          </a:p>
          <a:p>
            <a:pPr>
              <a:spcBef>
                <a:spcPct val="0"/>
              </a:spcBef>
            </a:pPr>
            <a:r>
              <a:rPr lang="en-US" altLang="en-US" sz="3000" b="1" dirty="0">
                <a:latin typeface="Arial" panose="020B0604020202020204" pitchFamily="34" charset="0"/>
              </a:rPr>
              <a:t>(913) 307-6510  </a:t>
            </a:r>
          </a:p>
          <a:p>
            <a:pPr>
              <a:spcBef>
                <a:spcPct val="0"/>
              </a:spcBef>
            </a:pPr>
            <a:r>
              <a:rPr lang="en-US" altLang="en-US" sz="3000" b="1" i="1" dirty="0" err="1">
                <a:solidFill>
                  <a:schemeClr val="bg2">
                    <a:lumMod val="50000"/>
                  </a:schemeClr>
                </a:solidFill>
                <a:latin typeface="Arial" panose="020B0604020202020204" pitchFamily="34" charset="0"/>
              </a:rPr>
              <a:t>laura.e.fackrell@jpl.nasa.gov</a:t>
            </a:r>
            <a:endParaRPr lang="en-US" altLang="en-US" sz="3000" i="1" dirty="0">
              <a:solidFill>
                <a:schemeClr val="bg2">
                  <a:lumMod val="50000"/>
                </a:schemeClr>
              </a:solidFill>
              <a:latin typeface="Arial" panose="020B0604020202020204" pitchFamily="34" charset="0"/>
            </a:endParaRPr>
          </a:p>
          <a:p>
            <a:endParaRPr lang="en-US" sz="3000"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1663700" y="1574785"/>
            <a:ext cx="17678400" cy="3416320"/>
          </a:xfrm>
          <a:prstGeom prst="rect">
            <a:avLst/>
          </a:prstGeom>
          <a:noFill/>
        </p:spPr>
        <p:txBody>
          <a:bodyPr wrap="square" rtlCol="0">
            <a:spAutoFit/>
          </a:bodyPr>
          <a:lstStyle/>
          <a:p>
            <a:pPr algn="ctr"/>
            <a:r>
              <a:rPr lang="en-US" sz="7200" dirty="0">
                <a:solidFill>
                  <a:schemeClr val="bg1"/>
                </a:solidFill>
                <a:effectLst/>
                <a:latin typeface="Arial" panose="020B0604020202020204" pitchFamily="34" charset="0"/>
                <a:ea typeface="Calibri" panose="020F0502020204030204" pitchFamily="34" charset="0"/>
                <a:cs typeface="Arial" panose="020B0604020202020204" pitchFamily="34" charset="0"/>
              </a:rPr>
              <a:t>Intentionally</a:t>
            </a:r>
            <a:r>
              <a:rPr lang="en-US" sz="7200" dirty="0">
                <a:solidFill>
                  <a:schemeClr val="bg1"/>
                </a:solidFill>
                <a:latin typeface="Arial" panose="020B0604020202020204" pitchFamily="34" charset="0"/>
                <a:ea typeface="Calibri" panose="020F0502020204030204" pitchFamily="34" charset="0"/>
                <a:cs typeface="Arial" panose="020B0604020202020204" pitchFamily="34" charset="0"/>
              </a:rPr>
              <a:t> applied organisms for</a:t>
            </a:r>
            <a:r>
              <a:rPr lang="en-US" sz="7200" dirty="0">
                <a:solidFill>
                  <a:schemeClr val="bg1"/>
                </a:solidFill>
                <a:effectLst/>
                <a:latin typeface="Arial" panose="020B0604020202020204" pitchFamily="34" charset="0"/>
                <a:ea typeface="Calibri" panose="020F0502020204030204" pitchFamily="34" charset="0"/>
                <a:cs typeface="Arial" panose="020B0604020202020204" pitchFamily="34" charset="0"/>
              </a:rPr>
              <a:t> regolith-based agricultural systems and implications for planetary protection</a:t>
            </a:r>
            <a:endParaRPr lang="en-US" sz="7200" b="1"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432E216-21F1-A2C5-49F4-69DE267EBFE5}"/>
              </a:ext>
            </a:extLst>
          </p:cNvPr>
          <p:cNvSpPr txBox="1"/>
          <p:nvPr/>
        </p:nvSpPr>
        <p:spPr>
          <a:xfrm>
            <a:off x="1173616" y="5415274"/>
            <a:ext cx="19376571"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 Laura E. </a:t>
            </a:r>
            <a:r>
              <a:rPr lang="en-US" sz="4000" b="1" dirty="0" err="1">
                <a:solidFill>
                  <a:schemeClr val="bg1"/>
                </a:solidFill>
                <a:latin typeface="Arial" panose="020B0604020202020204" pitchFamily="34" charset="0"/>
                <a:cs typeface="Arial" panose="020B0604020202020204" pitchFamily="34" charset="0"/>
              </a:rPr>
              <a:t>Fackrell</a:t>
            </a:r>
            <a:r>
              <a:rPr lang="en-US" sz="4000" b="1" dirty="0">
                <a:solidFill>
                  <a:schemeClr val="bg1"/>
                </a:solidFill>
                <a:latin typeface="Arial" panose="020B0604020202020204" pitchFamily="34" charset="0"/>
                <a:cs typeface="Arial" panose="020B0604020202020204" pitchFamily="34" charset="0"/>
              </a:rPr>
              <a:t>, NASA Postdoctoral Fellow (353N)</a:t>
            </a:r>
          </a:p>
          <a:p>
            <a:pPr algn="ctr"/>
            <a:r>
              <a:rPr lang="en-US" sz="4000" b="1" dirty="0">
                <a:solidFill>
                  <a:schemeClr val="bg1"/>
                </a:solidFill>
                <a:latin typeface="Arial" panose="020B0604020202020204" pitchFamily="34" charset="0"/>
                <a:cs typeface="Arial" panose="020B0604020202020204" pitchFamily="34" charset="0"/>
              </a:rPr>
              <a:t>Nitin Singh (353N) and </a:t>
            </a:r>
            <a:r>
              <a:rPr lang="en-US" sz="4000" b="1" dirty="0" err="1">
                <a:solidFill>
                  <a:schemeClr val="bg1"/>
                </a:solidFill>
                <a:latin typeface="Arial" panose="020B0604020202020204" pitchFamily="34" charset="0"/>
                <a:cs typeface="Arial" panose="020B0604020202020204" pitchFamily="34" charset="0"/>
              </a:rPr>
              <a:t>Kasthuri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Venkateswaran</a:t>
            </a:r>
            <a:r>
              <a:rPr lang="en-US" sz="4000" b="1" dirty="0">
                <a:solidFill>
                  <a:schemeClr val="bg1"/>
                </a:solidFill>
                <a:latin typeface="Arial" panose="020B0604020202020204" pitchFamily="34" charset="0"/>
                <a:cs typeface="Arial" panose="020B0604020202020204" pitchFamily="34" charset="0"/>
              </a:rPr>
              <a:t> (353N)</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8999759" y="587830"/>
            <a:ext cx="2209799" cy="2209799"/>
          </a:xfrm>
          <a:prstGeom prst="rect">
            <a:avLst/>
          </a:prstGeom>
        </p:spPr>
      </p:pic>
      <p:sp>
        <p:nvSpPr>
          <p:cNvPr id="2" name="TextBox 1">
            <a:extLst>
              <a:ext uri="{FF2B5EF4-FFF2-40B4-BE49-F238E27FC236}">
                <a16:creationId xmlns:a16="http://schemas.microsoft.com/office/drawing/2014/main" id="{561728FA-0EFF-656C-E1A6-9DB0FF8B67CF}"/>
              </a:ext>
            </a:extLst>
          </p:cNvPr>
          <p:cNvSpPr txBox="1"/>
          <p:nvPr/>
        </p:nvSpPr>
        <p:spPr>
          <a:xfrm>
            <a:off x="923278" y="31292378"/>
            <a:ext cx="5976257" cy="400110"/>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Poster Number: </a:t>
            </a:r>
            <a:r>
              <a:rPr lang="en-US" sz="2000" b="1" i="0" dirty="0">
                <a:solidFill>
                  <a:srgbClr val="201F1E"/>
                </a:solidFill>
                <a:effectLst/>
                <a:latin typeface="Arial" panose="020B0604020202020204" pitchFamily="34" charset="0"/>
                <a:cs typeface="Arial" panose="020B0604020202020204" pitchFamily="34" charset="0"/>
              </a:rPr>
              <a:t>PRD-P#013</a:t>
            </a: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14D7C23-5A4E-240A-5D1F-28E1CAD31355}"/>
              </a:ext>
            </a:extLst>
          </p:cNvPr>
          <p:cNvSpPr txBox="1"/>
          <p:nvPr/>
        </p:nvSpPr>
        <p:spPr>
          <a:xfrm>
            <a:off x="914400" y="8814050"/>
            <a:ext cx="9760688" cy="9012724"/>
          </a:xfrm>
          <a:prstGeom prst="rect">
            <a:avLst/>
          </a:prstGeom>
          <a:noFill/>
          <a:ln>
            <a:noFill/>
          </a:ln>
        </p:spPr>
        <p:txBody>
          <a:bodyPr wrap="square" rtlCol="0">
            <a:spAutoFit/>
          </a:bodyPr>
          <a:lstStyle/>
          <a:p>
            <a:pPr>
              <a:spcAft>
                <a:spcPts val="800"/>
              </a:spcAft>
            </a:pPr>
            <a:r>
              <a:rPr lang="en-US" sz="3000" dirty="0">
                <a:effectLst/>
                <a:latin typeface="Arial" panose="020B0604020202020204" pitchFamily="34" charset="0"/>
                <a:ea typeface="Calibri" panose="020F0502020204030204" pitchFamily="34" charset="0"/>
                <a:cs typeface="Arial" panose="020B0604020202020204" pitchFamily="34" charset="0"/>
              </a:rPr>
              <a:t>	Crewed missions beyond low Earth orbit present a unique and complex set of challenges for planetary protection. There has been significant effort to detect and identify microorganisms that occur on spacecraft surfaces to understand their potential to survive extraterrestrial and clean room conditions. Much of this work focuses on organisms that occur incidentally or inevitably on spacecraft surfaces</a:t>
            </a:r>
            <a:r>
              <a:rPr lang="en-US" sz="3000" baseline="30000" dirty="0">
                <a:effectLst/>
                <a:latin typeface="Arial" panose="020B0604020202020204" pitchFamily="34" charset="0"/>
                <a:ea typeface="Calibri" panose="020F0502020204030204" pitchFamily="34" charset="0"/>
                <a:cs typeface="Arial" panose="020B0604020202020204" pitchFamily="34" charset="0"/>
              </a:rPr>
              <a:t>1</a:t>
            </a:r>
            <a:r>
              <a:rPr lang="en-US" sz="3000" dirty="0">
                <a:effectLst/>
                <a:latin typeface="Arial" panose="020B0604020202020204" pitchFamily="34" charset="0"/>
                <a:ea typeface="Calibri" panose="020F0502020204030204" pitchFamily="34" charset="0"/>
                <a:cs typeface="Arial" panose="020B0604020202020204" pitchFamily="34" charset="0"/>
              </a:rPr>
              <a:t>. Just as essential are microorganisms intentionally introduced as living components to life support systems and other bioreactor technologies. </a:t>
            </a:r>
            <a:r>
              <a:rPr lang="en-US" sz="3000" dirty="0">
                <a:latin typeface="Arial" panose="020B0604020202020204" pitchFamily="34" charset="0"/>
                <a:ea typeface="Calibri" panose="020F0502020204030204" pitchFamily="34" charset="0"/>
                <a:cs typeface="Arial" panose="020B0604020202020204" pitchFamily="34" charset="0"/>
              </a:rPr>
              <a:t>M</a:t>
            </a:r>
            <a:r>
              <a:rPr lang="en-US" sz="3000" dirty="0">
                <a:effectLst/>
                <a:latin typeface="Arial" panose="020B0604020202020204" pitchFamily="34" charset="0"/>
                <a:ea typeface="Calibri" panose="020F0502020204030204" pitchFamily="34" charset="0"/>
                <a:cs typeface="Arial" panose="020B0604020202020204" pitchFamily="34" charset="0"/>
              </a:rPr>
              <a:t>icroorganisms may play important roles in </a:t>
            </a:r>
            <a:r>
              <a:rPr lang="en-US" sz="3000" dirty="0">
                <a:latin typeface="Arial" panose="020B0604020202020204" pitchFamily="34" charset="0"/>
                <a:ea typeface="Calibri" panose="020F0502020204030204" pitchFamily="34" charset="0"/>
                <a:cs typeface="Arial" panose="020B0604020202020204" pitchFamily="34" charset="0"/>
              </a:rPr>
              <a:t>the function of life support technology and behavior of biogeochemical cycles (C, N, O, P, etc.) within these closed systems. In this poster, I present a concept approach of the 1</a:t>
            </a:r>
            <a:r>
              <a:rPr lang="en-US" sz="3000" baseline="30000" dirty="0">
                <a:latin typeface="Arial" panose="020B0604020202020204" pitchFamily="34" charset="0"/>
                <a:ea typeface="Calibri" panose="020F0502020204030204" pitchFamily="34" charset="0"/>
                <a:cs typeface="Arial" panose="020B0604020202020204" pitchFamily="34" charset="0"/>
              </a:rPr>
              <a:t>st</a:t>
            </a:r>
            <a:r>
              <a:rPr lang="en-US" sz="3000" dirty="0">
                <a:latin typeface="Arial" panose="020B0604020202020204" pitchFamily="34" charset="0"/>
                <a:ea typeface="Calibri" panose="020F0502020204030204" pitchFamily="34" charset="0"/>
                <a:cs typeface="Arial" panose="020B0604020202020204" pitchFamily="34" charset="0"/>
              </a:rPr>
              <a:t> phase </a:t>
            </a:r>
            <a:r>
              <a:rPr lang="en-US" sz="3000" dirty="0">
                <a:effectLst/>
                <a:latin typeface="Arial" panose="020B0604020202020204" pitchFamily="34" charset="0"/>
                <a:ea typeface="Calibri" panose="020F0502020204030204" pitchFamily="34" charset="0"/>
                <a:cs typeface="Arial" panose="020B0604020202020204" pitchFamily="34" charset="0"/>
              </a:rPr>
              <a:t>of my project examining the implications of intentionally applied microorganisms relevant to off-world agriculture. The </a:t>
            </a:r>
            <a:r>
              <a:rPr lang="en-US" sz="3000" dirty="0">
                <a:latin typeface="Arial" panose="020B0604020202020204" pitchFamily="34" charset="0"/>
                <a:ea typeface="Calibri" panose="020F0502020204030204" pitchFamily="34" charset="0"/>
                <a:cs typeface="Arial" panose="020B0604020202020204" pitchFamily="34" charset="0"/>
              </a:rPr>
              <a:t>1</a:t>
            </a:r>
            <a:r>
              <a:rPr lang="en-US" sz="3000" baseline="30000" dirty="0">
                <a:latin typeface="Arial" panose="020B0604020202020204" pitchFamily="34" charset="0"/>
                <a:ea typeface="Calibri" panose="020F0502020204030204" pitchFamily="34" charset="0"/>
                <a:cs typeface="Arial" panose="020B0604020202020204" pitchFamily="34" charset="0"/>
              </a:rPr>
              <a:t>st</a:t>
            </a:r>
            <a:r>
              <a:rPr lang="en-US" sz="3000" dirty="0">
                <a:latin typeface="Arial" panose="020B0604020202020204" pitchFamily="34" charset="0"/>
                <a:ea typeface="Calibri" panose="020F0502020204030204" pitchFamily="34" charset="0"/>
                <a:cs typeface="Arial" panose="020B0604020202020204" pitchFamily="34" charset="0"/>
              </a:rPr>
              <a:t> </a:t>
            </a:r>
            <a:r>
              <a:rPr lang="en-US" sz="3000" dirty="0">
                <a:effectLst/>
                <a:latin typeface="Arial" panose="020B0604020202020204" pitchFamily="34" charset="0"/>
                <a:ea typeface="Calibri" panose="020F0502020204030204" pitchFamily="34" charset="0"/>
                <a:cs typeface="Arial" panose="020B0604020202020204" pitchFamily="34" charset="0"/>
              </a:rPr>
              <a:t>phase focuses on </a:t>
            </a:r>
            <a:r>
              <a:rPr lang="en-US" sz="3000" dirty="0">
                <a:effectLst/>
                <a:latin typeface="Arial" panose="020B0604020202020204" pitchFamily="34" charset="0"/>
                <a:cs typeface="Arial" panose="020B0604020202020204" pitchFamily="34" charset="0"/>
              </a:rPr>
              <a:t>producing viable growth mediums from regolith and inedible plant waste </a:t>
            </a:r>
            <a:r>
              <a:rPr lang="en-US" sz="3000" dirty="0">
                <a:effectLst/>
                <a:latin typeface="Arial" panose="020B0604020202020204" pitchFamily="34" charset="0"/>
                <a:ea typeface="Calibri" panose="020F0502020204030204" pitchFamily="34" charset="0"/>
                <a:cs typeface="Arial" panose="020B0604020202020204" pitchFamily="34" charset="0"/>
              </a:rPr>
              <a:t> </a:t>
            </a:r>
          </a:p>
          <a:p>
            <a:pPr>
              <a:spcAft>
                <a:spcPts val="800"/>
              </a:spcAft>
            </a:pPr>
            <a:endParaRPr lang="en-US" sz="300" dirty="0">
              <a:latin typeface="Cambria" panose="020405030504060302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5E039D7-0F32-B79D-02A8-55069CA1C715}"/>
              </a:ext>
            </a:extLst>
          </p:cNvPr>
          <p:cNvSpPr txBox="1"/>
          <p:nvPr/>
        </p:nvSpPr>
        <p:spPr>
          <a:xfrm>
            <a:off x="11151158" y="16645634"/>
            <a:ext cx="9769565" cy="11203067"/>
          </a:xfrm>
          <a:prstGeom prst="rect">
            <a:avLst/>
          </a:prstGeom>
          <a:noFill/>
          <a:ln>
            <a:noFill/>
          </a:ln>
        </p:spPr>
        <p:txBody>
          <a:bodyPr wrap="square" rtlCol="0">
            <a:spAutoFit/>
          </a:bodyPr>
          <a:lstStyle/>
          <a:p>
            <a:pPr marL="0" marR="0">
              <a:spcBef>
                <a:spcPts val="0"/>
              </a:spcBef>
              <a:spcAft>
                <a:spcPts val="800"/>
              </a:spcAft>
            </a:pPr>
            <a:r>
              <a:rPr lang="en-US" sz="3000" dirty="0">
                <a:latin typeface="Arial" panose="020B0604020202020204" pitchFamily="34" charset="0"/>
                <a:ea typeface="Calibri" panose="020F0502020204030204" pitchFamily="34" charset="0"/>
                <a:cs typeface="Arial" panose="020B0604020202020204" pitchFamily="34" charset="0"/>
              </a:rPr>
              <a:t>	</a:t>
            </a:r>
            <a:r>
              <a:rPr lang="en-US" sz="3000" dirty="0">
                <a:effectLst/>
                <a:latin typeface="Arial" panose="020B0604020202020204" pitchFamily="34" charset="0"/>
                <a:ea typeface="Calibri" panose="020F0502020204030204" pitchFamily="34" charset="0"/>
                <a:cs typeface="Arial" panose="020B0604020202020204" pitchFamily="34" charset="0"/>
              </a:rPr>
              <a:t>However, SLS also has drawbacks including nonhomogeneous porosity and permeability resulting in nonideal water uptake and distribution. Preliminary experiments demonstrate that the combination of the two may provide an improved medium. Thus, the first phase of this project explores the application of various beneficial microorganisms </a:t>
            </a:r>
            <a:r>
              <a:rPr lang="en-US" sz="3000" dirty="0">
                <a:latin typeface="Arial" panose="020B0604020202020204" pitchFamily="34" charset="0"/>
                <a:ea typeface="Calibri" panose="020F0502020204030204" pitchFamily="34" charset="0"/>
                <a:cs typeface="Arial" panose="020B0604020202020204" pitchFamily="34" charset="0"/>
              </a:rPr>
              <a:t>used to process plant waste into SLS and combined with regolith simulants to produce productive growth mediums useful to future lunar (and Martian) habitats. </a:t>
            </a:r>
          </a:p>
          <a:p>
            <a:pPr marL="0" marR="0">
              <a:spcBef>
                <a:spcPts val="0"/>
              </a:spcBef>
              <a:spcAft>
                <a:spcPts val="800"/>
              </a:spcAft>
            </a:pPr>
            <a:r>
              <a:rPr lang="en-US" sz="3000" dirty="0">
                <a:latin typeface="Arial" panose="020B0604020202020204" pitchFamily="34" charset="0"/>
                <a:ea typeface="Calibri" panose="020F0502020204030204" pitchFamily="34" charset="0"/>
                <a:cs typeface="Arial" panose="020B0604020202020204" pitchFamily="34" charset="0"/>
              </a:rPr>
              <a:t>	The viability of the resulting mediums will be evaluated by measuring lignin-cellulose-hemicellulose ratios, C/N ratios, overall nutrient profiles, and growth experiments to evaluate plant response.  The implications to planetary protection will be accessed through bioinformatic analysis including DNA extraction and PCR. Subsequent phases will focus on growth experiments with legume/rhizobia in this regolith-based SLS and nitrogen cycle modeling that help to answer the overall goals of the project.</a:t>
            </a:r>
          </a:p>
          <a:p>
            <a:pPr marL="0" marR="0">
              <a:spcBef>
                <a:spcPts val="0"/>
              </a:spcBef>
              <a:spcAft>
                <a:spcPts val="800"/>
              </a:spcAft>
            </a:pPr>
            <a:endParaRPr lang="en-US" sz="300"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References: </a:t>
            </a:r>
            <a:r>
              <a:rPr lang="en-US" sz="2400" baseline="30000" dirty="0">
                <a:latin typeface="Arial" panose="020B0604020202020204" pitchFamily="34" charset="0"/>
                <a:ea typeface="Calibri" panose="020F0502020204030204" pitchFamily="34" charset="0"/>
                <a:cs typeface="Arial" panose="020B0604020202020204" pitchFamily="34" charset="0"/>
              </a:rPr>
              <a:t>1</a:t>
            </a:r>
            <a:r>
              <a:rPr lang="en-US" sz="2400" dirty="0">
                <a:latin typeface="Arial" panose="020B0604020202020204" pitchFamily="34" charset="0"/>
                <a:ea typeface="Calibri" panose="020F0502020204030204" pitchFamily="34" charset="0"/>
                <a:cs typeface="Arial" panose="020B0604020202020204" pitchFamily="34" charset="0"/>
              </a:rPr>
              <a:t>Smith, et al. (2017), </a:t>
            </a:r>
            <a:r>
              <a:rPr lang="en-US" sz="2400" i="1" dirty="0">
                <a:latin typeface="Arial" panose="020B0604020202020204" pitchFamily="34" charset="0"/>
                <a:ea typeface="Calibri" panose="020F0502020204030204" pitchFamily="34" charset="0"/>
                <a:cs typeface="Arial" panose="020B0604020202020204" pitchFamily="34" charset="0"/>
              </a:rPr>
              <a:t>Astrobiology (17)</a:t>
            </a:r>
            <a:r>
              <a:rPr lang="en-US" sz="2400" dirty="0">
                <a:latin typeface="Arial" panose="020B0604020202020204" pitchFamily="34" charset="0"/>
                <a:ea typeface="Calibri" panose="020F0502020204030204" pitchFamily="34" charset="0"/>
                <a:cs typeface="Arial" panose="020B0604020202020204" pitchFamily="34" charset="0"/>
              </a:rPr>
              <a:t>, 253-265; </a:t>
            </a:r>
            <a:r>
              <a:rPr lang="en-US" sz="2400" baseline="30000" dirty="0">
                <a:latin typeface="Arial" panose="020B0604020202020204" pitchFamily="34" charset="0"/>
                <a:ea typeface="Calibri" panose="020F0502020204030204" pitchFamily="34" charset="0"/>
                <a:cs typeface="Arial" panose="020B0604020202020204" pitchFamily="34" charset="0"/>
              </a:rPr>
              <a:t>2</a:t>
            </a:r>
            <a:r>
              <a:rPr lang="en-US" sz="2400" dirty="0">
                <a:latin typeface="Arial" panose="020B0604020202020204" pitchFamily="34" charset="0"/>
                <a:ea typeface="Calibri" panose="020F0502020204030204" pitchFamily="34" charset="0"/>
                <a:cs typeface="Arial" panose="020B0604020202020204" pitchFamily="34" charset="0"/>
              </a:rPr>
              <a:t>Clauwaert, et al. (2017), </a:t>
            </a:r>
            <a:r>
              <a:rPr lang="en-US" sz="2400" i="1" dirty="0">
                <a:latin typeface="Arial" panose="020B0604020202020204" pitchFamily="34" charset="0"/>
                <a:ea typeface="Calibri" panose="020F0502020204030204" pitchFamily="34" charset="0"/>
                <a:cs typeface="Arial" panose="020B0604020202020204" pitchFamily="34" charset="0"/>
              </a:rPr>
              <a:t>Prog. </a:t>
            </a:r>
            <a:r>
              <a:rPr lang="en-US" sz="2400" i="1" dirty="0" err="1">
                <a:latin typeface="Arial" panose="020B0604020202020204" pitchFamily="34" charset="0"/>
                <a:ea typeface="Calibri" panose="020F0502020204030204" pitchFamily="34" charset="0"/>
                <a:cs typeface="Arial" panose="020B0604020202020204" pitchFamily="34" charset="0"/>
              </a:rPr>
              <a:t>Aerosp</a:t>
            </a:r>
            <a:r>
              <a:rPr lang="en-US" sz="2400" i="1" dirty="0">
                <a:latin typeface="Arial" panose="020B0604020202020204" pitchFamily="34" charset="0"/>
                <a:ea typeface="Calibri" panose="020F0502020204030204" pitchFamily="34" charset="0"/>
                <a:cs typeface="Arial" panose="020B0604020202020204" pitchFamily="34" charset="0"/>
              </a:rPr>
              <a:t>. Sci. (91), </a:t>
            </a:r>
            <a:r>
              <a:rPr lang="en-US" sz="2400" dirty="0">
                <a:latin typeface="Arial" panose="020B0604020202020204" pitchFamily="34" charset="0"/>
                <a:ea typeface="Calibri" panose="020F0502020204030204" pitchFamily="34" charset="0"/>
                <a:cs typeface="Arial" panose="020B0604020202020204" pitchFamily="34" charset="0"/>
              </a:rPr>
              <a:t>87-98; </a:t>
            </a:r>
            <a:r>
              <a:rPr lang="en-US" sz="2400" baseline="30000" dirty="0">
                <a:latin typeface="Arial" panose="020B0604020202020204" pitchFamily="34" charset="0"/>
                <a:ea typeface="Calibri" panose="020F0502020204030204" pitchFamily="34" charset="0"/>
                <a:cs typeface="Arial" panose="020B0604020202020204" pitchFamily="34" charset="0"/>
              </a:rPr>
              <a:t>3</a:t>
            </a:r>
            <a:r>
              <a:rPr lang="en-US" sz="2400" dirty="0">
                <a:latin typeface="Arial" panose="020B0604020202020204" pitchFamily="34" charset="0"/>
                <a:ea typeface="Calibri" panose="020F0502020204030204" pitchFamily="34" charset="0"/>
                <a:cs typeface="Arial" panose="020B0604020202020204" pitchFamily="34" charset="0"/>
              </a:rPr>
              <a:t>Gros, et al. (2005), </a:t>
            </a:r>
            <a:r>
              <a:rPr lang="en-US" sz="2400" i="1" dirty="0">
                <a:latin typeface="Arial" panose="020B0604020202020204" pitchFamily="34" charset="0"/>
                <a:ea typeface="Calibri" panose="020F0502020204030204" pitchFamily="34" charset="0"/>
                <a:cs typeface="Arial" panose="020B0604020202020204" pitchFamily="34" charset="0"/>
              </a:rPr>
              <a:t>Adv. Sp. Res. (36), </a:t>
            </a:r>
            <a:r>
              <a:rPr lang="en-US" sz="2400" dirty="0">
                <a:latin typeface="Arial" panose="020B0604020202020204" pitchFamily="34" charset="0"/>
                <a:ea typeface="Calibri" panose="020F0502020204030204" pitchFamily="34" charset="0"/>
                <a:cs typeface="Arial" panose="020B0604020202020204" pitchFamily="34" charset="0"/>
              </a:rPr>
              <a:t>1312-1318.</a:t>
            </a:r>
          </a:p>
        </p:txBody>
      </p:sp>
      <p:sp>
        <p:nvSpPr>
          <p:cNvPr id="6" name="TextBox 5">
            <a:extLst>
              <a:ext uri="{FF2B5EF4-FFF2-40B4-BE49-F238E27FC236}">
                <a16:creationId xmlns:a16="http://schemas.microsoft.com/office/drawing/2014/main" id="{A3008A86-3C0F-0B4D-C548-738F7A9D3867}"/>
              </a:ext>
            </a:extLst>
          </p:cNvPr>
          <p:cNvSpPr txBox="1"/>
          <p:nvPr/>
        </p:nvSpPr>
        <p:spPr>
          <a:xfrm>
            <a:off x="923277" y="8079022"/>
            <a:ext cx="9760688" cy="707886"/>
          </a:xfrm>
          <a:prstGeom prst="rect">
            <a:avLst/>
          </a:prstGeom>
          <a:solidFill>
            <a:schemeClr val="tx1"/>
          </a:solidFill>
          <a:ln>
            <a:solidFill>
              <a:schemeClr val="tx1"/>
            </a:solidFill>
          </a:ln>
        </p:spPr>
        <p:txBody>
          <a:bodyPr wrap="square" rtlCol="0">
            <a:spAutoFit/>
          </a:bodyPr>
          <a:lstStyle/>
          <a:p>
            <a:r>
              <a:rPr lang="en-US" sz="4000" b="1" dirty="0">
                <a:solidFill>
                  <a:schemeClr val="bg1"/>
                </a:solidFill>
              </a:rPr>
              <a:t>Introduction</a:t>
            </a:r>
          </a:p>
        </p:txBody>
      </p:sp>
      <p:sp>
        <p:nvSpPr>
          <p:cNvPr id="7" name="TextBox 6">
            <a:extLst>
              <a:ext uri="{FF2B5EF4-FFF2-40B4-BE49-F238E27FC236}">
                <a16:creationId xmlns:a16="http://schemas.microsoft.com/office/drawing/2014/main" id="{619AFED7-EA5A-F881-0B54-5FE2C5FA56AA}"/>
              </a:ext>
            </a:extLst>
          </p:cNvPr>
          <p:cNvSpPr txBox="1"/>
          <p:nvPr/>
        </p:nvSpPr>
        <p:spPr>
          <a:xfrm>
            <a:off x="914400" y="17817848"/>
            <a:ext cx="9760688" cy="707886"/>
          </a:xfrm>
          <a:prstGeom prst="rect">
            <a:avLst/>
          </a:prstGeom>
          <a:solidFill>
            <a:schemeClr val="tx1"/>
          </a:solidFill>
          <a:ln>
            <a:solidFill>
              <a:schemeClr val="tx1"/>
            </a:solidFill>
          </a:ln>
        </p:spPr>
        <p:txBody>
          <a:bodyPr wrap="square" rtlCol="0">
            <a:spAutoFit/>
          </a:bodyPr>
          <a:lstStyle/>
          <a:p>
            <a:r>
              <a:rPr lang="en-US" sz="4000" b="1" dirty="0">
                <a:solidFill>
                  <a:schemeClr val="bg1"/>
                </a:solidFill>
              </a:rPr>
              <a:t>Phase 1: Regolith and Soil Like Substrates</a:t>
            </a:r>
          </a:p>
        </p:txBody>
      </p:sp>
      <p:sp>
        <p:nvSpPr>
          <p:cNvPr id="16" name="TextBox 15">
            <a:extLst>
              <a:ext uri="{FF2B5EF4-FFF2-40B4-BE49-F238E27FC236}">
                <a16:creationId xmlns:a16="http://schemas.microsoft.com/office/drawing/2014/main" id="{B3669B9B-E74F-908F-9B43-A98EAD3E19E0}"/>
              </a:ext>
            </a:extLst>
          </p:cNvPr>
          <p:cNvSpPr txBox="1"/>
          <p:nvPr/>
        </p:nvSpPr>
        <p:spPr>
          <a:xfrm>
            <a:off x="923277" y="18586962"/>
            <a:ext cx="9760688" cy="9992479"/>
          </a:xfrm>
          <a:prstGeom prst="rect">
            <a:avLst/>
          </a:prstGeom>
          <a:noFill/>
          <a:ln>
            <a:noFill/>
          </a:ln>
        </p:spPr>
        <p:txBody>
          <a:bodyPr wrap="square" rtlCol="0">
            <a:spAutoFit/>
          </a:bodyPr>
          <a:lstStyle/>
          <a:p>
            <a:pPr>
              <a:spcAft>
                <a:spcPts val="800"/>
              </a:spcAft>
            </a:pPr>
            <a:r>
              <a:rPr lang="en-US" sz="3000" dirty="0">
                <a:effectLst/>
                <a:latin typeface="Arial" panose="020B0604020202020204" pitchFamily="34" charset="0"/>
                <a:ea typeface="Calibri" panose="020F0502020204030204" pitchFamily="34" charset="0"/>
                <a:cs typeface="Arial" panose="020B0604020202020204" pitchFamily="34" charset="0"/>
              </a:rPr>
              <a:t>	Agricultural systems on the Moon will be important for many aspects of crew life including food production, mental and emotional well-being, and life support systems that supply oxygen and clean water. Bioregenerative life support systems (BLSS) provide an independent means of food production essential to sustainable extraterrestrial habitats.  For BLSS to be truly sustainable closed loop system, they will need to be able to use in-situ resources and recycle waste</a:t>
            </a:r>
            <a:r>
              <a:rPr lang="en-US" sz="3000" baseline="30000" dirty="0">
                <a:effectLst/>
                <a:latin typeface="Arial" panose="020B0604020202020204" pitchFamily="34" charset="0"/>
                <a:ea typeface="Calibri" panose="020F0502020204030204" pitchFamily="34" charset="0"/>
                <a:cs typeface="Arial" panose="020B0604020202020204" pitchFamily="34" charset="0"/>
              </a:rPr>
              <a:t>2</a:t>
            </a:r>
            <a:r>
              <a:rPr lang="en-US" sz="3000" dirty="0">
                <a:effectLst/>
                <a:latin typeface="Arial" panose="020B0604020202020204" pitchFamily="34" charset="0"/>
                <a:ea typeface="Calibri" panose="020F0502020204030204" pitchFamily="34" charset="0"/>
                <a:cs typeface="Arial" panose="020B0604020202020204" pitchFamily="34" charset="0"/>
              </a:rPr>
              <a:t>. Neither of these functions exists in current life support systems on the ISS. </a:t>
            </a:r>
          </a:p>
          <a:p>
            <a:pPr>
              <a:spcAft>
                <a:spcPts val="800"/>
              </a:spcAft>
            </a:pPr>
            <a:r>
              <a:rPr lang="en-US" sz="3000" dirty="0">
                <a:latin typeface="Arial" panose="020B0604020202020204" pitchFamily="34" charset="0"/>
                <a:ea typeface="Calibri" panose="020F0502020204030204" pitchFamily="34" charset="0"/>
                <a:cs typeface="Arial" panose="020B0604020202020204" pitchFamily="34" charset="0"/>
              </a:rPr>
              <a:t>	</a:t>
            </a:r>
            <a:r>
              <a:rPr lang="en-US" sz="3000" dirty="0">
                <a:effectLst/>
                <a:latin typeface="Arial" panose="020B0604020202020204" pitchFamily="34" charset="0"/>
                <a:ea typeface="Calibri" panose="020F0502020204030204" pitchFamily="34" charset="0"/>
                <a:cs typeface="Arial" panose="020B0604020202020204" pitchFamily="34" charset="0"/>
              </a:rPr>
              <a:t>Lunar regolith provides readily accessible material to include in growth mediums. However, regolith used alone in its raw state does not provide an adequate growth environment. </a:t>
            </a:r>
            <a:r>
              <a:rPr lang="en-US" sz="3000" dirty="0">
                <a:latin typeface="Arial" panose="020B0604020202020204" pitchFamily="34" charset="0"/>
                <a:ea typeface="Calibri" panose="020F0502020204030204" pitchFamily="34" charset="0"/>
                <a:cs typeface="Arial" panose="020B0604020202020204" pitchFamily="34" charset="0"/>
              </a:rPr>
              <a:t>Inedible plant waste is also a readily accessible material and may even represent some of the highest volumes of waste produced. </a:t>
            </a:r>
            <a:r>
              <a:rPr lang="en-US" sz="3000" dirty="0">
                <a:effectLst/>
                <a:latin typeface="Arial" panose="020B0604020202020204" pitchFamily="34" charset="0"/>
                <a:ea typeface="Calibri" panose="020F0502020204030204" pitchFamily="34" charset="0"/>
                <a:cs typeface="Arial" panose="020B0604020202020204" pitchFamily="34" charset="0"/>
              </a:rPr>
              <a:t>Soil-like substrates (SLS) sourced from inedible plant. waste(rice and wheat straw) has been demonstrated as a viable growth mediums.</a:t>
            </a:r>
            <a:r>
              <a:rPr lang="en-US" sz="3000" baseline="30000" dirty="0">
                <a:effectLst/>
                <a:latin typeface="Arial" panose="020B0604020202020204" pitchFamily="34" charset="0"/>
                <a:ea typeface="Calibri" panose="020F0502020204030204" pitchFamily="34" charset="0"/>
                <a:cs typeface="Arial" panose="020B0604020202020204" pitchFamily="34" charset="0"/>
              </a:rPr>
              <a:t>3</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endParaRPr lang="en-US" sz="3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12610F1-6789-9FF4-B9CB-4601C6A7E510}"/>
              </a:ext>
            </a:extLst>
          </p:cNvPr>
          <p:cNvSpPr txBox="1"/>
          <p:nvPr/>
        </p:nvSpPr>
        <p:spPr>
          <a:xfrm>
            <a:off x="11261635" y="8206612"/>
            <a:ext cx="9760688" cy="707886"/>
          </a:xfrm>
          <a:prstGeom prst="rect">
            <a:avLst/>
          </a:prstGeom>
          <a:solidFill>
            <a:schemeClr val="tx1"/>
          </a:solidFill>
          <a:ln>
            <a:solidFill>
              <a:schemeClr val="tx1"/>
            </a:solidFill>
          </a:ln>
        </p:spPr>
        <p:txBody>
          <a:bodyPr wrap="square" rtlCol="0">
            <a:spAutoFit/>
          </a:bodyPr>
          <a:lstStyle/>
          <a:p>
            <a:r>
              <a:rPr lang="en-US" sz="4000" b="1" dirty="0">
                <a:solidFill>
                  <a:schemeClr val="bg1"/>
                </a:solidFill>
              </a:rPr>
              <a:t>Phase 1: Regolith and Soil Like Substrates</a:t>
            </a:r>
          </a:p>
        </p:txBody>
      </p:sp>
      <p:pic>
        <p:nvPicPr>
          <p:cNvPr id="18" name="Picture 17">
            <a:extLst>
              <a:ext uri="{FF2B5EF4-FFF2-40B4-BE49-F238E27FC236}">
                <a16:creationId xmlns:a16="http://schemas.microsoft.com/office/drawing/2014/main" id="{E2C1FBC8-7129-1ACD-A0CB-2BFA2194934B}"/>
              </a:ext>
            </a:extLst>
          </p:cNvPr>
          <p:cNvPicPr>
            <a:picLocks noChangeAspect="1"/>
          </p:cNvPicPr>
          <p:nvPr/>
        </p:nvPicPr>
        <p:blipFill>
          <a:blip r:embed="rId3"/>
          <a:stretch>
            <a:fillRect/>
          </a:stretch>
        </p:blipFill>
        <p:spPr>
          <a:xfrm>
            <a:off x="11339234" y="9191029"/>
            <a:ext cx="9581489" cy="3701004"/>
          </a:xfrm>
          <a:prstGeom prst="rect">
            <a:avLst/>
          </a:prstGeom>
        </p:spPr>
      </p:pic>
      <p:sp>
        <p:nvSpPr>
          <p:cNvPr id="21" name="TextBox 20">
            <a:extLst>
              <a:ext uri="{FF2B5EF4-FFF2-40B4-BE49-F238E27FC236}">
                <a16:creationId xmlns:a16="http://schemas.microsoft.com/office/drawing/2014/main" id="{60EB3A44-46AA-D8E6-66E2-15565BB48BAC}"/>
              </a:ext>
            </a:extLst>
          </p:cNvPr>
          <p:cNvSpPr txBox="1"/>
          <p:nvPr/>
        </p:nvSpPr>
        <p:spPr>
          <a:xfrm>
            <a:off x="11270514" y="12905193"/>
            <a:ext cx="9760688" cy="3693319"/>
          </a:xfrm>
          <a:prstGeom prst="rect">
            <a:avLst/>
          </a:prstGeom>
          <a:noFill/>
          <a:ln>
            <a:noFill/>
          </a:ln>
        </p:spPr>
        <p:txBody>
          <a:bodyPr wrap="square" rtlCol="0">
            <a:spAutoFit/>
          </a:bodyPr>
          <a:lstStyle/>
          <a:p>
            <a:pPr>
              <a:spcAft>
                <a:spcPts val="800"/>
              </a:spcAft>
            </a:pPr>
            <a:r>
              <a:rPr lang="en-US" sz="2600" b="1" i="1" dirty="0">
                <a:latin typeface="Arial" panose="020B0604020202020204" pitchFamily="34" charset="0"/>
                <a:ea typeface="Calibri" panose="020F0502020204030204" pitchFamily="34" charset="0"/>
                <a:cs typeface="Arial" panose="020B0604020202020204" pitchFamily="34" charset="0"/>
              </a:rPr>
              <a:t>Figure 1 RB-SLS: </a:t>
            </a:r>
            <a:r>
              <a:rPr lang="en-US" sz="2600" i="1" dirty="0">
                <a:effectLst/>
                <a:latin typeface="Arial" panose="020B0604020202020204" pitchFamily="34" charset="0"/>
                <a:ea typeface="Calibri" panose="020F0502020204030204" pitchFamily="34" charset="0"/>
                <a:cs typeface="Arial" panose="020B0604020202020204" pitchFamily="34" charset="0"/>
              </a:rPr>
              <a:t>Images of plants growth in mixtures of regolith simulant and </a:t>
            </a:r>
            <a:r>
              <a:rPr lang="en-US" sz="2600" i="1" dirty="0">
                <a:latin typeface="Arial" panose="020B0604020202020204" pitchFamily="34" charset="0"/>
                <a:ea typeface="Calibri" panose="020F0502020204030204" pitchFamily="34" charset="0"/>
                <a:cs typeface="Arial" panose="020B0604020202020204" pitchFamily="34" charset="0"/>
              </a:rPr>
              <a:t>organic </a:t>
            </a:r>
            <a:r>
              <a:rPr lang="en-US" sz="2600" i="1" dirty="0">
                <a:effectLst/>
                <a:latin typeface="Arial" panose="020B0604020202020204" pitchFamily="34" charset="0"/>
                <a:ea typeface="Calibri" panose="020F0502020204030204" pitchFamily="34" charset="0"/>
                <a:cs typeface="Arial" panose="020B0604020202020204" pitchFamily="34" charset="0"/>
              </a:rPr>
              <a:t>soil amendments. These soil amendments and regolith alone were poor mediums with challenges for root penetration and maintaining proper soil moisture conditions. However, </a:t>
            </a:r>
            <a:r>
              <a:rPr lang="en-US" sz="2600" i="1" dirty="0">
                <a:latin typeface="Arial" panose="020B0604020202020204" pitchFamily="34" charset="0"/>
                <a:ea typeface="Calibri" panose="020F0502020204030204" pitchFamily="34" charset="0"/>
                <a:cs typeface="Arial" panose="020B0604020202020204" pitchFamily="34" charset="0"/>
              </a:rPr>
              <a:t>the two combined at appropriate ratios provided normal root development. </a:t>
            </a:r>
            <a:r>
              <a:rPr lang="en-US" sz="2600" i="1" dirty="0">
                <a:effectLst/>
                <a:latin typeface="Arial" panose="020B0604020202020204" pitchFamily="34" charset="0"/>
                <a:ea typeface="Calibri" panose="020F0502020204030204" pitchFamily="34" charset="0"/>
                <a:cs typeface="Arial" panose="020B0604020202020204" pitchFamily="34" charset="0"/>
              </a:rPr>
              <a:t>Similar growing mediums could be constructed by combining organic amendments produced from organic amendments sourced from inedible plant waste and regolith sourced from the planet surface.</a:t>
            </a:r>
          </a:p>
        </p:txBody>
      </p:sp>
    </p:spTree>
    <p:extLst>
      <p:ext uri="{BB962C8B-B14F-4D97-AF65-F5344CB8AC3E}">
        <p14:creationId xmlns:p14="http://schemas.microsoft.com/office/powerpoint/2010/main" val="1876703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TotalTime>
  <Words>759</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 Unicode MS</vt:lpstr>
      <vt:lpstr>Arial</vt:lpstr>
      <vt:lpstr>Calibri</vt:lpstr>
      <vt:lpstr>Calibri Light</vt:lpstr>
      <vt:lpstr>Cambria</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1230)</cp:lastModifiedBy>
  <cp:revision>8</cp:revision>
  <dcterms:created xsi:type="dcterms:W3CDTF">2022-08-22T17:05:38Z</dcterms:created>
  <dcterms:modified xsi:type="dcterms:W3CDTF">2022-11-23T00:03:34Z</dcterms:modified>
</cp:coreProperties>
</file>