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8" r:id="rId2"/>
  </p:sldIdLst>
  <p:sldSz cx="21945600" cy="3291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51415"/>
    <a:srgbClr val="9F2B1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658"/>
    <p:restoredTop sz="96405"/>
  </p:normalViewPr>
  <p:slideViewPr>
    <p:cSldViewPr snapToGrid="0">
      <p:cViewPr varScale="1">
        <p:scale>
          <a:sx n="26" d="100"/>
          <a:sy n="26" d="100"/>
        </p:scale>
        <p:origin x="4704" y="11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45920" y="5387342"/>
            <a:ext cx="18653760" cy="11460480"/>
          </a:xfrm>
        </p:spPr>
        <p:txBody>
          <a:bodyPr anchor="b"/>
          <a:lstStyle>
            <a:lvl1pPr algn="ctr">
              <a:defRPr sz="14400"/>
            </a:lvl1pPr>
          </a:lstStyle>
          <a:p>
            <a:r>
              <a:rPr lang="en-US"/>
              <a:t>Click to edit Master title style</a:t>
            </a:r>
            <a:endParaRPr lang="en-US" dirty="0"/>
          </a:p>
        </p:txBody>
      </p:sp>
      <p:sp>
        <p:nvSpPr>
          <p:cNvPr id="3" name="Subtitle 2"/>
          <p:cNvSpPr>
            <a:spLocks noGrp="1"/>
          </p:cNvSpPr>
          <p:nvPr>
            <p:ph type="subTitle" idx="1"/>
          </p:nvPr>
        </p:nvSpPr>
        <p:spPr>
          <a:xfrm>
            <a:off x="2743200" y="17289782"/>
            <a:ext cx="16459200" cy="7947658"/>
          </a:xfrm>
        </p:spPr>
        <p:txBody>
          <a:bodyPr/>
          <a:lstStyle>
            <a:lvl1pPr marL="0" indent="0" algn="ctr">
              <a:buNone/>
              <a:defRPr sz="5760"/>
            </a:lvl1pPr>
            <a:lvl2pPr marL="1097280" indent="0" algn="ctr">
              <a:buNone/>
              <a:defRPr sz="4800"/>
            </a:lvl2pPr>
            <a:lvl3pPr marL="2194560" indent="0" algn="ctr">
              <a:buNone/>
              <a:defRPr sz="4320"/>
            </a:lvl3pPr>
            <a:lvl4pPr marL="3291840" indent="0" algn="ctr">
              <a:buNone/>
              <a:defRPr sz="3840"/>
            </a:lvl4pPr>
            <a:lvl5pPr marL="4389120" indent="0" algn="ctr">
              <a:buNone/>
              <a:defRPr sz="3840"/>
            </a:lvl5pPr>
            <a:lvl6pPr marL="5486400" indent="0" algn="ctr">
              <a:buNone/>
              <a:defRPr sz="3840"/>
            </a:lvl6pPr>
            <a:lvl7pPr marL="6583680" indent="0" algn="ctr">
              <a:buNone/>
              <a:defRPr sz="3840"/>
            </a:lvl7pPr>
            <a:lvl8pPr marL="7680960" indent="0" algn="ctr">
              <a:buNone/>
              <a:defRPr sz="3840"/>
            </a:lvl8pPr>
            <a:lvl9pPr marL="8778240" indent="0" algn="ctr">
              <a:buNone/>
              <a:defRPr sz="384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B41C0FA-16C0-894C-A716-8787E14EF5B7}" type="datetimeFigureOut">
              <a:rPr lang="en-US" smtClean="0"/>
              <a:t>11/22/2022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CA531C-7793-A540-B2EB-21B5693E78E3}" type="slidenum">
              <a:rPr lang="en-US" smtClean="0"/>
              <a:t>‹#›</a:t>
            </a:fld>
            <a:endParaRPr lang="en-US"/>
          </a:p>
        </p:txBody>
      </p:sp>
    </p:spTree>
    <p:extLst>
      <p:ext uri="{BB962C8B-B14F-4D97-AF65-F5344CB8AC3E}">
        <p14:creationId xmlns:p14="http://schemas.microsoft.com/office/powerpoint/2010/main" val="18201380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41C0FA-16C0-894C-A716-8787E14EF5B7}" type="datetimeFigureOut">
              <a:rPr lang="en-US" smtClean="0"/>
              <a:t>11/22/2022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CA531C-7793-A540-B2EB-21B5693E78E3}" type="slidenum">
              <a:rPr lang="en-US" smtClean="0"/>
              <a:t>‹#›</a:t>
            </a:fld>
            <a:endParaRPr lang="en-US"/>
          </a:p>
        </p:txBody>
      </p:sp>
    </p:spTree>
    <p:extLst>
      <p:ext uri="{BB962C8B-B14F-4D97-AF65-F5344CB8AC3E}">
        <p14:creationId xmlns:p14="http://schemas.microsoft.com/office/powerpoint/2010/main" val="3890185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704821" y="1752600"/>
            <a:ext cx="4732020" cy="2789682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508761" y="1752600"/>
            <a:ext cx="13921740" cy="2789682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41C0FA-16C0-894C-A716-8787E14EF5B7}" type="datetimeFigureOut">
              <a:rPr lang="en-US" smtClean="0"/>
              <a:t>11/22/2022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CA531C-7793-A540-B2EB-21B5693E78E3}" type="slidenum">
              <a:rPr lang="en-US" smtClean="0"/>
              <a:t>‹#›</a:t>
            </a:fld>
            <a:endParaRPr lang="en-US"/>
          </a:p>
        </p:txBody>
      </p:sp>
    </p:spTree>
    <p:extLst>
      <p:ext uri="{BB962C8B-B14F-4D97-AF65-F5344CB8AC3E}">
        <p14:creationId xmlns:p14="http://schemas.microsoft.com/office/powerpoint/2010/main" val="41469679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41C0FA-16C0-894C-A716-8787E14EF5B7}" type="datetimeFigureOut">
              <a:rPr lang="en-US" smtClean="0"/>
              <a:t>11/22/2022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CA531C-7793-A540-B2EB-21B5693E78E3}" type="slidenum">
              <a:rPr lang="en-US" smtClean="0"/>
              <a:t>‹#›</a:t>
            </a:fld>
            <a:endParaRPr lang="en-US"/>
          </a:p>
        </p:txBody>
      </p:sp>
    </p:spTree>
    <p:extLst>
      <p:ext uri="{BB962C8B-B14F-4D97-AF65-F5344CB8AC3E}">
        <p14:creationId xmlns:p14="http://schemas.microsoft.com/office/powerpoint/2010/main" val="14080146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97331" y="8206749"/>
            <a:ext cx="18928080" cy="13693138"/>
          </a:xfrm>
        </p:spPr>
        <p:txBody>
          <a:bodyPr anchor="b"/>
          <a:lstStyle>
            <a:lvl1pPr>
              <a:defRPr sz="14400"/>
            </a:lvl1pPr>
          </a:lstStyle>
          <a:p>
            <a:r>
              <a:rPr lang="en-US"/>
              <a:t>Click to edit Master title style</a:t>
            </a:r>
            <a:endParaRPr lang="en-US" dirty="0"/>
          </a:p>
        </p:txBody>
      </p:sp>
      <p:sp>
        <p:nvSpPr>
          <p:cNvPr id="3" name="Text Placeholder 2"/>
          <p:cNvSpPr>
            <a:spLocks noGrp="1"/>
          </p:cNvSpPr>
          <p:nvPr>
            <p:ph type="body" idx="1"/>
          </p:nvPr>
        </p:nvSpPr>
        <p:spPr>
          <a:xfrm>
            <a:off x="1497331" y="22029429"/>
            <a:ext cx="18928080" cy="7200898"/>
          </a:xfrm>
        </p:spPr>
        <p:txBody>
          <a:bodyPr/>
          <a:lstStyle>
            <a:lvl1pPr marL="0" indent="0">
              <a:buNone/>
              <a:defRPr sz="5760">
                <a:solidFill>
                  <a:schemeClr val="tx1"/>
                </a:solidFill>
              </a:defRPr>
            </a:lvl1pPr>
            <a:lvl2pPr marL="1097280" indent="0">
              <a:buNone/>
              <a:defRPr sz="4800">
                <a:solidFill>
                  <a:schemeClr val="tx1">
                    <a:tint val="75000"/>
                  </a:schemeClr>
                </a:solidFill>
              </a:defRPr>
            </a:lvl2pPr>
            <a:lvl3pPr marL="2194560" indent="0">
              <a:buNone/>
              <a:defRPr sz="4320">
                <a:solidFill>
                  <a:schemeClr val="tx1">
                    <a:tint val="75000"/>
                  </a:schemeClr>
                </a:solidFill>
              </a:defRPr>
            </a:lvl3pPr>
            <a:lvl4pPr marL="3291840" indent="0">
              <a:buNone/>
              <a:defRPr sz="3840">
                <a:solidFill>
                  <a:schemeClr val="tx1">
                    <a:tint val="75000"/>
                  </a:schemeClr>
                </a:solidFill>
              </a:defRPr>
            </a:lvl4pPr>
            <a:lvl5pPr marL="4389120" indent="0">
              <a:buNone/>
              <a:defRPr sz="3840">
                <a:solidFill>
                  <a:schemeClr val="tx1">
                    <a:tint val="75000"/>
                  </a:schemeClr>
                </a:solidFill>
              </a:defRPr>
            </a:lvl5pPr>
            <a:lvl6pPr marL="5486400" indent="0">
              <a:buNone/>
              <a:defRPr sz="3840">
                <a:solidFill>
                  <a:schemeClr val="tx1">
                    <a:tint val="75000"/>
                  </a:schemeClr>
                </a:solidFill>
              </a:defRPr>
            </a:lvl6pPr>
            <a:lvl7pPr marL="6583680" indent="0">
              <a:buNone/>
              <a:defRPr sz="3840">
                <a:solidFill>
                  <a:schemeClr val="tx1">
                    <a:tint val="75000"/>
                  </a:schemeClr>
                </a:solidFill>
              </a:defRPr>
            </a:lvl7pPr>
            <a:lvl8pPr marL="7680960" indent="0">
              <a:buNone/>
              <a:defRPr sz="3840">
                <a:solidFill>
                  <a:schemeClr val="tx1">
                    <a:tint val="75000"/>
                  </a:schemeClr>
                </a:solidFill>
              </a:defRPr>
            </a:lvl8pPr>
            <a:lvl9pPr marL="8778240" indent="0">
              <a:buNone/>
              <a:defRPr sz="384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B41C0FA-16C0-894C-A716-8787E14EF5B7}" type="datetimeFigureOut">
              <a:rPr lang="en-US" smtClean="0"/>
              <a:t>11/22/2022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CA531C-7793-A540-B2EB-21B5693E78E3}" type="slidenum">
              <a:rPr lang="en-US" smtClean="0"/>
              <a:t>‹#›</a:t>
            </a:fld>
            <a:endParaRPr lang="en-US"/>
          </a:p>
        </p:txBody>
      </p:sp>
    </p:spTree>
    <p:extLst>
      <p:ext uri="{BB962C8B-B14F-4D97-AF65-F5344CB8AC3E}">
        <p14:creationId xmlns:p14="http://schemas.microsoft.com/office/powerpoint/2010/main" val="39703502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08760" y="8763000"/>
            <a:ext cx="932688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1109960" y="8763000"/>
            <a:ext cx="932688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B41C0FA-16C0-894C-A716-8787E14EF5B7}" type="datetimeFigureOut">
              <a:rPr lang="en-US" smtClean="0"/>
              <a:t>11/22/2022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CA531C-7793-A540-B2EB-21B5693E78E3}" type="slidenum">
              <a:rPr lang="en-US" smtClean="0"/>
              <a:t>‹#›</a:t>
            </a:fld>
            <a:endParaRPr lang="en-US"/>
          </a:p>
        </p:txBody>
      </p:sp>
    </p:spTree>
    <p:extLst>
      <p:ext uri="{BB962C8B-B14F-4D97-AF65-F5344CB8AC3E}">
        <p14:creationId xmlns:p14="http://schemas.microsoft.com/office/powerpoint/2010/main" val="700363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11618" y="1752607"/>
            <a:ext cx="18928080" cy="6362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1511621" y="8069582"/>
            <a:ext cx="9284016" cy="3954778"/>
          </a:xfrm>
        </p:spPr>
        <p:txBody>
          <a:bodyPr anchor="b"/>
          <a:lstStyle>
            <a:lvl1pPr marL="0" indent="0">
              <a:buNone/>
              <a:defRPr sz="5760" b="1"/>
            </a:lvl1pPr>
            <a:lvl2pPr marL="1097280" indent="0">
              <a:buNone/>
              <a:defRPr sz="4800" b="1"/>
            </a:lvl2pPr>
            <a:lvl3pPr marL="2194560" indent="0">
              <a:buNone/>
              <a:defRPr sz="4320" b="1"/>
            </a:lvl3pPr>
            <a:lvl4pPr marL="3291840" indent="0">
              <a:buNone/>
              <a:defRPr sz="3840" b="1"/>
            </a:lvl4pPr>
            <a:lvl5pPr marL="4389120" indent="0">
              <a:buNone/>
              <a:defRPr sz="3840" b="1"/>
            </a:lvl5pPr>
            <a:lvl6pPr marL="5486400" indent="0">
              <a:buNone/>
              <a:defRPr sz="3840" b="1"/>
            </a:lvl6pPr>
            <a:lvl7pPr marL="6583680" indent="0">
              <a:buNone/>
              <a:defRPr sz="3840" b="1"/>
            </a:lvl7pPr>
            <a:lvl8pPr marL="7680960" indent="0">
              <a:buNone/>
              <a:defRPr sz="3840" b="1"/>
            </a:lvl8pPr>
            <a:lvl9pPr marL="8778240" indent="0">
              <a:buNone/>
              <a:defRPr sz="3840" b="1"/>
            </a:lvl9pPr>
          </a:lstStyle>
          <a:p>
            <a:pPr lvl="0"/>
            <a:r>
              <a:rPr lang="en-US"/>
              <a:t>Click to edit Master text styles</a:t>
            </a:r>
          </a:p>
        </p:txBody>
      </p:sp>
      <p:sp>
        <p:nvSpPr>
          <p:cNvPr id="4" name="Content Placeholder 3"/>
          <p:cNvSpPr>
            <a:spLocks noGrp="1"/>
          </p:cNvSpPr>
          <p:nvPr>
            <p:ph sz="half" idx="2"/>
          </p:nvPr>
        </p:nvSpPr>
        <p:spPr>
          <a:xfrm>
            <a:off x="1511621" y="12024360"/>
            <a:ext cx="9284016"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1109961" y="8069582"/>
            <a:ext cx="9329738" cy="3954778"/>
          </a:xfrm>
        </p:spPr>
        <p:txBody>
          <a:bodyPr anchor="b"/>
          <a:lstStyle>
            <a:lvl1pPr marL="0" indent="0">
              <a:buNone/>
              <a:defRPr sz="5760" b="1"/>
            </a:lvl1pPr>
            <a:lvl2pPr marL="1097280" indent="0">
              <a:buNone/>
              <a:defRPr sz="4800" b="1"/>
            </a:lvl2pPr>
            <a:lvl3pPr marL="2194560" indent="0">
              <a:buNone/>
              <a:defRPr sz="4320" b="1"/>
            </a:lvl3pPr>
            <a:lvl4pPr marL="3291840" indent="0">
              <a:buNone/>
              <a:defRPr sz="3840" b="1"/>
            </a:lvl4pPr>
            <a:lvl5pPr marL="4389120" indent="0">
              <a:buNone/>
              <a:defRPr sz="3840" b="1"/>
            </a:lvl5pPr>
            <a:lvl6pPr marL="5486400" indent="0">
              <a:buNone/>
              <a:defRPr sz="3840" b="1"/>
            </a:lvl6pPr>
            <a:lvl7pPr marL="6583680" indent="0">
              <a:buNone/>
              <a:defRPr sz="3840" b="1"/>
            </a:lvl7pPr>
            <a:lvl8pPr marL="7680960" indent="0">
              <a:buNone/>
              <a:defRPr sz="3840" b="1"/>
            </a:lvl8pPr>
            <a:lvl9pPr marL="8778240" indent="0">
              <a:buNone/>
              <a:defRPr sz="3840" b="1"/>
            </a:lvl9pPr>
          </a:lstStyle>
          <a:p>
            <a:pPr lvl="0"/>
            <a:r>
              <a:rPr lang="en-US"/>
              <a:t>Click to edit Master text styles</a:t>
            </a:r>
          </a:p>
        </p:txBody>
      </p:sp>
      <p:sp>
        <p:nvSpPr>
          <p:cNvPr id="6" name="Content Placeholder 5"/>
          <p:cNvSpPr>
            <a:spLocks noGrp="1"/>
          </p:cNvSpPr>
          <p:nvPr>
            <p:ph sz="quarter" idx="4"/>
          </p:nvPr>
        </p:nvSpPr>
        <p:spPr>
          <a:xfrm>
            <a:off x="11109961" y="12024360"/>
            <a:ext cx="9329738"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B41C0FA-16C0-894C-A716-8787E14EF5B7}" type="datetimeFigureOut">
              <a:rPr lang="en-US" smtClean="0"/>
              <a:t>11/22/2022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2CA531C-7793-A540-B2EB-21B5693E78E3}" type="slidenum">
              <a:rPr lang="en-US" smtClean="0"/>
              <a:t>‹#›</a:t>
            </a:fld>
            <a:endParaRPr lang="en-US"/>
          </a:p>
        </p:txBody>
      </p:sp>
    </p:spTree>
    <p:extLst>
      <p:ext uri="{BB962C8B-B14F-4D97-AF65-F5344CB8AC3E}">
        <p14:creationId xmlns:p14="http://schemas.microsoft.com/office/powerpoint/2010/main" val="17134488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B41C0FA-16C0-894C-A716-8787E14EF5B7}" type="datetimeFigureOut">
              <a:rPr lang="en-US" smtClean="0"/>
              <a:t>11/22/2022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2CA531C-7793-A540-B2EB-21B5693E78E3}" type="slidenum">
              <a:rPr lang="en-US" smtClean="0"/>
              <a:t>‹#›</a:t>
            </a:fld>
            <a:endParaRPr lang="en-US"/>
          </a:p>
        </p:txBody>
      </p:sp>
    </p:spTree>
    <p:extLst>
      <p:ext uri="{BB962C8B-B14F-4D97-AF65-F5344CB8AC3E}">
        <p14:creationId xmlns:p14="http://schemas.microsoft.com/office/powerpoint/2010/main" val="4987721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41C0FA-16C0-894C-A716-8787E14EF5B7}" type="datetimeFigureOut">
              <a:rPr lang="en-US" smtClean="0"/>
              <a:t>11/22/2022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2CA531C-7793-A540-B2EB-21B5693E78E3}" type="slidenum">
              <a:rPr lang="en-US" smtClean="0"/>
              <a:t>‹#›</a:t>
            </a:fld>
            <a:endParaRPr lang="en-US"/>
          </a:p>
        </p:txBody>
      </p:sp>
    </p:spTree>
    <p:extLst>
      <p:ext uri="{BB962C8B-B14F-4D97-AF65-F5344CB8AC3E}">
        <p14:creationId xmlns:p14="http://schemas.microsoft.com/office/powerpoint/2010/main" val="3819746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11619" y="2194560"/>
            <a:ext cx="7078027" cy="7680960"/>
          </a:xfrm>
        </p:spPr>
        <p:txBody>
          <a:bodyPr anchor="b"/>
          <a:lstStyle>
            <a:lvl1pPr>
              <a:defRPr sz="7680"/>
            </a:lvl1pPr>
          </a:lstStyle>
          <a:p>
            <a:r>
              <a:rPr lang="en-US"/>
              <a:t>Click to edit Master title style</a:t>
            </a:r>
            <a:endParaRPr lang="en-US" dirty="0"/>
          </a:p>
        </p:txBody>
      </p:sp>
      <p:sp>
        <p:nvSpPr>
          <p:cNvPr id="3" name="Content Placeholder 2"/>
          <p:cNvSpPr>
            <a:spLocks noGrp="1"/>
          </p:cNvSpPr>
          <p:nvPr>
            <p:ph idx="1"/>
          </p:nvPr>
        </p:nvSpPr>
        <p:spPr>
          <a:xfrm>
            <a:off x="9329738" y="4739647"/>
            <a:ext cx="11109960" cy="23393400"/>
          </a:xfrm>
        </p:spPr>
        <p:txBody>
          <a:bodyPr/>
          <a:lstStyle>
            <a:lvl1pPr>
              <a:defRPr sz="7680"/>
            </a:lvl1pPr>
            <a:lvl2pPr>
              <a:defRPr sz="6720"/>
            </a:lvl2pPr>
            <a:lvl3pPr>
              <a:defRPr sz="5760"/>
            </a:lvl3pPr>
            <a:lvl4pPr>
              <a:defRPr sz="4800"/>
            </a:lvl4pPr>
            <a:lvl5pPr>
              <a:defRPr sz="4800"/>
            </a:lvl5pPr>
            <a:lvl6pPr>
              <a:defRPr sz="4800"/>
            </a:lvl6pPr>
            <a:lvl7pPr>
              <a:defRPr sz="4800"/>
            </a:lvl7pPr>
            <a:lvl8pPr>
              <a:defRPr sz="4800"/>
            </a:lvl8pPr>
            <a:lvl9pPr>
              <a:defRPr sz="4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511619" y="9875520"/>
            <a:ext cx="7078027" cy="18295622"/>
          </a:xfrm>
        </p:spPr>
        <p:txBody>
          <a:bodyPr/>
          <a:lstStyle>
            <a:lvl1pPr marL="0" indent="0">
              <a:buNone/>
              <a:defRPr sz="3840"/>
            </a:lvl1pPr>
            <a:lvl2pPr marL="1097280" indent="0">
              <a:buNone/>
              <a:defRPr sz="3360"/>
            </a:lvl2pPr>
            <a:lvl3pPr marL="2194560" indent="0">
              <a:buNone/>
              <a:defRPr sz="2880"/>
            </a:lvl3pPr>
            <a:lvl4pPr marL="3291840" indent="0">
              <a:buNone/>
              <a:defRPr sz="2400"/>
            </a:lvl4pPr>
            <a:lvl5pPr marL="4389120" indent="0">
              <a:buNone/>
              <a:defRPr sz="2400"/>
            </a:lvl5pPr>
            <a:lvl6pPr marL="5486400" indent="0">
              <a:buNone/>
              <a:defRPr sz="2400"/>
            </a:lvl6pPr>
            <a:lvl7pPr marL="6583680" indent="0">
              <a:buNone/>
              <a:defRPr sz="2400"/>
            </a:lvl7pPr>
            <a:lvl8pPr marL="7680960" indent="0">
              <a:buNone/>
              <a:defRPr sz="2400"/>
            </a:lvl8pPr>
            <a:lvl9pPr marL="8778240" indent="0">
              <a:buNone/>
              <a:defRPr sz="2400"/>
            </a:lvl9pPr>
          </a:lstStyle>
          <a:p>
            <a:pPr lvl="0"/>
            <a:r>
              <a:rPr lang="en-US"/>
              <a:t>Click to edit Master text styles</a:t>
            </a:r>
          </a:p>
        </p:txBody>
      </p:sp>
      <p:sp>
        <p:nvSpPr>
          <p:cNvPr id="5" name="Date Placeholder 4"/>
          <p:cNvSpPr>
            <a:spLocks noGrp="1"/>
          </p:cNvSpPr>
          <p:nvPr>
            <p:ph type="dt" sz="half" idx="10"/>
          </p:nvPr>
        </p:nvSpPr>
        <p:spPr/>
        <p:txBody>
          <a:bodyPr/>
          <a:lstStyle/>
          <a:p>
            <a:fld id="{9B41C0FA-16C0-894C-A716-8787E14EF5B7}" type="datetimeFigureOut">
              <a:rPr lang="en-US" smtClean="0"/>
              <a:t>11/22/2022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CA531C-7793-A540-B2EB-21B5693E78E3}" type="slidenum">
              <a:rPr lang="en-US" smtClean="0"/>
              <a:t>‹#›</a:t>
            </a:fld>
            <a:endParaRPr lang="en-US"/>
          </a:p>
        </p:txBody>
      </p:sp>
    </p:spTree>
    <p:extLst>
      <p:ext uri="{BB962C8B-B14F-4D97-AF65-F5344CB8AC3E}">
        <p14:creationId xmlns:p14="http://schemas.microsoft.com/office/powerpoint/2010/main" val="36977428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11619" y="2194560"/>
            <a:ext cx="7078027" cy="7680960"/>
          </a:xfrm>
        </p:spPr>
        <p:txBody>
          <a:bodyPr anchor="b"/>
          <a:lstStyle>
            <a:lvl1pPr>
              <a:defRPr sz="7680"/>
            </a:lvl1pPr>
          </a:lstStyle>
          <a:p>
            <a:r>
              <a:rPr lang="en-US"/>
              <a:t>Click to edit Master title style</a:t>
            </a:r>
            <a:endParaRPr lang="en-US" dirty="0"/>
          </a:p>
        </p:txBody>
      </p:sp>
      <p:sp>
        <p:nvSpPr>
          <p:cNvPr id="3" name="Picture Placeholder 2"/>
          <p:cNvSpPr>
            <a:spLocks noGrp="1" noChangeAspect="1"/>
          </p:cNvSpPr>
          <p:nvPr>
            <p:ph type="pic" idx="1"/>
          </p:nvPr>
        </p:nvSpPr>
        <p:spPr>
          <a:xfrm>
            <a:off x="9329738" y="4739647"/>
            <a:ext cx="11109960" cy="23393400"/>
          </a:xfrm>
        </p:spPr>
        <p:txBody>
          <a:bodyPr anchor="t"/>
          <a:lstStyle>
            <a:lvl1pPr marL="0" indent="0">
              <a:buNone/>
              <a:defRPr sz="7680"/>
            </a:lvl1pPr>
            <a:lvl2pPr marL="1097280" indent="0">
              <a:buNone/>
              <a:defRPr sz="6720"/>
            </a:lvl2pPr>
            <a:lvl3pPr marL="2194560" indent="0">
              <a:buNone/>
              <a:defRPr sz="5760"/>
            </a:lvl3pPr>
            <a:lvl4pPr marL="3291840" indent="0">
              <a:buNone/>
              <a:defRPr sz="4800"/>
            </a:lvl4pPr>
            <a:lvl5pPr marL="4389120" indent="0">
              <a:buNone/>
              <a:defRPr sz="4800"/>
            </a:lvl5pPr>
            <a:lvl6pPr marL="5486400" indent="0">
              <a:buNone/>
              <a:defRPr sz="4800"/>
            </a:lvl6pPr>
            <a:lvl7pPr marL="6583680" indent="0">
              <a:buNone/>
              <a:defRPr sz="4800"/>
            </a:lvl7pPr>
            <a:lvl8pPr marL="7680960" indent="0">
              <a:buNone/>
              <a:defRPr sz="4800"/>
            </a:lvl8pPr>
            <a:lvl9pPr marL="8778240" indent="0">
              <a:buNone/>
              <a:defRPr sz="4800"/>
            </a:lvl9pPr>
          </a:lstStyle>
          <a:p>
            <a:r>
              <a:rPr lang="en-US"/>
              <a:t>Click icon to add picture</a:t>
            </a:r>
            <a:endParaRPr lang="en-US" dirty="0"/>
          </a:p>
        </p:txBody>
      </p:sp>
      <p:sp>
        <p:nvSpPr>
          <p:cNvPr id="4" name="Text Placeholder 3"/>
          <p:cNvSpPr>
            <a:spLocks noGrp="1"/>
          </p:cNvSpPr>
          <p:nvPr>
            <p:ph type="body" sz="half" idx="2"/>
          </p:nvPr>
        </p:nvSpPr>
        <p:spPr>
          <a:xfrm>
            <a:off x="1511619" y="9875520"/>
            <a:ext cx="7078027" cy="18295622"/>
          </a:xfrm>
        </p:spPr>
        <p:txBody>
          <a:bodyPr/>
          <a:lstStyle>
            <a:lvl1pPr marL="0" indent="0">
              <a:buNone/>
              <a:defRPr sz="3840"/>
            </a:lvl1pPr>
            <a:lvl2pPr marL="1097280" indent="0">
              <a:buNone/>
              <a:defRPr sz="3360"/>
            </a:lvl2pPr>
            <a:lvl3pPr marL="2194560" indent="0">
              <a:buNone/>
              <a:defRPr sz="2880"/>
            </a:lvl3pPr>
            <a:lvl4pPr marL="3291840" indent="0">
              <a:buNone/>
              <a:defRPr sz="2400"/>
            </a:lvl4pPr>
            <a:lvl5pPr marL="4389120" indent="0">
              <a:buNone/>
              <a:defRPr sz="2400"/>
            </a:lvl5pPr>
            <a:lvl6pPr marL="5486400" indent="0">
              <a:buNone/>
              <a:defRPr sz="2400"/>
            </a:lvl6pPr>
            <a:lvl7pPr marL="6583680" indent="0">
              <a:buNone/>
              <a:defRPr sz="2400"/>
            </a:lvl7pPr>
            <a:lvl8pPr marL="7680960" indent="0">
              <a:buNone/>
              <a:defRPr sz="2400"/>
            </a:lvl8pPr>
            <a:lvl9pPr marL="8778240" indent="0">
              <a:buNone/>
              <a:defRPr sz="2400"/>
            </a:lvl9pPr>
          </a:lstStyle>
          <a:p>
            <a:pPr lvl="0"/>
            <a:r>
              <a:rPr lang="en-US"/>
              <a:t>Click to edit Master text styles</a:t>
            </a:r>
          </a:p>
        </p:txBody>
      </p:sp>
      <p:sp>
        <p:nvSpPr>
          <p:cNvPr id="5" name="Date Placeholder 4"/>
          <p:cNvSpPr>
            <a:spLocks noGrp="1"/>
          </p:cNvSpPr>
          <p:nvPr>
            <p:ph type="dt" sz="half" idx="10"/>
          </p:nvPr>
        </p:nvSpPr>
        <p:spPr/>
        <p:txBody>
          <a:bodyPr/>
          <a:lstStyle/>
          <a:p>
            <a:fld id="{9B41C0FA-16C0-894C-A716-8787E14EF5B7}" type="datetimeFigureOut">
              <a:rPr lang="en-US" smtClean="0"/>
              <a:t>11/22/2022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CA531C-7793-A540-B2EB-21B5693E78E3}" type="slidenum">
              <a:rPr lang="en-US" smtClean="0"/>
              <a:t>‹#›</a:t>
            </a:fld>
            <a:endParaRPr lang="en-US"/>
          </a:p>
        </p:txBody>
      </p:sp>
    </p:spTree>
    <p:extLst>
      <p:ext uri="{BB962C8B-B14F-4D97-AF65-F5344CB8AC3E}">
        <p14:creationId xmlns:p14="http://schemas.microsoft.com/office/powerpoint/2010/main" val="5454593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08760" y="1752607"/>
            <a:ext cx="18928080" cy="6362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508760" y="8763000"/>
            <a:ext cx="18928080" cy="2088642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508760" y="30510487"/>
            <a:ext cx="4937760" cy="1752600"/>
          </a:xfrm>
          <a:prstGeom prst="rect">
            <a:avLst/>
          </a:prstGeom>
        </p:spPr>
        <p:txBody>
          <a:bodyPr vert="horz" lIns="91440" tIns="45720" rIns="91440" bIns="45720" rtlCol="0" anchor="ctr"/>
          <a:lstStyle>
            <a:lvl1pPr algn="l">
              <a:defRPr sz="2880">
                <a:solidFill>
                  <a:schemeClr val="tx1">
                    <a:tint val="75000"/>
                  </a:schemeClr>
                </a:solidFill>
              </a:defRPr>
            </a:lvl1pPr>
          </a:lstStyle>
          <a:p>
            <a:fld id="{9B41C0FA-16C0-894C-A716-8787E14EF5B7}" type="datetimeFigureOut">
              <a:rPr lang="en-US" smtClean="0"/>
              <a:t>11/22/2022</a:t>
            </a:fld>
            <a:endParaRPr lang="en-US"/>
          </a:p>
        </p:txBody>
      </p:sp>
      <p:sp>
        <p:nvSpPr>
          <p:cNvPr id="5" name="Footer Placeholder 4"/>
          <p:cNvSpPr>
            <a:spLocks noGrp="1"/>
          </p:cNvSpPr>
          <p:nvPr>
            <p:ph type="ftr" sz="quarter" idx="3"/>
          </p:nvPr>
        </p:nvSpPr>
        <p:spPr>
          <a:xfrm>
            <a:off x="7269480" y="30510487"/>
            <a:ext cx="7406640" cy="1752600"/>
          </a:xfrm>
          <a:prstGeom prst="rect">
            <a:avLst/>
          </a:prstGeom>
        </p:spPr>
        <p:txBody>
          <a:bodyPr vert="horz" lIns="91440" tIns="45720" rIns="91440" bIns="45720" rtlCol="0" anchor="ctr"/>
          <a:lstStyle>
            <a:lvl1pPr algn="ctr">
              <a:defRPr sz="288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5499080" y="30510487"/>
            <a:ext cx="4937760" cy="1752600"/>
          </a:xfrm>
          <a:prstGeom prst="rect">
            <a:avLst/>
          </a:prstGeom>
        </p:spPr>
        <p:txBody>
          <a:bodyPr vert="horz" lIns="91440" tIns="45720" rIns="91440" bIns="45720" rtlCol="0" anchor="ctr"/>
          <a:lstStyle>
            <a:lvl1pPr algn="r">
              <a:defRPr sz="2880">
                <a:solidFill>
                  <a:schemeClr val="tx1">
                    <a:tint val="75000"/>
                  </a:schemeClr>
                </a:solidFill>
              </a:defRPr>
            </a:lvl1pPr>
          </a:lstStyle>
          <a:p>
            <a:fld id="{92CA531C-7793-A540-B2EB-21B5693E78E3}" type="slidenum">
              <a:rPr lang="en-US" smtClean="0"/>
              <a:t>‹#›</a:t>
            </a:fld>
            <a:endParaRPr lang="en-US"/>
          </a:p>
        </p:txBody>
      </p:sp>
    </p:spTree>
    <p:extLst>
      <p:ext uri="{BB962C8B-B14F-4D97-AF65-F5344CB8AC3E}">
        <p14:creationId xmlns:p14="http://schemas.microsoft.com/office/powerpoint/2010/main" val="32614262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2194560" rtl="0" eaLnBrk="1" latinLnBrk="0" hangingPunct="1">
        <a:lnSpc>
          <a:spcPct val="90000"/>
        </a:lnSpc>
        <a:spcBef>
          <a:spcPct val="0"/>
        </a:spcBef>
        <a:buNone/>
        <a:defRPr sz="10560" kern="1200">
          <a:solidFill>
            <a:schemeClr val="tx1"/>
          </a:solidFill>
          <a:latin typeface="+mj-lt"/>
          <a:ea typeface="+mj-ea"/>
          <a:cs typeface="+mj-cs"/>
        </a:defRPr>
      </a:lvl1pPr>
    </p:titleStyle>
    <p:bodyStyle>
      <a:lvl1pPr marL="548640" indent="-548640" algn="l" defTabSz="2194560" rtl="0" eaLnBrk="1" latinLnBrk="0" hangingPunct="1">
        <a:lnSpc>
          <a:spcPct val="90000"/>
        </a:lnSpc>
        <a:spcBef>
          <a:spcPts val="2400"/>
        </a:spcBef>
        <a:buFont typeface="Arial" panose="020B0604020202020204" pitchFamily="34" charset="0"/>
        <a:buChar char="•"/>
        <a:defRPr sz="6720" kern="1200">
          <a:solidFill>
            <a:schemeClr val="tx1"/>
          </a:solidFill>
          <a:latin typeface="+mn-lt"/>
          <a:ea typeface="+mn-ea"/>
          <a:cs typeface="+mn-cs"/>
        </a:defRPr>
      </a:lvl1pPr>
      <a:lvl2pPr marL="1645920" indent="-548640" algn="l" defTabSz="2194560" rtl="0" eaLnBrk="1" latinLnBrk="0" hangingPunct="1">
        <a:lnSpc>
          <a:spcPct val="90000"/>
        </a:lnSpc>
        <a:spcBef>
          <a:spcPts val="1200"/>
        </a:spcBef>
        <a:buFont typeface="Arial" panose="020B0604020202020204" pitchFamily="34" charset="0"/>
        <a:buChar char="•"/>
        <a:defRPr sz="5760" kern="1200">
          <a:solidFill>
            <a:schemeClr val="tx1"/>
          </a:solidFill>
          <a:latin typeface="+mn-lt"/>
          <a:ea typeface="+mn-ea"/>
          <a:cs typeface="+mn-cs"/>
        </a:defRPr>
      </a:lvl2pPr>
      <a:lvl3pPr marL="2743200" indent="-548640" algn="l" defTabSz="2194560" rtl="0" eaLnBrk="1" latinLnBrk="0" hangingPunct="1">
        <a:lnSpc>
          <a:spcPct val="90000"/>
        </a:lnSpc>
        <a:spcBef>
          <a:spcPts val="1200"/>
        </a:spcBef>
        <a:buFont typeface="Arial" panose="020B0604020202020204" pitchFamily="34" charset="0"/>
        <a:buChar char="•"/>
        <a:defRPr sz="4800" kern="1200">
          <a:solidFill>
            <a:schemeClr val="tx1"/>
          </a:solidFill>
          <a:latin typeface="+mn-lt"/>
          <a:ea typeface="+mn-ea"/>
          <a:cs typeface="+mn-cs"/>
        </a:defRPr>
      </a:lvl3pPr>
      <a:lvl4pPr marL="384048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4pPr>
      <a:lvl5pPr marL="493776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5pPr>
      <a:lvl6pPr marL="603504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6pPr>
      <a:lvl7pPr marL="713232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7pPr>
      <a:lvl8pPr marL="822960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8pPr>
      <a:lvl9pPr marL="932688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9pPr>
    </p:bodyStyle>
    <p:otherStyle>
      <a:defPPr>
        <a:defRPr lang="en-US"/>
      </a:defPPr>
      <a:lvl1pPr marL="0" algn="l" defTabSz="2194560" rtl="0" eaLnBrk="1" latinLnBrk="0" hangingPunct="1">
        <a:defRPr sz="4320" kern="1200">
          <a:solidFill>
            <a:schemeClr val="tx1"/>
          </a:solidFill>
          <a:latin typeface="+mn-lt"/>
          <a:ea typeface="+mn-ea"/>
          <a:cs typeface="+mn-cs"/>
        </a:defRPr>
      </a:lvl1pPr>
      <a:lvl2pPr marL="1097280" algn="l" defTabSz="2194560" rtl="0" eaLnBrk="1" latinLnBrk="0" hangingPunct="1">
        <a:defRPr sz="4320" kern="1200">
          <a:solidFill>
            <a:schemeClr val="tx1"/>
          </a:solidFill>
          <a:latin typeface="+mn-lt"/>
          <a:ea typeface="+mn-ea"/>
          <a:cs typeface="+mn-cs"/>
        </a:defRPr>
      </a:lvl2pPr>
      <a:lvl3pPr marL="2194560" algn="l" defTabSz="2194560" rtl="0" eaLnBrk="1" latinLnBrk="0" hangingPunct="1">
        <a:defRPr sz="4320" kern="1200">
          <a:solidFill>
            <a:schemeClr val="tx1"/>
          </a:solidFill>
          <a:latin typeface="+mn-lt"/>
          <a:ea typeface="+mn-ea"/>
          <a:cs typeface="+mn-cs"/>
        </a:defRPr>
      </a:lvl3pPr>
      <a:lvl4pPr marL="3291840" algn="l" defTabSz="2194560" rtl="0" eaLnBrk="1" latinLnBrk="0" hangingPunct="1">
        <a:defRPr sz="4320" kern="1200">
          <a:solidFill>
            <a:schemeClr val="tx1"/>
          </a:solidFill>
          <a:latin typeface="+mn-lt"/>
          <a:ea typeface="+mn-ea"/>
          <a:cs typeface="+mn-cs"/>
        </a:defRPr>
      </a:lvl4pPr>
      <a:lvl5pPr marL="4389120" algn="l" defTabSz="2194560" rtl="0" eaLnBrk="1" latinLnBrk="0" hangingPunct="1">
        <a:defRPr sz="4320" kern="1200">
          <a:solidFill>
            <a:schemeClr val="tx1"/>
          </a:solidFill>
          <a:latin typeface="+mn-lt"/>
          <a:ea typeface="+mn-ea"/>
          <a:cs typeface="+mn-cs"/>
        </a:defRPr>
      </a:lvl5pPr>
      <a:lvl6pPr marL="5486400" algn="l" defTabSz="2194560" rtl="0" eaLnBrk="1" latinLnBrk="0" hangingPunct="1">
        <a:defRPr sz="4320" kern="1200">
          <a:solidFill>
            <a:schemeClr val="tx1"/>
          </a:solidFill>
          <a:latin typeface="+mn-lt"/>
          <a:ea typeface="+mn-ea"/>
          <a:cs typeface="+mn-cs"/>
        </a:defRPr>
      </a:lvl6pPr>
      <a:lvl7pPr marL="6583680" algn="l" defTabSz="2194560" rtl="0" eaLnBrk="1" latinLnBrk="0" hangingPunct="1">
        <a:defRPr sz="4320" kern="1200">
          <a:solidFill>
            <a:schemeClr val="tx1"/>
          </a:solidFill>
          <a:latin typeface="+mn-lt"/>
          <a:ea typeface="+mn-ea"/>
          <a:cs typeface="+mn-cs"/>
        </a:defRPr>
      </a:lvl7pPr>
      <a:lvl8pPr marL="7680960" algn="l" defTabSz="2194560" rtl="0" eaLnBrk="1" latinLnBrk="0" hangingPunct="1">
        <a:defRPr sz="4320" kern="1200">
          <a:solidFill>
            <a:schemeClr val="tx1"/>
          </a:solidFill>
          <a:latin typeface="+mn-lt"/>
          <a:ea typeface="+mn-ea"/>
          <a:cs typeface="+mn-cs"/>
        </a:defRPr>
      </a:lvl8pPr>
      <a:lvl9pPr marL="8778240" algn="l" defTabSz="2194560" rtl="0" eaLnBrk="1" latinLnBrk="0" hangingPunct="1">
        <a:defRPr sz="43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04185AC-9F19-D1B5-3E2C-C165D877F433}"/>
              </a:ext>
            </a:extLst>
          </p:cNvPr>
          <p:cNvSpPr/>
          <p:nvPr/>
        </p:nvSpPr>
        <p:spPr>
          <a:xfrm>
            <a:off x="0" y="1017"/>
            <a:ext cx="21945600" cy="7508049"/>
          </a:xfrm>
          <a:prstGeom prst="rect">
            <a:avLst/>
          </a:prstGeom>
          <a:gradFill flip="none" rotWithShape="1">
            <a:gsLst>
              <a:gs pos="0">
                <a:schemeClr val="accent6">
                  <a:lumMod val="75000"/>
                </a:schemeClr>
              </a:gs>
              <a:gs pos="36000">
                <a:schemeClr val="accent6">
                  <a:lumMod val="75000"/>
                </a:schemeClr>
              </a:gs>
              <a:gs pos="82000">
                <a:schemeClr val="accent6">
                  <a:lumMod val="5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366A532A-FFBD-15D8-A09B-9CB6F0E3F99E}"/>
              </a:ext>
            </a:extLst>
          </p:cNvPr>
          <p:cNvSpPr txBox="1"/>
          <p:nvPr/>
        </p:nvSpPr>
        <p:spPr>
          <a:xfrm>
            <a:off x="914400" y="28008071"/>
            <a:ext cx="8050696" cy="2354491"/>
          </a:xfrm>
          <a:prstGeom prst="rect">
            <a:avLst/>
          </a:prstGeom>
          <a:noFill/>
        </p:spPr>
        <p:txBody>
          <a:bodyPr wrap="square" rtlCol="0">
            <a:spAutoFit/>
          </a:bodyPr>
          <a:lstStyle/>
          <a:p>
            <a:r>
              <a:rPr lang="en-US" sz="2200" b="1" dirty="0">
                <a:latin typeface="Helvetica" pitchFamily="2" charset="0"/>
                <a:cs typeface="Arial" panose="020B0604020202020204" pitchFamily="34" charset="0"/>
              </a:rPr>
              <a:t>National Aeronautics and Space Administration</a:t>
            </a:r>
          </a:p>
          <a:p>
            <a:pPr>
              <a:spcBef>
                <a:spcPts val="1800"/>
              </a:spcBef>
            </a:pPr>
            <a:r>
              <a:rPr lang="en-US" sz="2200" b="1" dirty="0">
                <a:latin typeface="Helvetica" pitchFamily="2" charset="0"/>
                <a:cs typeface="Arial" panose="020B0604020202020204" pitchFamily="34" charset="0"/>
              </a:rPr>
              <a:t>Jet Propulsion Laboratory</a:t>
            </a:r>
          </a:p>
          <a:p>
            <a:r>
              <a:rPr lang="en-US" sz="2200" dirty="0">
                <a:latin typeface="Helvetica" pitchFamily="2" charset="0"/>
                <a:cs typeface="Arial" panose="020B0604020202020204" pitchFamily="34" charset="0"/>
              </a:rPr>
              <a:t>California Institute of Technology</a:t>
            </a:r>
          </a:p>
          <a:p>
            <a:r>
              <a:rPr lang="en-US" sz="2200" dirty="0">
                <a:latin typeface="Helvetica" pitchFamily="2" charset="0"/>
                <a:cs typeface="Arial" panose="020B0604020202020204" pitchFamily="34" charset="0"/>
              </a:rPr>
              <a:t>Pasadena, California</a:t>
            </a:r>
          </a:p>
          <a:p>
            <a:endParaRPr lang="en-US" sz="2200" dirty="0">
              <a:latin typeface="Helvetica" pitchFamily="2" charset="0"/>
              <a:cs typeface="Arial" panose="020B0604020202020204" pitchFamily="34" charset="0"/>
            </a:endParaRPr>
          </a:p>
          <a:p>
            <a:r>
              <a:rPr lang="en-US" sz="2200" b="1" dirty="0" err="1">
                <a:latin typeface="Helvetica" pitchFamily="2" charset="0"/>
                <a:cs typeface="Arial" panose="020B0604020202020204" pitchFamily="34" charset="0"/>
              </a:rPr>
              <a:t>www.nasa.gov</a:t>
            </a:r>
            <a:endParaRPr lang="en-US" sz="2200" b="1" dirty="0">
              <a:latin typeface="Helvetica" pitchFamily="2" charset="0"/>
              <a:cs typeface="Arial" panose="020B0604020202020204" pitchFamily="34" charset="0"/>
            </a:endParaRPr>
          </a:p>
        </p:txBody>
      </p:sp>
      <p:sp>
        <p:nvSpPr>
          <p:cNvPr id="9" name="TextBox 8">
            <a:extLst>
              <a:ext uri="{FF2B5EF4-FFF2-40B4-BE49-F238E27FC236}">
                <a16:creationId xmlns:a16="http://schemas.microsoft.com/office/drawing/2014/main" id="{D68DB0F1-A907-BDB2-DC66-13092EE4F97A}"/>
              </a:ext>
            </a:extLst>
          </p:cNvPr>
          <p:cNvSpPr txBox="1"/>
          <p:nvPr/>
        </p:nvSpPr>
        <p:spPr>
          <a:xfrm>
            <a:off x="1173616" y="1076382"/>
            <a:ext cx="7515225" cy="430887"/>
          </a:xfrm>
          <a:prstGeom prst="rect">
            <a:avLst/>
          </a:prstGeom>
          <a:noFill/>
        </p:spPr>
        <p:txBody>
          <a:bodyPr wrap="square" rtlCol="0">
            <a:spAutoFit/>
          </a:bodyPr>
          <a:lstStyle/>
          <a:p>
            <a:r>
              <a:rPr lang="en-US" sz="2200" dirty="0">
                <a:solidFill>
                  <a:schemeClr val="bg1"/>
                </a:solidFill>
                <a:latin typeface="Helvetica" pitchFamily="2" charset="0"/>
                <a:cs typeface="Arial" panose="020B0604020202020204" pitchFamily="34" charset="0"/>
              </a:rPr>
              <a:t>National Aeronautics and Space Administration</a:t>
            </a:r>
            <a:endParaRPr lang="en-US" sz="2000" dirty="0">
              <a:solidFill>
                <a:schemeClr val="bg1"/>
              </a:solidFill>
              <a:latin typeface="Helvetica" pitchFamily="2" charset="0"/>
              <a:cs typeface="Arial" panose="020B0604020202020204" pitchFamily="34" charset="0"/>
            </a:endParaRPr>
          </a:p>
        </p:txBody>
      </p:sp>
      <p:sp>
        <p:nvSpPr>
          <p:cNvPr id="10" name="TextBox 9">
            <a:extLst>
              <a:ext uri="{FF2B5EF4-FFF2-40B4-BE49-F238E27FC236}">
                <a16:creationId xmlns:a16="http://schemas.microsoft.com/office/drawing/2014/main" id="{852392DB-040A-4601-1FDF-EE467A2C2C89}"/>
              </a:ext>
            </a:extLst>
          </p:cNvPr>
          <p:cNvSpPr txBox="1"/>
          <p:nvPr/>
        </p:nvSpPr>
        <p:spPr>
          <a:xfrm>
            <a:off x="914400" y="31665670"/>
            <a:ext cx="5976257" cy="400110"/>
          </a:xfrm>
          <a:prstGeom prst="rect">
            <a:avLst/>
          </a:prstGeom>
          <a:noFill/>
        </p:spPr>
        <p:txBody>
          <a:bodyPr wrap="square" rtlCol="0">
            <a:spAutoFit/>
          </a:bodyPr>
          <a:lstStyle/>
          <a:p>
            <a:r>
              <a:rPr lang="en-US" sz="2000" dirty="0">
                <a:latin typeface="Helvetica" pitchFamily="2" charset="0"/>
                <a:cs typeface="Arial" panose="020B0604020202020204" pitchFamily="34" charset="0"/>
              </a:rPr>
              <a:t>Copyright 2022. All rights reserved.</a:t>
            </a:r>
          </a:p>
        </p:txBody>
      </p:sp>
      <p:sp>
        <p:nvSpPr>
          <p:cNvPr id="12" name="Rectangle 11">
            <a:extLst>
              <a:ext uri="{FF2B5EF4-FFF2-40B4-BE49-F238E27FC236}">
                <a16:creationId xmlns:a16="http://schemas.microsoft.com/office/drawing/2014/main" id="{E1B6AD9F-C2D0-FAA0-B80B-B64AFDA924FD}"/>
              </a:ext>
            </a:extLst>
          </p:cNvPr>
          <p:cNvSpPr/>
          <p:nvPr/>
        </p:nvSpPr>
        <p:spPr>
          <a:xfrm>
            <a:off x="8429625" y="28008071"/>
            <a:ext cx="12674727" cy="4057709"/>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C58744A6-324B-83AB-035A-35E0AAF38EC7}"/>
              </a:ext>
            </a:extLst>
          </p:cNvPr>
          <p:cNvSpPr txBox="1"/>
          <p:nvPr/>
        </p:nvSpPr>
        <p:spPr>
          <a:xfrm>
            <a:off x="8438503" y="28158539"/>
            <a:ext cx="12674727" cy="4247317"/>
          </a:xfrm>
          <a:prstGeom prst="rect">
            <a:avLst/>
          </a:prstGeom>
          <a:noFill/>
        </p:spPr>
        <p:txBody>
          <a:bodyPr wrap="square" rtlCol="0">
            <a:spAutoFit/>
          </a:bodyPr>
          <a:lstStyle/>
          <a:p>
            <a:pPr>
              <a:spcBef>
                <a:spcPct val="0"/>
              </a:spcBef>
            </a:pPr>
            <a:r>
              <a:rPr lang="en-US" altLang="en-US" sz="3000" b="1" dirty="0">
                <a:latin typeface="Arial" panose="020B0604020202020204" pitchFamily="34" charset="0"/>
              </a:rPr>
              <a:t>Publications:</a:t>
            </a:r>
          </a:p>
          <a:p>
            <a:pPr>
              <a:spcBef>
                <a:spcPct val="0"/>
              </a:spcBef>
            </a:pPr>
            <a:r>
              <a:rPr lang="en-US" altLang="en-US" sz="3000" b="1" dirty="0">
                <a:latin typeface="Arial" panose="020B0604020202020204" pitchFamily="34" charset="0"/>
              </a:rPr>
              <a:t>Life Detection on Icy Moons Using Flow Cytometry and Intrinsic Fluorescence</a:t>
            </a:r>
            <a:r>
              <a:rPr lang="en-US" altLang="en-US" sz="3000" b="1" i="1" dirty="0">
                <a:latin typeface="Arial" panose="020B0604020202020204" pitchFamily="34" charset="0"/>
              </a:rPr>
              <a:t>, in preparation </a:t>
            </a:r>
          </a:p>
          <a:p>
            <a:pPr>
              <a:spcBef>
                <a:spcPct val="0"/>
              </a:spcBef>
            </a:pPr>
            <a:r>
              <a:rPr lang="en-US" altLang="en-US" sz="3000" b="1" dirty="0">
                <a:latin typeface="Arial" panose="020B0604020202020204" pitchFamily="34" charset="0"/>
              </a:rPr>
              <a:t>Life Detection on Icy Moons Using Flow Cytometry and Exogenous Fluorescent Stains</a:t>
            </a:r>
            <a:r>
              <a:rPr lang="en-US" altLang="en-US" sz="3000" b="1" i="1" dirty="0">
                <a:latin typeface="Arial" panose="020B0604020202020204" pitchFamily="34" charset="0"/>
              </a:rPr>
              <a:t>, in preparation </a:t>
            </a:r>
          </a:p>
          <a:p>
            <a:pPr>
              <a:spcBef>
                <a:spcPct val="0"/>
              </a:spcBef>
            </a:pPr>
            <a:endParaRPr lang="en-US" altLang="en-US" sz="3000" dirty="0">
              <a:latin typeface="Arial" panose="020B0604020202020204" pitchFamily="34" charset="0"/>
            </a:endParaRPr>
          </a:p>
          <a:p>
            <a:pPr>
              <a:spcBef>
                <a:spcPct val="0"/>
              </a:spcBef>
            </a:pPr>
            <a:r>
              <a:rPr lang="en-US" altLang="en-US" sz="3000" b="1" dirty="0">
                <a:latin typeface="Arial" panose="020B0604020202020204" pitchFamily="34" charset="0"/>
              </a:rPr>
              <a:t>Author Contact Information:</a:t>
            </a:r>
          </a:p>
          <a:p>
            <a:pPr>
              <a:spcBef>
                <a:spcPct val="0"/>
              </a:spcBef>
            </a:pPr>
            <a:r>
              <a:rPr lang="en-US" altLang="en-US" sz="3000" b="1" i="1" dirty="0">
                <a:solidFill>
                  <a:schemeClr val="bg2">
                    <a:lumMod val="50000"/>
                  </a:schemeClr>
                </a:solidFill>
                <a:latin typeface="Arial" panose="020B0604020202020204" pitchFamily="34" charset="0"/>
              </a:rPr>
              <a:t>Matthew Wallace, (818) 354-2085, matthew.l.wallace@jpl.nasa.gov</a:t>
            </a:r>
            <a:endParaRPr lang="en-US" altLang="en-US" sz="3000" i="1" dirty="0">
              <a:solidFill>
                <a:schemeClr val="bg2">
                  <a:lumMod val="50000"/>
                </a:schemeClr>
              </a:solidFill>
              <a:latin typeface="Arial" panose="020B0604020202020204" pitchFamily="34" charset="0"/>
            </a:endParaRPr>
          </a:p>
          <a:p>
            <a:endParaRPr lang="en-US" sz="3000" dirty="0"/>
          </a:p>
        </p:txBody>
      </p:sp>
      <p:sp>
        <p:nvSpPr>
          <p:cNvPr id="14" name="TextBox 13">
            <a:extLst>
              <a:ext uri="{FF2B5EF4-FFF2-40B4-BE49-F238E27FC236}">
                <a16:creationId xmlns:a16="http://schemas.microsoft.com/office/drawing/2014/main" id="{E03CE19A-D280-F67F-3E02-115A87F9AEB3}"/>
              </a:ext>
            </a:extLst>
          </p:cNvPr>
          <p:cNvSpPr txBox="1"/>
          <p:nvPr/>
        </p:nvSpPr>
        <p:spPr>
          <a:xfrm>
            <a:off x="4446814" y="2437085"/>
            <a:ext cx="13051971" cy="2308324"/>
          </a:xfrm>
          <a:prstGeom prst="rect">
            <a:avLst/>
          </a:prstGeom>
          <a:noFill/>
        </p:spPr>
        <p:txBody>
          <a:bodyPr wrap="square" rtlCol="0">
            <a:spAutoFit/>
          </a:bodyPr>
          <a:lstStyle/>
          <a:p>
            <a:pPr algn="ctr"/>
            <a:r>
              <a:rPr lang="en-US" sz="7200" b="1" dirty="0">
                <a:solidFill>
                  <a:schemeClr val="bg1"/>
                </a:solidFill>
                <a:latin typeface="Arial" panose="020B0604020202020204" pitchFamily="34" charset="0"/>
                <a:cs typeface="Arial" panose="020B0604020202020204" pitchFamily="34" charset="0"/>
              </a:rPr>
              <a:t>Life Detection on Icy Moons Using Flow Cytometry </a:t>
            </a:r>
          </a:p>
        </p:txBody>
      </p:sp>
      <p:sp>
        <p:nvSpPr>
          <p:cNvPr id="15" name="TextBox 14">
            <a:extLst>
              <a:ext uri="{FF2B5EF4-FFF2-40B4-BE49-F238E27FC236}">
                <a16:creationId xmlns:a16="http://schemas.microsoft.com/office/drawing/2014/main" id="{1432E216-21F1-A2C5-49F4-69DE267EBFE5}"/>
              </a:ext>
            </a:extLst>
          </p:cNvPr>
          <p:cNvSpPr txBox="1"/>
          <p:nvPr/>
        </p:nvSpPr>
        <p:spPr>
          <a:xfrm>
            <a:off x="1321088" y="4817294"/>
            <a:ext cx="19376571" cy="1938992"/>
          </a:xfrm>
          <a:prstGeom prst="rect">
            <a:avLst/>
          </a:prstGeom>
          <a:noFill/>
        </p:spPr>
        <p:txBody>
          <a:bodyPr wrap="square" rtlCol="0">
            <a:spAutoFit/>
          </a:bodyPr>
          <a:lstStyle/>
          <a:p>
            <a:pPr algn="ctr"/>
            <a:r>
              <a:rPr lang="en-US" sz="4000" b="1" dirty="0">
                <a:solidFill>
                  <a:schemeClr val="bg1"/>
                </a:solidFill>
                <a:latin typeface="Arial" panose="020B0604020202020204" pitchFamily="34" charset="0"/>
                <a:cs typeface="Arial" panose="020B0604020202020204" pitchFamily="34" charset="0"/>
              </a:rPr>
              <a:t>Author: Matthew L. Wallace (389R), NASA Postdoctoral Fellow</a:t>
            </a:r>
          </a:p>
          <a:p>
            <a:pPr algn="ctr"/>
            <a:r>
              <a:rPr lang="en-US" sz="4000" b="1" dirty="0">
                <a:solidFill>
                  <a:schemeClr val="bg1"/>
                </a:solidFill>
                <a:latin typeface="Arial" panose="020B0604020202020204" pitchFamily="34" charset="0"/>
                <a:cs typeface="Arial" panose="020B0604020202020204" pitchFamily="34" charset="0"/>
              </a:rPr>
              <a:t>Co-Authors: Nicholas </a:t>
            </a:r>
            <a:r>
              <a:rPr lang="en-US" sz="4000" b="1" dirty="0" err="1">
                <a:solidFill>
                  <a:schemeClr val="bg1"/>
                </a:solidFill>
                <a:latin typeface="Arial" panose="020B0604020202020204" pitchFamily="34" charset="0"/>
                <a:cs typeface="Arial" panose="020B0604020202020204" pitchFamily="34" charset="0"/>
              </a:rPr>
              <a:t>Tallarida</a:t>
            </a:r>
            <a:r>
              <a:rPr lang="en-US" sz="4000" b="1" dirty="0">
                <a:solidFill>
                  <a:schemeClr val="bg1"/>
                </a:solidFill>
                <a:latin typeface="Arial" panose="020B0604020202020204" pitchFamily="34" charset="0"/>
                <a:cs typeface="Arial" panose="020B0604020202020204" pitchFamily="34" charset="0"/>
              </a:rPr>
              <a:t> (389R), Wayne Schubert (352N), and James Lambert (389R)</a:t>
            </a:r>
          </a:p>
        </p:txBody>
      </p:sp>
      <p:pic>
        <p:nvPicPr>
          <p:cNvPr id="19" name="Picture 18">
            <a:extLst>
              <a:ext uri="{FF2B5EF4-FFF2-40B4-BE49-F238E27FC236}">
                <a16:creationId xmlns:a16="http://schemas.microsoft.com/office/drawing/2014/main" id="{3A78E8C2-04FE-7596-E6E5-FDFA926D84D3}"/>
              </a:ext>
            </a:extLst>
          </p:cNvPr>
          <p:cNvPicPr>
            <a:picLocks noChangeAspect="1"/>
          </p:cNvPicPr>
          <p:nvPr/>
        </p:nvPicPr>
        <p:blipFill>
          <a:blip r:embed="rId2"/>
          <a:stretch>
            <a:fillRect/>
          </a:stretch>
        </p:blipFill>
        <p:spPr>
          <a:xfrm>
            <a:off x="18999759" y="587830"/>
            <a:ext cx="2209799" cy="2209799"/>
          </a:xfrm>
          <a:prstGeom prst="rect">
            <a:avLst/>
          </a:prstGeom>
        </p:spPr>
      </p:pic>
      <p:sp>
        <p:nvSpPr>
          <p:cNvPr id="2" name="TextBox 1">
            <a:extLst>
              <a:ext uri="{FF2B5EF4-FFF2-40B4-BE49-F238E27FC236}">
                <a16:creationId xmlns:a16="http://schemas.microsoft.com/office/drawing/2014/main" id="{561728FA-0EFF-656C-E1A6-9DB0FF8B67CF}"/>
              </a:ext>
            </a:extLst>
          </p:cNvPr>
          <p:cNvSpPr txBox="1"/>
          <p:nvPr/>
        </p:nvSpPr>
        <p:spPr>
          <a:xfrm>
            <a:off x="923278" y="31292378"/>
            <a:ext cx="5976257" cy="400110"/>
          </a:xfrm>
          <a:prstGeom prst="rect">
            <a:avLst/>
          </a:prstGeom>
          <a:noFill/>
        </p:spPr>
        <p:txBody>
          <a:bodyPr wrap="square" rtlCol="0">
            <a:spAutoFit/>
          </a:bodyPr>
          <a:lstStyle/>
          <a:p>
            <a:pPr>
              <a:spcBef>
                <a:spcPts val="1200"/>
              </a:spcBef>
            </a:pPr>
            <a:r>
              <a:rPr lang="en-US" sz="2000" dirty="0">
                <a:latin typeface="Arial" panose="020B0604020202020204" pitchFamily="34" charset="0"/>
                <a:cs typeface="Arial" panose="020B0604020202020204" pitchFamily="34" charset="0"/>
              </a:rPr>
              <a:t>Poster Number:</a:t>
            </a:r>
          </a:p>
        </p:txBody>
      </p:sp>
      <p:pic>
        <p:nvPicPr>
          <p:cNvPr id="5" name="Picture 4">
            <a:extLst>
              <a:ext uri="{FF2B5EF4-FFF2-40B4-BE49-F238E27FC236}">
                <a16:creationId xmlns:a16="http://schemas.microsoft.com/office/drawing/2014/main" id="{FF94D8CD-E049-49F9-ADB0-3F9E339DCABD}"/>
              </a:ext>
            </a:extLst>
          </p:cNvPr>
          <p:cNvPicPr>
            <a:picLocks noChangeAspect="1"/>
          </p:cNvPicPr>
          <p:nvPr/>
        </p:nvPicPr>
        <p:blipFill>
          <a:blip r:embed="rId3"/>
          <a:stretch>
            <a:fillRect/>
          </a:stretch>
        </p:blipFill>
        <p:spPr>
          <a:xfrm>
            <a:off x="1703582" y="13360410"/>
            <a:ext cx="8080466" cy="5088407"/>
          </a:xfrm>
          <a:prstGeom prst="rect">
            <a:avLst/>
          </a:prstGeom>
        </p:spPr>
      </p:pic>
      <p:sp>
        <p:nvSpPr>
          <p:cNvPr id="6" name="TextBox 5">
            <a:extLst>
              <a:ext uri="{FF2B5EF4-FFF2-40B4-BE49-F238E27FC236}">
                <a16:creationId xmlns:a16="http://schemas.microsoft.com/office/drawing/2014/main" id="{14752312-C4C1-4C00-AEA0-59C944CE5157}"/>
              </a:ext>
            </a:extLst>
          </p:cNvPr>
          <p:cNvSpPr txBox="1"/>
          <p:nvPr/>
        </p:nvSpPr>
        <p:spPr>
          <a:xfrm>
            <a:off x="575156" y="7923114"/>
            <a:ext cx="5923416" cy="584775"/>
          </a:xfrm>
          <a:prstGeom prst="rect">
            <a:avLst/>
          </a:prstGeom>
          <a:noFill/>
        </p:spPr>
        <p:txBody>
          <a:bodyPr wrap="none" rtlCol="0">
            <a:spAutoFit/>
          </a:bodyPr>
          <a:lstStyle/>
          <a:p>
            <a:r>
              <a:rPr lang="en-US" sz="3200" dirty="0">
                <a:latin typeface="Arial" panose="020B0604020202020204" pitchFamily="34" charset="0"/>
                <a:cs typeface="Arial" panose="020B0604020202020204" pitchFamily="34" charset="0"/>
              </a:rPr>
              <a:t>Searching for life on Icy Moons </a:t>
            </a:r>
          </a:p>
        </p:txBody>
      </p:sp>
      <p:sp>
        <p:nvSpPr>
          <p:cNvPr id="16" name="TextBox 15">
            <a:extLst>
              <a:ext uri="{FF2B5EF4-FFF2-40B4-BE49-F238E27FC236}">
                <a16:creationId xmlns:a16="http://schemas.microsoft.com/office/drawing/2014/main" id="{4EA22C01-CB59-4133-9BF0-8E80BF561924}"/>
              </a:ext>
            </a:extLst>
          </p:cNvPr>
          <p:cNvSpPr txBox="1"/>
          <p:nvPr/>
        </p:nvSpPr>
        <p:spPr>
          <a:xfrm>
            <a:off x="650391" y="12614277"/>
            <a:ext cx="3145413" cy="584775"/>
          </a:xfrm>
          <a:prstGeom prst="rect">
            <a:avLst/>
          </a:prstGeom>
          <a:noFill/>
        </p:spPr>
        <p:txBody>
          <a:bodyPr wrap="none" rtlCol="0">
            <a:spAutoFit/>
          </a:bodyPr>
          <a:lstStyle/>
          <a:p>
            <a:r>
              <a:rPr lang="en-US" sz="3200" dirty="0">
                <a:latin typeface="Arial" panose="020B0604020202020204" pitchFamily="34" charset="0"/>
                <a:cs typeface="Arial" panose="020B0604020202020204" pitchFamily="34" charset="0"/>
              </a:rPr>
              <a:t>Flow Cytometry </a:t>
            </a:r>
          </a:p>
        </p:txBody>
      </p:sp>
      <p:sp>
        <p:nvSpPr>
          <p:cNvPr id="17" name="TextBox 16">
            <a:extLst>
              <a:ext uri="{FF2B5EF4-FFF2-40B4-BE49-F238E27FC236}">
                <a16:creationId xmlns:a16="http://schemas.microsoft.com/office/drawing/2014/main" id="{463CECFC-7910-4970-8CAC-79137DD8B68B}"/>
              </a:ext>
            </a:extLst>
          </p:cNvPr>
          <p:cNvSpPr txBox="1"/>
          <p:nvPr/>
        </p:nvSpPr>
        <p:spPr>
          <a:xfrm>
            <a:off x="11291953" y="14835675"/>
            <a:ext cx="5742278" cy="584775"/>
          </a:xfrm>
          <a:prstGeom prst="rect">
            <a:avLst/>
          </a:prstGeom>
          <a:noFill/>
        </p:spPr>
        <p:txBody>
          <a:bodyPr wrap="none" rtlCol="0">
            <a:spAutoFit/>
          </a:bodyPr>
          <a:lstStyle/>
          <a:p>
            <a:r>
              <a:rPr lang="en-US" sz="3200" dirty="0">
                <a:latin typeface="Arial" panose="020B0604020202020204" pitchFamily="34" charset="0"/>
                <a:cs typeface="Arial" panose="020B0604020202020204" pitchFamily="34" charset="0"/>
              </a:rPr>
              <a:t>Exogenous Fluorescent Stains</a:t>
            </a:r>
          </a:p>
        </p:txBody>
      </p:sp>
      <p:sp>
        <p:nvSpPr>
          <p:cNvPr id="18" name="TextBox 17">
            <a:extLst>
              <a:ext uri="{FF2B5EF4-FFF2-40B4-BE49-F238E27FC236}">
                <a16:creationId xmlns:a16="http://schemas.microsoft.com/office/drawing/2014/main" id="{C66B2306-9E9D-4ABF-9D1C-8C68C54AC18C}"/>
              </a:ext>
            </a:extLst>
          </p:cNvPr>
          <p:cNvSpPr txBox="1"/>
          <p:nvPr/>
        </p:nvSpPr>
        <p:spPr>
          <a:xfrm>
            <a:off x="575156" y="20442824"/>
            <a:ext cx="4397358" cy="584775"/>
          </a:xfrm>
          <a:prstGeom prst="rect">
            <a:avLst/>
          </a:prstGeom>
          <a:noFill/>
        </p:spPr>
        <p:txBody>
          <a:bodyPr wrap="none" rtlCol="0">
            <a:spAutoFit/>
          </a:bodyPr>
          <a:lstStyle/>
          <a:p>
            <a:r>
              <a:rPr lang="en-US" sz="3200" dirty="0">
                <a:latin typeface="Arial" panose="020B0604020202020204" pitchFamily="34" charset="0"/>
                <a:cs typeface="Arial" panose="020B0604020202020204" pitchFamily="34" charset="0"/>
              </a:rPr>
              <a:t>Intrinsic Fluorescence  </a:t>
            </a:r>
          </a:p>
        </p:txBody>
      </p:sp>
      <p:sp>
        <p:nvSpPr>
          <p:cNvPr id="20" name="TextBox 19">
            <a:extLst>
              <a:ext uri="{FF2B5EF4-FFF2-40B4-BE49-F238E27FC236}">
                <a16:creationId xmlns:a16="http://schemas.microsoft.com/office/drawing/2014/main" id="{4F41225D-91DD-43FF-8B15-4223089CA7B9}"/>
              </a:ext>
            </a:extLst>
          </p:cNvPr>
          <p:cNvSpPr txBox="1"/>
          <p:nvPr/>
        </p:nvSpPr>
        <p:spPr>
          <a:xfrm>
            <a:off x="11259739" y="21858279"/>
            <a:ext cx="4352474" cy="584775"/>
          </a:xfrm>
          <a:prstGeom prst="rect">
            <a:avLst/>
          </a:prstGeom>
          <a:noFill/>
        </p:spPr>
        <p:txBody>
          <a:bodyPr wrap="none" rtlCol="0">
            <a:spAutoFit/>
          </a:bodyPr>
          <a:lstStyle/>
          <a:p>
            <a:r>
              <a:rPr lang="en-US" sz="3200" dirty="0">
                <a:latin typeface="Arial" panose="020B0604020202020204" pitchFamily="34" charset="0"/>
                <a:cs typeface="Arial" panose="020B0604020202020204" pitchFamily="34" charset="0"/>
              </a:rPr>
              <a:t>Clustering and Sorting </a:t>
            </a:r>
          </a:p>
        </p:txBody>
      </p:sp>
      <p:pic>
        <p:nvPicPr>
          <p:cNvPr id="11" name="Picture 10">
            <a:extLst>
              <a:ext uri="{FF2B5EF4-FFF2-40B4-BE49-F238E27FC236}">
                <a16:creationId xmlns:a16="http://schemas.microsoft.com/office/drawing/2014/main" id="{7021AB29-41E5-4FB6-82FD-B650D72226E8}"/>
              </a:ext>
            </a:extLst>
          </p:cNvPr>
          <p:cNvPicPr>
            <a:picLocks noChangeAspect="1"/>
          </p:cNvPicPr>
          <p:nvPr/>
        </p:nvPicPr>
        <p:blipFill>
          <a:blip r:embed="rId4"/>
          <a:stretch>
            <a:fillRect/>
          </a:stretch>
        </p:blipFill>
        <p:spPr>
          <a:xfrm>
            <a:off x="11711188" y="22602424"/>
            <a:ext cx="9233213" cy="3160696"/>
          </a:xfrm>
          <a:prstGeom prst="rect">
            <a:avLst/>
          </a:prstGeom>
        </p:spPr>
      </p:pic>
      <p:pic>
        <p:nvPicPr>
          <p:cNvPr id="34" name="Picture 33">
            <a:extLst>
              <a:ext uri="{FF2B5EF4-FFF2-40B4-BE49-F238E27FC236}">
                <a16:creationId xmlns:a16="http://schemas.microsoft.com/office/drawing/2014/main" id="{4F430C88-A70E-4910-AC88-9EB29E3DC491}"/>
              </a:ext>
            </a:extLst>
          </p:cNvPr>
          <p:cNvPicPr>
            <a:picLocks noChangeAspect="1"/>
          </p:cNvPicPr>
          <p:nvPr/>
        </p:nvPicPr>
        <p:blipFill>
          <a:blip r:embed="rId5"/>
          <a:stretch>
            <a:fillRect/>
          </a:stretch>
        </p:blipFill>
        <p:spPr>
          <a:xfrm>
            <a:off x="11009373" y="7827805"/>
            <a:ext cx="10236759" cy="5758177"/>
          </a:xfrm>
          <a:prstGeom prst="rect">
            <a:avLst/>
          </a:prstGeom>
        </p:spPr>
      </p:pic>
      <p:graphicFrame>
        <p:nvGraphicFramePr>
          <p:cNvPr id="42" name="Table 41">
            <a:extLst>
              <a:ext uri="{FF2B5EF4-FFF2-40B4-BE49-F238E27FC236}">
                <a16:creationId xmlns:a16="http://schemas.microsoft.com/office/drawing/2014/main" id="{61D6142C-6528-4533-A80E-54447402BC65}"/>
              </a:ext>
            </a:extLst>
          </p:cNvPr>
          <p:cNvGraphicFramePr>
            <a:graphicFrameLocks noGrp="1"/>
          </p:cNvGraphicFramePr>
          <p:nvPr>
            <p:extLst>
              <p:ext uri="{D42A27DB-BD31-4B8C-83A1-F6EECF244321}">
                <p14:modId xmlns:p14="http://schemas.microsoft.com/office/powerpoint/2010/main" val="1637041111"/>
              </p:ext>
            </p:extLst>
          </p:nvPr>
        </p:nvGraphicFramePr>
        <p:xfrm>
          <a:off x="651656" y="8608594"/>
          <a:ext cx="9873795" cy="3520682"/>
        </p:xfrm>
        <a:graphic>
          <a:graphicData uri="http://schemas.openxmlformats.org/drawingml/2006/table">
            <a:tbl>
              <a:tblPr firstRow="1" bandRow="1">
                <a:tableStyleId>{5C22544A-7EE6-4342-B048-85BDC9FD1C3A}</a:tableStyleId>
              </a:tblPr>
              <a:tblGrid>
                <a:gridCol w="3291265">
                  <a:extLst>
                    <a:ext uri="{9D8B030D-6E8A-4147-A177-3AD203B41FA5}">
                      <a16:colId xmlns:a16="http://schemas.microsoft.com/office/drawing/2014/main" val="1713945779"/>
                    </a:ext>
                  </a:extLst>
                </a:gridCol>
                <a:gridCol w="3291265">
                  <a:extLst>
                    <a:ext uri="{9D8B030D-6E8A-4147-A177-3AD203B41FA5}">
                      <a16:colId xmlns:a16="http://schemas.microsoft.com/office/drawing/2014/main" val="244236372"/>
                    </a:ext>
                  </a:extLst>
                </a:gridCol>
                <a:gridCol w="3291265">
                  <a:extLst>
                    <a:ext uri="{9D8B030D-6E8A-4147-A177-3AD203B41FA5}">
                      <a16:colId xmlns:a16="http://schemas.microsoft.com/office/drawing/2014/main" val="3513012727"/>
                    </a:ext>
                  </a:extLst>
                </a:gridCol>
              </a:tblGrid>
              <a:tr h="705251">
                <a:tc>
                  <a:txBody>
                    <a:bodyPr/>
                    <a:lstStyle/>
                    <a:p>
                      <a:r>
                        <a:rPr lang="en-US" sz="2000" dirty="0"/>
                        <a:t>Life on icy worlds is likely to be: </a:t>
                      </a:r>
                    </a:p>
                  </a:txBody>
                  <a:tcPr/>
                </a:tc>
                <a:tc>
                  <a:txBody>
                    <a:bodyPr/>
                    <a:lstStyle/>
                    <a:p>
                      <a:r>
                        <a:rPr lang="en-US" sz="2000" dirty="0"/>
                        <a:t>Detection analysis requires:</a:t>
                      </a:r>
                    </a:p>
                  </a:txBody>
                  <a:tcPr/>
                </a:tc>
                <a:tc>
                  <a:txBody>
                    <a:bodyPr/>
                    <a:lstStyle/>
                    <a:p>
                      <a:r>
                        <a:rPr lang="en-US" sz="2000" dirty="0"/>
                        <a:t>Flow cytometry: </a:t>
                      </a:r>
                    </a:p>
                  </a:txBody>
                  <a:tcPr/>
                </a:tc>
                <a:extLst>
                  <a:ext uri="{0D108BD9-81ED-4DB2-BD59-A6C34878D82A}">
                    <a16:rowId xmlns:a16="http://schemas.microsoft.com/office/drawing/2014/main" val="3551856450"/>
                  </a:ext>
                </a:extLst>
              </a:tr>
              <a:tr h="777867">
                <a:tc>
                  <a:txBody>
                    <a:bodyPr/>
                    <a:lstStyle/>
                    <a:p>
                      <a:r>
                        <a:rPr lang="en-US" sz="2000" dirty="0"/>
                        <a:t>Rare, &lt;300 cells/ml </a:t>
                      </a:r>
                    </a:p>
                  </a:txBody>
                  <a:tcPr/>
                </a:tc>
                <a:tc>
                  <a:txBody>
                    <a:bodyPr/>
                    <a:lstStyle/>
                    <a:p>
                      <a:r>
                        <a:rPr lang="en-US" sz="2000" dirty="0"/>
                        <a:t>High-throughput concentration </a:t>
                      </a:r>
                    </a:p>
                  </a:txBody>
                  <a:tcPr/>
                </a:tc>
                <a:tc>
                  <a:txBody>
                    <a:bodyPr/>
                    <a:lstStyle/>
                    <a:p>
                      <a:r>
                        <a:rPr lang="en-US" sz="2000" dirty="0"/>
                        <a:t>50 ml/</a:t>
                      </a:r>
                      <a:r>
                        <a:rPr lang="en-US" sz="2000" dirty="0" err="1"/>
                        <a:t>hr</a:t>
                      </a:r>
                      <a:r>
                        <a:rPr lang="en-US" sz="2000" dirty="0"/>
                        <a:t>, up to 10,000x concentration </a:t>
                      </a:r>
                    </a:p>
                  </a:txBody>
                  <a:tcPr/>
                </a:tc>
                <a:extLst>
                  <a:ext uri="{0D108BD9-81ED-4DB2-BD59-A6C34878D82A}">
                    <a16:rowId xmlns:a16="http://schemas.microsoft.com/office/drawing/2014/main" val="3582756517"/>
                  </a:ext>
                </a:extLst>
              </a:tr>
              <a:tr h="1025683">
                <a:tc>
                  <a:txBody>
                    <a:bodyPr/>
                    <a:lstStyle/>
                    <a:p>
                      <a:r>
                        <a:rPr lang="en-US" sz="2000" dirty="0"/>
                        <a:t>Microscopic, 0.2-3 µm</a:t>
                      </a:r>
                    </a:p>
                  </a:txBody>
                  <a:tcPr/>
                </a:tc>
                <a:tc>
                  <a:txBody>
                    <a:bodyPr/>
                    <a:lstStyle/>
                    <a:p>
                      <a:r>
                        <a:rPr lang="en-US" sz="2000" dirty="0"/>
                        <a:t>Optical sensing</a:t>
                      </a:r>
                    </a:p>
                  </a:txBody>
                  <a:tcPr/>
                </a:tc>
                <a:tc>
                  <a:txBody>
                    <a:bodyPr/>
                    <a:lstStyle/>
                    <a:p>
                      <a:r>
                        <a:rPr lang="en-US" sz="2000" dirty="0"/>
                        <a:t>Laser excitation, scattered light and fluorescence detection </a:t>
                      </a:r>
                    </a:p>
                  </a:txBody>
                  <a:tcPr/>
                </a:tc>
                <a:extLst>
                  <a:ext uri="{0D108BD9-81ED-4DB2-BD59-A6C34878D82A}">
                    <a16:rowId xmlns:a16="http://schemas.microsoft.com/office/drawing/2014/main" val="950377479"/>
                  </a:ext>
                </a:extLst>
              </a:tr>
              <a:tr h="1011881">
                <a:tc>
                  <a:txBody>
                    <a:bodyPr/>
                    <a:lstStyle/>
                    <a:p>
                      <a:r>
                        <a:rPr lang="en-US" sz="2000" dirty="0"/>
                        <a:t>Hidden among abiotic particles </a:t>
                      </a:r>
                    </a:p>
                  </a:txBody>
                  <a:tcPr/>
                </a:tc>
                <a:tc>
                  <a:txBody>
                    <a:bodyPr/>
                    <a:lstStyle/>
                    <a:p>
                      <a:r>
                        <a:rPr lang="en-US" sz="2000" dirty="0"/>
                        <a:t>Composition-specific sorting </a:t>
                      </a:r>
                    </a:p>
                  </a:txBody>
                  <a:tcPr/>
                </a:tc>
                <a:tc>
                  <a:txBody>
                    <a:bodyPr/>
                    <a:lstStyle/>
                    <a:p>
                      <a:r>
                        <a:rPr lang="en-US" sz="2000" dirty="0"/>
                        <a:t>Sorts particles by size, granularity, and fluorescence </a:t>
                      </a:r>
                    </a:p>
                  </a:txBody>
                  <a:tcPr/>
                </a:tc>
                <a:extLst>
                  <a:ext uri="{0D108BD9-81ED-4DB2-BD59-A6C34878D82A}">
                    <a16:rowId xmlns:a16="http://schemas.microsoft.com/office/drawing/2014/main" val="2508690826"/>
                  </a:ext>
                </a:extLst>
              </a:tr>
            </a:tbl>
          </a:graphicData>
        </a:graphic>
      </p:graphicFrame>
      <p:sp>
        <p:nvSpPr>
          <p:cNvPr id="46" name="TextBox 45">
            <a:extLst>
              <a:ext uri="{FF2B5EF4-FFF2-40B4-BE49-F238E27FC236}">
                <a16:creationId xmlns:a16="http://schemas.microsoft.com/office/drawing/2014/main" id="{8DC50566-751A-4ED0-AD5B-862BB8080A24}"/>
              </a:ext>
            </a:extLst>
          </p:cNvPr>
          <p:cNvSpPr txBox="1"/>
          <p:nvPr/>
        </p:nvSpPr>
        <p:spPr>
          <a:xfrm>
            <a:off x="11259739" y="13298631"/>
            <a:ext cx="10136114" cy="1200329"/>
          </a:xfrm>
          <a:prstGeom prst="rect">
            <a:avLst/>
          </a:prstGeom>
          <a:noFill/>
        </p:spPr>
        <p:txBody>
          <a:bodyPr wrap="square" rtlCol="0">
            <a:spAutoFit/>
          </a:bodyPr>
          <a:lstStyle/>
          <a:p>
            <a:pPr algn="just"/>
            <a:r>
              <a:rPr lang="en-US" dirty="0"/>
              <a:t>Intrinsic fluorescence and forward scatter (FSC) of a sample taken from a freshwater reservoir.  Each scatter plot shows fluorescence from a specific biomarker.  Clusters are visible, and each cluster represents a specific organism or type of organism.  The clusters are in similar locations across the scatter plots, but with some variation, showing that different amounts of the different biomarkers are in each organism.   </a:t>
            </a:r>
          </a:p>
        </p:txBody>
      </p:sp>
      <p:sp>
        <p:nvSpPr>
          <p:cNvPr id="47" name="TextBox 46">
            <a:extLst>
              <a:ext uri="{FF2B5EF4-FFF2-40B4-BE49-F238E27FC236}">
                <a16:creationId xmlns:a16="http://schemas.microsoft.com/office/drawing/2014/main" id="{33948FAB-B7CF-429C-BDBA-90D0F5384932}"/>
              </a:ext>
            </a:extLst>
          </p:cNvPr>
          <p:cNvSpPr txBox="1"/>
          <p:nvPr/>
        </p:nvSpPr>
        <p:spPr>
          <a:xfrm>
            <a:off x="650391" y="18572042"/>
            <a:ext cx="10136114" cy="1754326"/>
          </a:xfrm>
          <a:prstGeom prst="rect">
            <a:avLst/>
          </a:prstGeom>
          <a:noFill/>
        </p:spPr>
        <p:txBody>
          <a:bodyPr wrap="square" rtlCol="0">
            <a:spAutoFit/>
          </a:bodyPr>
          <a:lstStyle/>
          <a:p>
            <a:pPr algn="just"/>
            <a:r>
              <a:rPr lang="en-US" dirty="0"/>
              <a:t>Schematic of flow cytometry.  The sample is enmeshed in a sheath fluid and the particles run past an interrogation point one at a time, where they are illuminated with a laser beam.  Scattered and fluorescent light from the particles may pass through many different paths of dichroic mirrors and filters, where it is detected by photomultiplier tubes (PMTs). After passing the interrogation point, the particles may be sorted based on their properties for downstream instrument analysis.  This schematic shows 1 laser and 5 PMT channels; our cytometer utilized three lasers and 11 PMT channels..   </a:t>
            </a:r>
          </a:p>
        </p:txBody>
      </p:sp>
      <p:sp>
        <p:nvSpPr>
          <p:cNvPr id="48" name="TextBox 47">
            <a:extLst>
              <a:ext uri="{FF2B5EF4-FFF2-40B4-BE49-F238E27FC236}">
                <a16:creationId xmlns:a16="http://schemas.microsoft.com/office/drawing/2014/main" id="{202F89E5-1C77-42BB-A1B3-747FB5F17EAD}"/>
              </a:ext>
            </a:extLst>
          </p:cNvPr>
          <p:cNvSpPr txBox="1"/>
          <p:nvPr/>
        </p:nvSpPr>
        <p:spPr>
          <a:xfrm>
            <a:off x="11322365" y="25823272"/>
            <a:ext cx="10136114" cy="1477328"/>
          </a:xfrm>
          <a:prstGeom prst="rect">
            <a:avLst/>
          </a:prstGeom>
          <a:noFill/>
        </p:spPr>
        <p:txBody>
          <a:bodyPr wrap="square" rtlCol="0">
            <a:spAutoFit/>
          </a:bodyPr>
          <a:lstStyle/>
          <a:p>
            <a:pPr algn="just"/>
            <a:r>
              <a:rPr lang="en-US" dirty="0"/>
              <a:t>Detection, sorting, and microscopy of unknown organisms in a sample taken from the Salton Sea.  Each region (R1 – R5) shown on the left corresponds to a region on the right.  The cytometer was highly effective in sorting the organisms by cluster.  A cytometry instrument on an icy moon lander could sort the organisms by cluster, then examine them with a downstream microscope.  In this sample, R1 contains bacteria, R2 is unknown, R3 contains bacteria, R4 contains diatoms, and R5 contains algae.   </a:t>
            </a:r>
          </a:p>
        </p:txBody>
      </p:sp>
      <p:sp>
        <p:nvSpPr>
          <p:cNvPr id="49" name="TextBox 48">
            <a:extLst>
              <a:ext uri="{FF2B5EF4-FFF2-40B4-BE49-F238E27FC236}">
                <a16:creationId xmlns:a16="http://schemas.microsoft.com/office/drawing/2014/main" id="{11EECACA-AB93-423C-A491-283DE810C0F0}"/>
              </a:ext>
            </a:extLst>
          </p:cNvPr>
          <p:cNvSpPr txBox="1"/>
          <p:nvPr/>
        </p:nvSpPr>
        <p:spPr>
          <a:xfrm>
            <a:off x="650391" y="25930181"/>
            <a:ext cx="10136114" cy="1200329"/>
          </a:xfrm>
          <a:prstGeom prst="rect">
            <a:avLst/>
          </a:prstGeom>
          <a:noFill/>
        </p:spPr>
        <p:txBody>
          <a:bodyPr wrap="square" rtlCol="0">
            <a:spAutoFit/>
          </a:bodyPr>
          <a:lstStyle/>
          <a:p>
            <a:pPr algn="just"/>
            <a:r>
              <a:rPr lang="en-US" dirty="0"/>
              <a:t>Fluorimetry (excitation-emission matrices) of a sample from the Salton Sea.  The horizontal axis shows the emission wavelength, the vertical axis shows the excitation wavelength, and the color shows the relative emission intensity.  The fluorescent peaks of the five intrinsically fluorescent biomarkers are clearly visible and are labeled on the plots.    </a:t>
            </a:r>
          </a:p>
        </p:txBody>
      </p:sp>
      <p:sp>
        <p:nvSpPr>
          <p:cNvPr id="50" name="TextBox 49">
            <a:extLst>
              <a:ext uri="{FF2B5EF4-FFF2-40B4-BE49-F238E27FC236}">
                <a16:creationId xmlns:a16="http://schemas.microsoft.com/office/drawing/2014/main" id="{9F5AFF38-0E7E-45AE-ADAD-54D8D6F9E235}"/>
              </a:ext>
            </a:extLst>
          </p:cNvPr>
          <p:cNvSpPr txBox="1"/>
          <p:nvPr/>
        </p:nvSpPr>
        <p:spPr>
          <a:xfrm>
            <a:off x="650391" y="21052188"/>
            <a:ext cx="1786162" cy="923330"/>
          </a:xfrm>
          <a:prstGeom prst="rect">
            <a:avLst/>
          </a:prstGeom>
          <a:noFill/>
        </p:spPr>
        <p:txBody>
          <a:bodyPr wrap="square" rtlCol="0">
            <a:spAutoFit/>
          </a:bodyPr>
          <a:lstStyle/>
          <a:p>
            <a:pPr marL="285750" indent="-285750">
              <a:buFont typeface="Arial" panose="020B0604020202020204" pitchFamily="34" charset="0"/>
              <a:buChar char="•"/>
            </a:pPr>
            <a:r>
              <a:rPr lang="en-US" dirty="0"/>
              <a:t>Tryptophan</a:t>
            </a:r>
          </a:p>
          <a:p>
            <a:pPr marL="285750" indent="-285750">
              <a:buFont typeface="Arial" panose="020B0604020202020204" pitchFamily="34" charset="0"/>
              <a:buChar char="•"/>
            </a:pPr>
            <a:r>
              <a:rPr lang="en-US" dirty="0"/>
              <a:t>NAD+</a:t>
            </a:r>
          </a:p>
          <a:p>
            <a:pPr marL="285750" indent="-285750">
              <a:buFont typeface="Arial" panose="020B0604020202020204" pitchFamily="34" charset="0"/>
              <a:buChar char="•"/>
            </a:pPr>
            <a:r>
              <a:rPr lang="en-US" dirty="0"/>
              <a:t>NAD(P)H</a:t>
            </a:r>
          </a:p>
        </p:txBody>
      </p:sp>
      <p:sp>
        <p:nvSpPr>
          <p:cNvPr id="51" name="TextBox 50">
            <a:extLst>
              <a:ext uri="{FF2B5EF4-FFF2-40B4-BE49-F238E27FC236}">
                <a16:creationId xmlns:a16="http://schemas.microsoft.com/office/drawing/2014/main" id="{44C36805-7A87-418B-A018-882AA7DB04DD}"/>
              </a:ext>
            </a:extLst>
          </p:cNvPr>
          <p:cNvSpPr txBox="1"/>
          <p:nvPr/>
        </p:nvSpPr>
        <p:spPr>
          <a:xfrm>
            <a:off x="2436553" y="21122832"/>
            <a:ext cx="1786162" cy="923330"/>
          </a:xfrm>
          <a:prstGeom prst="rect">
            <a:avLst/>
          </a:prstGeom>
          <a:noFill/>
        </p:spPr>
        <p:txBody>
          <a:bodyPr wrap="square" rtlCol="0">
            <a:spAutoFit/>
          </a:bodyPr>
          <a:lstStyle/>
          <a:p>
            <a:pPr marL="285750" indent="-285750">
              <a:buFont typeface="Arial" panose="020B0604020202020204" pitchFamily="34" charset="0"/>
              <a:buChar char="•"/>
            </a:pPr>
            <a:r>
              <a:rPr lang="en-US" dirty="0"/>
              <a:t>FAD</a:t>
            </a:r>
          </a:p>
          <a:p>
            <a:pPr marL="285750" indent="-285750">
              <a:buFont typeface="Arial" panose="020B0604020202020204" pitchFamily="34" charset="0"/>
              <a:buChar char="•"/>
            </a:pPr>
            <a:r>
              <a:rPr lang="en-US" dirty="0"/>
              <a:t>Chlorophyll</a:t>
            </a:r>
          </a:p>
          <a:p>
            <a:endParaRPr lang="en-US" dirty="0"/>
          </a:p>
        </p:txBody>
      </p:sp>
      <p:sp>
        <p:nvSpPr>
          <p:cNvPr id="52" name="TextBox 51">
            <a:extLst>
              <a:ext uri="{FF2B5EF4-FFF2-40B4-BE49-F238E27FC236}">
                <a16:creationId xmlns:a16="http://schemas.microsoft.com/office/drawing/2014/main" id="{4BA771FF-E963-42F3-9A4C-44BBF4ADAC7F}"/>
              </a:ext>
            </a:extLst>
          </p:cNvPr>
          <p:cNvSpPr txBox="1"/>
          <p:nvPr/>
        </p:nvSpPr>
        <p:spPr>
          <a:xfrm>
            <a:off x="11536282" y="15421005"/>
            <a:ext cx="3153720" cy="923330"/>
          </a:xfrm>
          <a:prstGeom prst="rect">
            <a:avLst/>
          </a:prstGeom>
          <a:noFill/>
        </p:spPr>
        <p:txBody>
          <a:bodyPr wrap="square" rtlCol="0">
            <a:spAutoFit/>
          </a:bodyPr>
          <a:lstStyle/>
          <a:p>
            <a:pPr marL="285750" indent="-285750">
              <a:buFont typeface="Arial" panose="020B0604020202020204" pitchFamily="34" charset="0"/>
              <a:buChar char="•"/>
            </a:pPr>
            <a:r>
              <a:rPr lang="en-US" dirty="0"/>
              <a:t>Nucleic Acids (SYTO-9)</a:t>
            </a:r>
          </a:p>
          <a:p>
            <a:pPr marL="285750" indent="-285750">
              <a:buFont typeface="Arial" panose="020B0604020202020204" pitchFamily="34" charset="0"/>
              <a:buChar char="•"/>
            </a:pPr>
            <a:r>
              <a:rPr lang="en-US" dirty="0"/>
              <a:t>Proteins (SYPRO Orange)</a:t>
            </a:r>
          </a:p>
          <a:p>
            <a:pPr marL="285750" indent="-285750">
              <a:buFont typeface="Arial" panose="020B0604020202020204" pitchFamily="34" charset="0"/>
              <a:buChar char="•"/>
            </a:pPr>
            <a:endParaRPr lang="en-US" dirty="0"/>
          </a:p>
        </p:txBody>
      </p:sp>
      <p:sp>
        <p:nvSpPr>
          <p:cNvPr id="53" name="TextBox 52">
            <a:extLst>
              <a:ext uri="{FF2B5EF4-FFF2-40B4-BE49-F238E27FC236}">
                <a16:creationId xmlns:a16="http://schemas.microsoft.com/office/drawing/2014/main" id="{8E5C97C0-B6A8-472D-A22D-6C6E160CB556}"/>
              </a:ext>
            </a:extLst>
          </p:cNvPr>
          <p:cNvSpPr txBox="1"/>
          <p:nvPr/>
        </p:nvSpPr>
        <p:spPr>
          <a:xfrm>
            <a:off x="14309193" y="15420316"/>
            <a:ext cx="3724858" cy="646331"/>
          </a:xfrm>
          <a:prstGeom prst="rect">
            <a:avLst/>
          </a:prstGeom>
          <a:noFill/>
        </p:spPr>
        <p:txBody>
          <a:bodyPr wrap="square" rtlCol="0">
            <a:spAutoFit/>
          </a:bodyPr>
          <a:lstStyle/>
          <a:p>
            <a:pPr marL="285750" indent="-285750">
              <a:buFont typeface="Arial" panose="020B0604020202020204" pitchFamily="34" charset="0"/>
              <a:buChar char="•"/>
            </a:pPr>
            <a:r>
              <a:rPr lang="en-US" dirty="0"/>
              <a:t>Carbohydrates (Calcofluor)</a:t>
            </a:r>
          </a:p>
          <a:p>
            <a:pPr marL="285750" indent="-285750">
              <a:buFont typeface="Arial" panose="020B0604020202020204" pitchFamily="34" charset="0"/>
              <a:buChar char="•"/>
            </a:pPr>
            <a:r>
              <a:rPr lang="en-US" dirty="0"/>
              <a:t>Lipids (Di-4-ANEPPS)</a:t>
            </a:r>
          </a:p>
        </p:txBody>
      </p:sp>
      <p:sp>
        <p:nvSpPr>
          <p:cNvPr id="56" name="TextBox 55">
            <a:extLst>
              <a:ext uri="{FF2B5EF4-FFF2-40B4-BE49-F238E27FC236}">
                <a16:creationId xmlns:a16="http://schemas.microsoft.com/office/drawing/2014/main" id="{6E1A83A1-3B97-4D7E-8328-2C5D12C0DACA}"/>
              </a:ext>
            </a:extLst>
          </p:cNvPr>
          <p:cNvSpPr txBox="1"/>
          <p:nvPr/>
        </p:nvSpPr>
        <p:spPr>
          <a:xfrm>
            <a:off x="11259739" y="20747327"/>
            <a:ext cx="10136114" cy="923330"/>
          </a:xfrm>
          <a:prstGeom prst="rect">
            <a:avLst/>
          </a:prstGeom>
          <a:noFill/>
        </p:spPr>
        <p:txBody>
          <a:bodyPr wrap="square" rtlCol="0">
            <a:spAutoFit/>
          </a:bodyPr>
          <a:lstStyle/>
          <a:p>
            <a:pPr algn="just"/>
            <a:r>
              <a:rPr lang="en-US" dirty="0"/>
              <a:t>Comparison of stained reservoir sample (left side of each pair of plots) with unstained sample (right side of each pair).  Each pair of plots represents the fluorescence channel corresponding to the biomarker on each vertical axis.  All four biomarkers are easily identified in the sample with the use of stains.  </a:t>
            </a:r>
          </a:p>
        </p:txBody>
      </p:sp>
      <p:pic>
        <p:nvPicPr>
          <p:cNvPr id="24" name="Picture 23">
            <a:extLst>
              <a:ext uri="{FF2B5EF4-FFF2-40B4-BE49-F238E27FC236}">
                <a16:creationId xmlns:a16="http://schemas.microsoft.com/office/drawing/2014/main" id="{8485DAAE-7014-40C6-888D-5ABE9BC76B8C}"/>
              </a:ext>
            </a:extLst>
          </p:cNvPr>
          <p:cNvPicPr>
            <a:picLocks noChangeAspect="1"/>
          </p:cNvPicPr>
          <p:nvPr/>
        </p:nvPicPr>
        <p:blipFill>
          <a:blip r:embed="rId6"/>
          <a:stretch>
            <a:fillRect/>
          </a:stretch>
        </p:blipFill>
        <p:spPr>
          <a:xfrm>
            <a:off x="698160" y="22103459"/>
            <a:ext cx="4939705" cy="3804971"/>
          </a:xfrm>
          <a:prstGeom prst="rect">
            <a:avLst/>
          </a:prstGeom>
        </p:spPr>
      </p:pic>
      <p:pic>
        <p:nvPicPr>
          <p:cNvPr id="26" name="Picture 25">
            <a:extLst>
              <a:ext uri="{FF2B5EF4-FFF2-40B4-BE49-F238E27FC236}">
                <a16:creationId xmlns:a16="http://schemas.microsoft.com/office/drawing/2014/main" id="{57D6508C-DB48-4479-B1EA-92564F458BB8}"/>
              </a:ext>
            </a:extLst>
          </p:cNvPr>
          <p:cNvPicPr>
            <a:picLocks noChangeAspect="1"/>
          </p:cNvPicPr>
          <p:nvPr/>
        </p:nvPicPr>
        <p:blipFill>
          <a:blip r:embed="rId7"/>
          <a:stretch>
            <a:fillRect/>
          </a:stretch>
        </p:blipFill>
        <p:spPr>
          <a:xfrm>
            <a:off x="5585746" y="22103459"/>
            <a:ext cx="4939705" cy="3804971"/>
          </a:xfrm>
          <a:prstGeom prst="rect">
            <a:avLst/>
          </a:prstGeom>
        </p:spPr>
      </p:pic>
      <p:sp>
        <p:nvSpPr>
          <p:cNvPr id="27" name="TextBox 26">
            <a:extLst>
              <a:ext uri="{FF2B5EF4-FFF2-40B4-BE49-F238E27FC236}">
                <a16:creationId xmlns:a16="http://schemas.microsoft.com/office/drawing/2014/main" id="{8E940EB0-2022-418C-A8CB-90B188EEB3A1}"/>
              </a:ext>
            </a:extLst>
          </p:cNvPr>
          <p:cNvSpPr txBox="1"/>
          <p:nvPr/>
        </p:nvSpPr>
        <p:spPr>
          <a:xfrm>
            <a:off x="2799162" y="22443054"/>
            <a:ext cx="737702" cy="276999"/>
          </a:xfrm>
          <a:prstGeom prst="rect">
            <a:avLst/>
          </a:prstGeom>
          <a:noFill/>
        </p:spPr>
        <p:txBody>
          <a:bodyPr wrap="none" rtlCol="0">
            <a:spAutoFit/>
          </a:bodyPr>
          <a:lstStyle/>
          <a:p>
            <a:r>
              <a:rPr lang="en-US" sz="1200" dirty="0"/>
              <a:t>NAD(P)H</a:t>
            </a:r>
          </a:p>
        </p:txBody>
      </p:sp>
      <p:sp>
        <p:nvSpPr>
          <p:cNvPr id="54" name="TextBox 53">
            <a:extLst>
              <a:ext uri="{FF2B5EF4-FFF2-40B4-BE49-F238E27FC236}">
                <a16:creationId xmlns:a16="http://schemas.microsoft.com/office/drawing/2014/main" id="{55E89B84-B759-491B-B8A8-698E13A5EE9A}"/>
              </a:ext>
            </a:extLst>
          </p:cNvPr>
          <p:cNvSpPr txBox="1"/>
          <p:nvPr/>
        </p:nvSpPr>
        <p:spPr>
          <a:xfrm>
            <a:off x="6293562" y="25376627"/>
            <a:ext cx="737702" cy="276999"/>
          </a:xfrm>
          <a:prstGeom prst="rect">
            <a:avLst/>
          </a:prstGeom>
          <a:noFill/>
        </p:spPr>
        <p:txBody>
          <a:bodyPr wrap="none" rtlCol="0">
            <a:spAutoFit/>
          </a:bodyPr>
          <a:lstStyle/>
          <a:p>
            <a:r>
              <a:rPr lang="en-US" sz="1200" dirty="0"/>
              <a:t>NAD(P)H</a:t>
            </a:r>
          </a:p>
        </p:txBody>
      </p:sp>
      <p:sp>
        <p:nvSpPr>
          <p:cNvPr id="55" name="TextBox 54">
            <a:extLst>
              <a:ext uri="{FF2B5EF4-FFF2-40B4-BE49-F238E27FC236}">
                <a16:creationId xmlns:a16="http://schemas.microsoft.com/office/drawing/2014/main" id="{913029AD-7B94-454F-8181-4E587FA209AD}"/>
              </a:ext>
            </a:extLst>
          </p:cNvPr>
          <p:cNvSpPr txBox="1"/>
          <p:nvPr/>
        </p:nvSpPr>
        <p:spPr>
          <a:xfrm>
            <a:off x="1404944" y="24415943"/>
            <a:ext cx="898259" cy="276999"/>
          </a:xfrm>
          <a:prstGeom prst="rect">
            <a:avLst/>
          </a:prstGeom>
          <a:noFill/>
        </p:spPr>
        <p:txBody>
          <a:bodyPr wrap="none" rtlCol="0">
            <a:spAutoFit/>
          </a:bodyPr>
          <a:lstStyle/>
          <a:p>
            <a:r>
              <a:rPr lang="en-US" sz="1200" dirty="0"/>
              <a:t>Tryptophan</a:t>
            </a:r>
          </a:p>
        </p:txBody>
      </p:sp>
      <p:sp>
        <p:nvSpPr>
          <p:cNvPr id="57" name="TextBox 56">
            <a:extLst>
              <a:ext uri="{FF2B5EF4-FFF2-40B4-BE49-F238E27FC236}">
                <a16:creationId xmlns:a16="http://schemas.microsoft.com/office/drawing/2014/main" id="{5E245B51-D7F6-4702-A6B1-ED616D07A038}"/>
              </a:ext>
            </a:extLst>
          </p:cNvPr>
          <p:cNvSpPr txBox="1"/>
          <p:nvPr/>
        </p:nvSpPr>
        <p:spPr>
          <a:xfrm>
            <a:off x="2855944" y="24415943"/>
            <a:ext cx="545342" cy="276999"/>
          </a:xfrm>
          <a:prstGeom prst="rect">
            <a:avLst/>
          </a:prstGeom>
          <a:noFill/>
        </p:spPr>
        <p:txBody>
          <a:bodyPr wrap="none" rtlCol="0">
            <a:spAutoFit/>
          </a:bodyPr>
          <a:lstStyle/>
          <a:p>
            <a:r>
              <a:rPr lang="en-US" sz="1200" dirty="0"/>
              <a:t>NAD+</a:t>
            </a:r>
          </a:p>
        </p:txBody>
      </p:sp>
      <p:sp>
        <p:nvSpPr>
          <p:cNvPr id="59" name="TextBox 58">
            <a:extLst>
              <a:ext uri="{FF2B5EF4-FFF2-40B4-BE49-F238E27FC236}">
                <a16:creationId xmlns:a16="http://schemas.microsoft.com/office/drawing/2014/main" id="{E4234DDC-8DBC-485D-BC5E-D46AD945CCAD}"/>
              </a:ext>
            </a:extLst>
          </p:cNvPr>
          <p:cNvSpPr txBox="1"/>
          <p:nvPr/>
        </p:nvSpPr>
        <p:spPr>
          <a:xfrm>
            <a:off x="8769689" y="24226963"/>
            <a:ext cx="892617" cy="276999"/>
          </a:xfrm>
          <a:prstGeom prst="rect">
            <a:avLst/>
          </a:prstGeom>
          <a:noFill/>
        </p:spPr>
        <p:txBody>
          <a:bodyPr wrap="none" rtlCol="0">
            <a:spAutoFit/>
          </a:bodyPr>
          <a:lstStyle/>
          <a:p>
            <a:r>
              <a:rPr lang="en-US" sz="1200" dirty="0"/>
              <a:t>Chlorophyll</a:t>
            </a:r>
          </a:p>
        </p:txBody>
      </p:sp>
      <p:sp>
        <p:nvSpPr>
          <p:cNvPr id="60" name="TextBox 59">
            <a:extLst>
              <a:ext uri="{FF2B5EF4-FFF2-40B4-BE49-F238E27FC236}">
                <a16:creationId xmlns:a16="http://schemas.microsoft.com/office/drawing/2014/main" id="{EF4FC46E-C089-4C2B-ABA5-642431B91D4D}"/>
              </a:ext>
            </a:extLst>
          </p:cNvPr>
          <p:cNvSpPr txBox="1"/>
          <p:nvPr/>
        </p:nvSpPr>
        <p:spPr>
          <a:xfrm>
            <a:off x="6345625" y="22745536"/>
            <a:ext cx="430887" cy="276999"/>
          </a:xfrm>
          <a:prstGeom prst="rect">
            <a:avLst/>
          </a:prstGeom>
          <a:noFill/>
        </p:spPr>
        <p:txBody>
          <a:bodyPr wrap="none" rtlCol="0">
            <a:spAutoFit/>
          </a:bodyPr>
          <a:lstStyle/>
          <a:p>
            <a:r>
              <a:rPr lang="en-US" sz="1200" dirty="0"/>
              <a:t>FAD</a:t>
            </a:r>
          </a:p>
        </p:txBody>
      </p:sp>
      <p:pic>
        <p:nvPicPr>
          <p:cNvPr id="29" name="Picture 28">
            <a:extLst>
              <a:ext uri="{FF2B5EF4-FFF2-40B4-BE49-F238E27FC236}">
                <a16:creationId xmlns:a16="http://schemas.microsoft.com/office/drawing/2014/main" id="{ACCA653F-6D78-4722-98B2-0ABB3B3C57AF}"/>
              </a:ext>
            </a:extLst>
          </p:cNvPr>
          <p:cNvPicPr>
            <a:picLocks noChangeAspect="1"/>
          </p:cNvPicPr>
          <p:nvPr/>
        </p:nvPicPr>
        <p:blipFill rotWithShape="1">
          <a:blip r:embed="rId8"/>
          <a:srcRect t="7645" b="8201"/>
          <a:stretch/>
        </p:blipFill>
        <p:spPr>
          <a:xfrm>
            <a:off x="11536282" y="16072649"/>
            <a:ext cx="9408119" cy="4453467"/>
          </a:xfrm>
          <a:prstGeom prst="rect">
            <a:avLst/>
          </a:prstGeom>
        </p:spPr>
      </p:pic>
    </p:spTree>
    <p:extLst>
      <p:ext uri="{BB962C8B-B14F-4D97-AF65-F5344CB8AC3E}">
        <p14:creationId xmlns:p14="http://schemas.microsoft.com/office/powerpoint/2010/main" val="187670383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1767</TotalTime>
  <Words>635</Words>
  <Application>Microsoft Office PowerPoint</Application>
  <PresentationFormat>Custom</PresentationFormat>
  <Paragraphs>55</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Helvetica</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2022 Poster Template Guidelines</dc:title>
  <dc:creator>Chen, Joy (US 183B)</dc:creator>
  <cp:lastModifiedBy>Hong, Sophia (US 1230)</cp:lastModifiedBy>
  <cp:revision>34</cp:revision>
  <dcterms:created xsi:type="dcterms:W3CDTF">2022-08-22T17:05:38Z</dcterms:created>
  <dcterms:modified xsi:type="dcterms:W3CDTF">2022-11-23T00:06:25Z</dcterms:modified>
</cp:coreProperties>
</file>