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B1F"/>
    <a:srgbClr val="551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0"/>
    <p:restoredTop sz="96405"/>
  </p:normalViewPr>
  <p:slideViewPr>
    <p:cSldViewPr snapToGrid="0">
      <p:cViewPr varScale="1">
        <p:scale>
          <a:sx n="26" d="100"/>
          <a:sy n="26" d="100"/>
        </p:scale>
        <p:origin x="481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BD84AEF-1BB6-19E9-3746-FC43BFC22E47}"/>
              </a:ext>
            </a:extLst>
          </p:cNvPr>
          <p:cNvSpPr/>
          <p:nvPr/>
        </p:nvSpPr>
        <p:spPr>
          <a:xfrm>
            <a:off x="-1553" y="7473831"/>
            <a:ext cx="21945600" cy="204990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429625" y="28008071"/>
            <a:ext cx="12674727" cy="4529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6" y="28149010"/>
            <a:ext cx="12210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Talbot et al. 2018, MNRAS, 477, 195.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Talbot et al. 2021, MNRAS, 502, 4617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Talbot, M. 2021, PhD thesis, University of Utah, copyright - Database copyright ProQuest LLC; ProQuest does not claim copyright in the individual underlying works; Last updated - 2021-05-11</a:t>
            </a:r>
          </a:p>
          <a:p>
            <a:pPr>
              <a:spcBef>
                <a:spcPct val="0"/>
              </a:spcBef>
            </a:pPr>
            <a:r>
              <a:rPr lang="en-US" sz="3200" dirty="0"/>
              <a:t>Talbot et al. 2022, MNRAS, 515, 4953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626-429-7468, </a:t>
            </a:r>
            <a:r>
              <a:rPr lang="en-US" altLang="en-US" sz="30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mtalbot@jpl.nasa.gov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4483387" y="2390057"/>
            <a:ext cx="13051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the Lens-Dynamic Mass Discrepancy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4817294"/>
            <a:ext cx="1937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Talbot, NASA Postdoctoral Fellow (326)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PRD-A#011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794528E-0D07-6B64-D081-CDB8E3C9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552" y="9056484"/>
            <a:ext cx="9213847" cy="51906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F70D80-9680-ACE7-1ADC-5A4996864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" y="9056485"/>
            <a:ext cx="9925942" cy="50637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074527B-FB20-C891-669B-854920828E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02"/>
          <a:stretch/>
        </p:blipFill>
        <p:spPr>
          <a:xfrm>
            <a:off x="11988800" y="15411081"/>
            <a:ext cx="9877982" cy="49567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55D672D-7588-132B-BCF6-219DF7C35D96}"/>
              </a:ext>
            </a:extLst>
          </p:cNvPr>
          <p:cNvSpPr txBox="1"/>
          <p:nvPr/>
        </p:nvSpPr>
        <p:spPr>
          <a:xfrm>
            <a:off x="29766" y="7517968"/>
            <a:ext cx="21890628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Discrepancy in Mass Measurement Methods At Cosmological Distances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Only two direct mass measurements are available at such extreme distances (redshifts of z~&gt;0.1) where the angular size of galaxies is ~1/3600 of a degree to the observer:</a:t>
            </a:r>
          </a:p>
          <a:p>
            <a:pPr algn="ctr"/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Measurements using strong galaxy-scale gravitational lenses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							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Measurements using velocity signature from a single fiber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B76E26-6FA0-5AFB-59D0-B0DB58CCD6DE}"/>
              </a:ext>
            </a:extLst>
          </p:cNvPr>
          <p:cNvSpPr txBox="1"/>
          <p:nvPr/>
        </p:nvSpPr>
        <p:spPr>
          <a:xfrm>
            <a:off x="9813037" y="10071207"/>
            <a:ext cx="2863848" cy="38472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MEASUREMENTS DISAGREE!</a:t>
            </a:r>
          </a:p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Lensing mass is typically 21% MORE massive than single-fiber dynamic mass approximations (Li et al. 2018), which unknown issue challenges numerous past, current, and future lens and dynamic research.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6010A379-0B29-2593-559D-B53A38AFF3B0}"/>
              </a:ext>
            </a:extLst>
          </p:cNvPr>
          <p:cNvSpPr/>
          <p:nvPr/>
        </p:nvSpPr>
        <p:spPr>
          <a:xfrm rot="10800000">
            <a:off x="12678334" y="12249971"/>
            <a:ext cx="863600" cy="9437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21129931-7DE8-D8FF-E667-F46D779CEC01}"/>
              </a:ext>
            </a:extLst>
          </p:cNvPr>
          <p:cNvSpPr/>
          <p:nvPr/>
        </p:nvSpPr>
        <p:spPr>
          <a:xfrm>
            <a:off x="8947404" y="11550003"/>
            <a:ext cx="863600" cy="9437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201403-1E2B-57E1-CAEE-192BDCF61C0F}"/>
              </a:ext>
            </a:extLst>
          </p:cNvPr>
          <p:cNvSpPr txBox="1"/>
          <p:nvPr/>
        </p:nvSpPr>
        <p:spPr>
          <a:xfrm>
            <a:off x="1553" y="14044045"/>
            <a:ext cx="21890628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Spatially Resolved Spectra of Nearby Galaxies Enable Investigation of Discrepancy</a:t>
            </a:r>
            <a:endParaRPr lang="en-US" sz="20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334BE6B-D245-46F8-9DDC-828086D60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6374" y="19724122"/>
            <a:ext cx="9837036" cy="469813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FFFDF0-5F28-1878-B354-69F59EF42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4365" y="24111333"/>
            <a:ext cx="9887817" cy="3967208"/>
          </a:xfrm>
          <a:prstGeom prst="rect">
            <a:avLst/>
          </a:prstGeom>
        </p:spPr>
      </p:pic>
      <p:sp>
        <p:nvSpPr>
          <p:cNvPr id="94" name="Right Arrow 93">
            <a:extLst>
              <a:ext uri="{FF2B5EF4-FFF2-40B4-BE49-F238E27FC236}">
                <a16:creationId xmlns:a16="http://schemas.microsoft.com/office/drawing/2014/main" id="{D7C1E803-18BD-768A-4019-ACCEFA0D408A}"/>
              </a:ext>
            </a:extLst>
          </p:cNvPr>
          <p:cNvSpPr/>
          <p:nvPr/>
        </p:nvSpPr>
        <p:spPr>
          <a:xfrm rot="19752059">
            <a:off x="10234360" y="18695861"/>
            <a:ext cx="2058259" cy="8868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812D180-399E-9F52-2D65-2DB916336F5B}"/>
              </a:ext>
            </a:extLst>
          </p:cNvPr>
          <p:cNvSpPr txBox="1"/>
          <p:nvPr/>
        </p:nvSpPr>
        <p:spPr>
          <a:xfrm>
            <a:off x="13392447" y="14903830"/>
            <a:ext cx="755011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Single-fiber vs IFU Dynamics</a:t>
            </a:r>
            <a:endParaRPr lang="en-US" sz="2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61B1666-8831-3138-8074-E3393F1A14F2}"/>
              </a:ext>
            </a:extLst>
          </p:cNvPr>
          <p:cNvSpPr txBox="1"/>
          <p:nvPr/>
        </p:nvSpPr>
        <p:spPr>
          <a:xfrm>
            <a:off x="1011973" y="14905713"/>
            <a:ext cx="755011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Data for Investigation</a:t>
            </a:r>
            <a:endParaRPr lang="en-US" sz="2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E38234-3075-AD1F-8386-E360AF454DEA}"/>
              </a:ext>
            </a:extLst>
          </p:cNvPr>
          <p:cNvSpPr txBox="1"/>
          <p:nvPr/>
        </p:nvSpPr>
        <p:spPr>
          <a:xfrm>
            <a:off x="1063502" y="21536043"/>
            <a:ext cx="755011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Follow-up to Test lens vs single/IFU Dynamics</a:t>
            </a:r>
            <a:endParaRPr lang="en-US" sz="2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7C3CC249-8C01-D6EC-52D7-4B47B444FD65}"/>
              </a:ext>
            </a:extLst>
          </p:cNvPr>
          <p:cNvSpPr/>
          <p:nvPr/>
        </p:nvSpPr>
        <p:spPr>
          <a:xfrm rot="5400000">
            <a:off x="9085271" y="21168178"/>
            <a:ext cx="842404" cy="886879"/>
          </a:xfrm>
          <a:prstGeom prst="rightArrow">
            <a:avLst>
              <a:gd name="adj1" fmla="val 5213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9387FD7-1146-5065-DA72-4D598DB4B4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6" y="15365495"/>
            <a:ext cx="10388794" cy="610155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4DC61CBF-CD0E-7301-49AF-E4DB0B916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033198"/>
            <a:ext cx="10531502" cy="60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5105</TotalTime>
  <Words>265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18</cp:revision>
  <dcterms:created xsi:type="dcterms:W3CDTF">2022-08-22T17:05:38Z</dcterms:created>
  <dcterms:modified xsi:type="dcterms:W3CDTF">2022-11-22T21:51:45Z</dcterms:modified>
</cp:coreProperties>
</file>