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4"/>
    <p:restoredTop sz="86333"/>
  </p:normalViewPr>
  <p:slideViewPr>
    <p:cSldViewPr snapToGrid="0">
      <p:cViewPr>
        <p:scale>
          <a:sx n="50" d="100"/>
          <a:sy n="50" d="100"/>
        </p:scale>
        <p:origin x="3931"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32305-CB46-0C43-90BF-4B69E846CDCF}" type="datetimeFigureOut">
              <a:rPr lang="en-US" smtClean="0"/>
              <a:t>11/28/2023</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1CA77-796D-B344-B9FC-2233240BC62D}" type="slidenum">
              <a:rPr lang="en-US" smtClean="0"/>
              <a:t>‹#›</a:t>
            </a:fld>
            <a:endParaRPr lang="en-US"/>
          </a:p>
        </p:txBody>
      </p:sp>
    </p:spTree>
    <p:extLst>
      <p:ext uri="{BB962C8B-B14F-4D97-AF65-F5344CB8AC3E}">
        <p14:creationId xmlns:p14="http://schemas.microsoft.com/office/powerpoint/2010/main" val="105965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61CA77-796D-B344-B9FC-2233240BC62D}" type="slidenum">
              <a:rPr lang="en-US" smtClean="0"/>
              <a:t>1</a:t>
            </a:fld>
            <a:endParaRPr lang="en-US"/>
          </a:p>
        </p:txBody>
      </p:sp>
    </p:spTree>
    <p:extLst>
      <p:ext uri="{BB962C8B-B14F-4D97-AF65-F5344CB8AC3E}">
        <p14:creationId xmlns:p14="http://schemas.microsoft.com/office/powerpoint/2010/main" val="313875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arxiv.org/pdf/2308.08010.pdf"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A35FFDB0-8CBE-F4DD-9B5C-6C8EB8185C04}"/>
              </a:ext>
            </a:extLst>
          </p:cNvPr>
          <p:cNvSpPr txBox="1"/>
          <p:nvPr/>
        </p:nvSpPr>
        <p:spPr>
          <a:xfrm>
            <a:off x="7642661" y="10275836"/>
            <a:ext cx="13847288" cy="1138773"/>
          </a:xfrm>
          <a:prstGeom prst="rect">
            <a:avLst/>
          </a:prstGeom>
          <a:noFill/>
        </p:spPr>
        <p:txBody>
          <a:bodyPr wrap="square" rtlCol="0">
            <a:spAutoFit/>
          </a:bodyPr>
          <a:lstStyle/>
          <a:p>
            <a:pPr algn="ctr"/>
            <a:r>
              <a:rPr lang="en-US" sz="3600" b="1" u="sng" dirty="0"/>
              <a:t>Approach and Results </a:t>
            </a:r>
            <a:endParaRPr lang="en-US" sz="3600" u="sng" dirty="0">
              <a:solidFill>
                <a:srgbClr val="FF0000"/>
              </a:solidFill>
            </a:endParaRPr>
          </a:p>
          <a:p>
            <a:pPr algn="ctr"/>
            <a:endParaRPr lang="en-US" sz="3200" u="sng" dirty="0"/>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1347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35313" y="1311827"/>
            <a:ext cx="21945600" cy="24694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555441" y="30187504"/>
            <a:ext cx="7823975" cy="1446550"/>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 Pasadena, California</a:t>
            </a: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249414" y="4286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437427" y="30260365"/>
            <a:ext cx="13199972" cy="23780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35313" y="1634549"/>
            <a:ext cx="21945600" cy="677108"/>
          </a:xfrm>
          <a:prstGeom prst="rect">
            <a:avLst/>
          </a:prstGeom>
          <a:noFill/>
        </p:spPr>
        <p:txBody>
          <a:bodyPr wrap="square" rtlCol="0">
            <a:spAutoFit/>
          </a:bodyPr>
          <a:lstStyle/>
          <a:p>
            <a:pPr algn="ctr"/>
            <a:r>
              <a:rPr lang="en-US" sz="3800" b="1" dirty="0">
                <a:solidFill>
                  <a:schemeClr val="bg1"/>
                </a:solidFill>
                <a:latin typeface="Arial" panose="020B0604020202020204" pitchFamily="34" charset="0"/>
                <a:cs typeface="Arial" panose="020B0604020202020204" pitchFamily="34" charset="0"/>
              </a:rPr>
              <a:t>Using Physics Informed Neural Networks to solve hydrodynamic systems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735582" y="2447767"/>
            <a:ext cx="19376571" cy="1015663"/>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Author: Sayantan Auddy, Nasa Postdoctoral Fellow  (3263)</a:t>
            </a:r>
          </a:p>
          <a:p>
            <a:pPr algn="ctr"/>
            <a:r>
              <a:rPr lang="en-US" sz="3000" b="1" dirty="0" err="1">
                <a:solidFill>
                  <a:schemeClr val="bg1"/>
                </a:solidFill>
                <a:latin typeface="Arial" panose="020B0604020202020204" pitchFamily="34" charset="0"/>
                <a:cs typeface="Arial" panose="020B0604020202020204" pitchFamily="34" charset="0"/>
              </a:rPr>
              <a:t>Ramit</a:t>
            </a:r>
            <a:r>
              <a:rPr lang="en-US" sz="3000" b="1" dirty="0">
                <a:solidFill>
                  <a:schemeClr val="bg1"/>
                </a:solidFill>
                <a:latin typeface="Arial" panose="020B0604020202020204" pitchFamily="34" charset="0"/>
                <a:cs typeface="Arial" panose="020B0604020202020204" pitchFamily="34" charset="0"/>
              </a:rPr>
              <a:t> Dey (UWO), Neal J. Turner (3263) and Shantanu </a:t>
            </a:r>
            <a:r>
              <a:rPr lang="en-US" sz="3000" b="1" dirty="0" err="1">
                <a:solidFill>
                  <a:schemeClr val="bg1"/>
                </a:solidFill>
                <a:latin typeface="Arial" panose="020B0604020202020204" pitchFamily="34" charset="0"/>
                <a:cs typeface="Arial" panose="020B0604020202020204" pitchFamily="34" charset="0"/>
              </a:rPr>
              <a:t>Basu</a:t>
            </a:r>
            <a:r>
              <a:rPr lang="en-US" sz="3000" b="1" dirty="0">
                <a:solidFill>
                  <a:schemeClr val="bg1"/>
                </a:solidFill>
                <a:latin typeface="Arial" panose="020B0604020202020204" pitchFamily="34" charset="0"/>
                <a:cs typeface="Arial" panose="020B0604020202020204" pitchFamily="34" charset="0"/>
              </a:rPr>
              <a:t> (UWO)</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973712" y="-202633"/>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558927" y="31706915"/>
            <a:ext cx="768577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Clearance Number: CL#00-0000</a:t>
            </a:r>
          </a:p>
          <a:p>
            <a:r>
              <a:rPr lang="en-US" sz="2000" dirty="0">
                <a:latin typeface="Arial" panose="020B0604020202020204" pitchFamily="34" charset="0"/>
                <a:cs typeface="Arial" panose="020B0604020202020204" pitchFamily="34" charset="0"/>
              </a:rPr>
              <a:t>Poster Number: PRD-</a:t>
            </a:r>
          </a:p>
          <a:p>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553448" y="30429643"/>
            <a:ext cx="12965665" cy="2462213"/>
          </a:xfrm>
          <a:prstGeom prst="rect">
            <a:avLst/>
          </a:prstGeom>
          <a:noFill/>
        </p:spPr>
        <p:txBody>
          <a:bodyPr wrap="square" rtlCol="0">
            <a:spAutoFit/>
          </a:bodyPr>
          <a:lstStyle/>
          <a:p>
            <a:pPr>
              <a:spcBef>
                <a:spcPct val="0"/>
              </a:spcBef>
            </a:pPr>
            <a:r>
              <a:rPr lang="en-US" altLang="en-US" sz="2600" b="1" dirty="0">
                <a:latin typeface="Arial" panose="020B0604020202020204" pitchFamily="34" charset="0"/>
              </a:rPr>
              <a:t>Publications and Acknowledgements:</a:t>
            </a:r>
          </a:p>
          <a:p>
            <a:pPr>
              <a:spcBef>
                <a:spcPct val="0"/>
              </a:spcBef>
            </a:pPr>
            <a:r>
              <a:rPr lang="en-US" altLang="en-US" sz="2400" dirty="0">
                <a:latin typeface="Arial" panose="020B0604020202020204" pitchFamily="34" charset="0"/>
                <a:hlinkClick r:id="rId4"/>
              </a:rPr>
              <a:t>https://arxiv.org/pdf/2308.08010.pdf</a:t>
            </a:r>
            <a:r>
              <a:rPr lang="en-US" altLang="en-US" sz="2400" dirty="0">
                <a:latin typeface="Arial" panose="020B0604020202020204" pitchFamily="34" charset="0"/>
              </a:rPr>
              <a:t>  </a:t>
            </a:r>
          </a:p>
          <a:p>
            <a:pPr>
              <a:spcBef>
                <a:spcPct val="0"/>
              </a:spcBef>
            </a:pPr>
            <a:r>
              <a:rPr lang="en-US" altLang="en-US" sz="2400" dirty="0">
                <a:latin typeface="Arial" panose="020B0604020202020204" pitchFamily="34" charset="0"/>
              </a:rPr>
              <a:t>Computer resources: </a:t>
            </a:r>
            <a:r>
              <a:rPr lang="en-US" sz="2400" dirty="0"/>
              <a:t>Digital Research Alliance of Canada</a:t>
            </a:r>
            <a:endParaRPr lang="en-US" altLang="en-US" sz="2400" dirty="0">
              <a:latin typeface="Arial" panose="020B0604020202020204" pitchFamily="34" charset="0"/>
            </a:endParaRPr>
          </a:p>
          <a:p>
            <a:pPr>
              <a:spcBef>
                <a:spcPct val="0"/>
              </a:spcBef>
            </a:pPr>
            <a:r>
              <a:rPr lang="en-US" altLang="en-US" sz="2600" b="1" dirty="0">
                <a:latin typeface="Arial" panose="020B0604020202020204" pitchFamily="34" charset="0"/>
              </a:rPr>
              <a:t>Author Contact Information: </a:t>
            </a:r>
          </a:p>
          <a:p>
            <a:pPr>
              <a:spcBef>
                <a:spcPct val="0"/>
              </a:spcBef>
            </a:pPr>
            <a:r>
              <a:rPr lang="en-US" altLang="en-US" sz="2400" b="1" i="1" dirty="0">
                <a:solidFill>
                  <a:schemeClr val="bg2">
                    <a:lumMod val="50000"/>
                  </a:schemeClr>
                </a:solidFill>
                <a:latin typeface="Arial" panose="020B0604020202020204" pitchFamily="34" charset="0"/>
              </a:rPr>
              <a:t>(</a:t>
            </a:r>
            <a:r>
              <a:rPr lang="en-US" altLang="en-US" sz="2400" b="1" i="1" dirty="0" err="1">
                <a:solidFill>
                  <a:schemeClr val="bg2">
                    <a:lumMod val="50000"/>
                  </a:schemeClr>
                </a:solidFill>
                <a:latin typeface="Arial" panose="020B0604020202020204" pitchFamily="34" charset="0"/>
              </a:rPr>
              <a:t>ph</a:t>
            </a:r>
            <a:r>
              <a:rPr lang="en-US" altLang="en-US" sz="2400" b="1" i="1" dirty="0">
                <a:solidFill>
                  <a:schemeClr val="bg2">
                    <a:lumMod val="50000"/>
                  </a:schemeClr>
                </a:solidFill>
                <a:latin typeface="Arial" panose="020B0604020202020204" pitchFamily="34" charset="0"/>
              </a:rPr>
              <a:t>: 515 708 4599 		e</a:t>
            </a:r>
            <a:r>
              <a:rPr lang="en-US" altLang="en-US" sz="2400" b="1" i="1">
                <a:solidFill>
                  <a:schemeClr val="bg2">
                    <a:lumMod val="50000"/>
                  </a:schemeClr>
                </a:solidFill>
                <a:latin typeface="Arial" panose="020B0604020202020204" pitchFamily="34" charset="0"/>
              </a:rPr>
              <a:t>mail</a:t>
            </a:r>
            <a:r>
              <a:rPr lang="en-US" altLang="en-US" sz="2400" b="1" i="1" dirty="0" err="1">
                <a:solidFill>
                  <a:schemeClr val="bg2">
                    <a:lumMod val="50000"/>
                  </a:schemeClr>
                </a:solidFill>
                <a:latin typeface="Arial" panose="020B0604020202020204" pitchFamily="34" charset="0"/>
              </a:rPr>
              <a:t>:sayantan.auddy@jpl.nasa.gov</a:t>
            </a:r>
            <a:r>
              <a:rPr lang="en-US" altLang="en-US" sz="2400" b="1" i="1" dirty="0">
                <a:solidFill>
                  <a:schemeClr val="bg2">
                    <a:lumMod val="50000"/>
                  </a:schemeClr>
                </a:solidFill>
                <a:latin typeface="Arial" panose="020B0604020202020204" pitchFamily="34" charset="0"/>
              </a:rPr>
              <a:t> )</a:t>
            </a:r>
            <a:endParaRPr lang="en-US" altLang="en-US" sz="2400" i="1" dirty="0">
              <a:solidFill>
                <a:schemeClr val="bg2">
                  <a:lumMod val="50000"/>
                </a:schemeClr>
              </a:solidFill>
              <a:latin typeface="Arial" panose="020B0604020202020204" pitchFamily="34" charset="0"/>
            </a:endParaRPr>
          </a:p>
          <a:p>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13573125" y="4099287"/>
            <a:ext cx="7994226" cy="5262979"/>
          </a:xfrm>
          <a:prstGeom prst="rect">
            <a:avLst/>
          </a:prstGeom>
          <a:ln w="12700">
            <a:solidFill>
              <a:schemeClr val="accent1">
                <a:shade val="15000"/>
              </a:schemeClr>
            </a:solidFill>
          </a:ln>
        </p:spPr>
        <p:txBody>
          <a:bodyPr wrap="square">
            <a:spAutoFit/>
          </a:bodyPr>
          <a:lstStyle/>
          <a:p>
            <a:pPr algn="ctr"/>
            <a:r>
              <a:rPr lang="en-US" sz="3200" b="1" u="sng" dirty="0"/>
              <a:t>Objectives </a:t>
            </a:r>
            <a:endParaRPr lang="en-US" sz="3200" u="sng" dirty="0">
              <a:solidFill>
                <a:srgbClr val="FF0000"/>
              </a:solidFill>
            </a:endParaRPr>
          </a:p>
          <a:p>
            <a:pPr algn="just"/>
            <a:r>
              <a:rPr lang="en-US" sz="3000" dirty="0"/>
              <a:t>We introduce </a:t>
            </a:r>
            <a:r>
              <a:rPr lang="en-US" sz="3200" dirty="0"/>
              <a:t>the novel gravity-informed neural network (</a:t>
            </a:r>
            <a:r>
              <a:rPr lang="en-US" sz="3000" dirty="0"/>
              <a:t>GRINN), a PINN-based code to study the evolution of self-gravitating hydrodynamic systems. This mesh-free framework addresses several limitations of grid-based methods like Finite Difference (FD) while solving the problem 10 times faster with similar accuracy. This will revolutionized the study of star and planet formation, enabling long term evolution of gas density with a large dynamic range of variation. </a:t>
            </a:r>
          </a:p>
        </p:txBody>
      </p:sp>
      <p:sp>
        <p:nvSpPr>
          <p:cNvPr id="10" name="Rectangle 9">
            <a:extLst>
              <a:ext uri="{FF2B5EF4-FFF2-40B4-BE49-F238E27FC236}">
                <a16:creationId xmlns:a16="http://schemas.microsoft.com/office/drawing/2014/main" id="{CD2D4DAF-FBA5-BA61-8C16-458A0F29468E}"/>
              </a:ext>
            </a:extLst>
          </p:cNvPr>
          <p:cNvSpPr/>
          <p:nvPr/>
        </p:nvSpPr>
        <p:spPr>
          <a:xfrm>
            <a:off x="293639" y="3986078"/>
            <a:ext cx="7211632" cy="7048083"/>
          </a:xfrm>
          <a:prstGeom prst="rect">
            <a:avLst/>
          </a:prstGeom>
          <a:ln w="12700">
            <a:solidFill>
              <a:schemeClr val="accent1">
                <a:shade val="15000"/>
              </a:schemeClr>
            </a:solidFill>
          </a:ln>
        </p:spPr>
        <p:txBody>
          <a:bodyPr wrap="square">
            <a:spAutoFit/>
          </a:bodyPr>
          <a:lstStyle/>
          <a:p>
            <a:pPr algn="ctr"/>
            <a:r>
              <a:rPr lang="en-US" sz="3200" b="1" u="sng" dirty="0"/>
              <a:t>Background</a:t>
            </a:r>
            <a:r>
              <a:rPr lang="en-US" sz="3200" b="1" dirty="0"/>
              <a:t> </a:t>
            </a:r>
            <a:endParaRPr lang="en-US" sz="3200" dirty="0">
              <a:solidFill>
                <a:srgbClr val="FF0000"/>
              </a:solidFill>
            </a:endParaRPr>
          </a:p>
          <a:p>
            <a:pPr algn="just"/>
            <a:r>
              <a:rPr lang="en-US" sz="3000" dirty="0">
                <a:ea typeface="HELVETICA NEUE CONDENSED BLACK" panose="02000503000000020004" pitchFamily="2" charset="0"/>
                <a:cs typeface="HELVETICA NEUE CONDENSED BLACK" panose="02000503000000020004" pitchFamily="2" charset="0"/>
              </a:rPr>
              <a:t>Modeling self-gravitating gas flows is essential to answering many fundamental questions in astrophysics. The self-gravity of (dark or visible) matter is the essential force that drives the dynamics and development of the cosmic web of structures, the formation of galaxies and stars, as well as the instabilities within protoplanetary disks . This nonlinear interaction between gravity and fluid dynamics is modelled using time-dependent </a:t>
            </a:r>
            <a:r>
              <a:rPr lang="en-US" sz="3000" b="1" dirty="0">
                <a:ea typeface="Helvetica Neue Condensed Black" panose="02000503000000020004" pitchFamily="2" charset="0"/>
                <a:cs typeface="Helvetica Neue Condensed Black" panose="02000503000000020004" pitchFamily="2" charset="0"/>
              </a:rPr>
              <a:t>partial differential equations (PDEs).  </a:t>
            </a:r>
            <a:r>
              <a:rPr lang="en-US" sz="3000" dirty="0">
                <a:ea typeface="HELVETICA NEUE CONDENSED BLACK" panose="02000503000000020004" pitchFamily="2" charset="0"/>
                <a:cs typeface="HELVETICA NEUE CONDENSED BLACK" panose="02000503000000020004" pitchFamily="2" charset="0"/>
              </a:rPr>
              <a:t>The complexity of the system offers a formidable challenge to solving the resulting equations in three dimensions (3D).</a:t>
            </a:r>
          </a:p>
        </p:txBody>
      </p:sp>
      <p:sp>
        <p:nvSpPr>
          <p:cNvPr id="17" name="Rectangle 16">
            <a:extLst>
              <a:ext uri="{FF2B5EF4-FFF2-40B4-BE49-F238E27FC236}">
                <a16:creationId xmlns:a16="http://schemas.microsoft.com/office/drawing/2014/main" id="{C54E1159-FF06-1C3A-586D-366C4C8E7FE6}"/>
              </a:ext>
            </a:extLst>
          </p:cNvPr>
          <p:cNvSpPr/>
          <p:nvPr/>
        </p:nvSpPr>
        <p:spPr>
          <a:xfrm>
            <a:off x="555441" y="21418328"/>
            <a:ext cx="14424544" cy="5324535"/>
          </a:xfrm>
          <a:prstGeom prst="rect">
            <a:avLst/>
          </a:prstGeom>
        </p:spPr>
        <p:txBody>
          <a:bodyPr wrap="square">
            <a:spAutoFit/>
          </a:bodyPr>
          <a:lstStyle/>
          <a:p>
            <a:pPr algn="just"/>
            <a:endParaRPr lang="en-US" sz="3000" dirty="0">
              <a:solidFill>
                <a:srgbClr val="FF0000"/>
              </a:solidFill>
            </a:endParaRPr>
          </a:p>
          <a:p>
            <a:pPr marL="285750" indent="-285750" algn="just">
              <a:buFont typeface="Arial" panose="020B0604020202020204" pitchFamily="34" charset="0"/>
              <a:buChar char="•"/>
            </a:pPr>
            <a:r>
              <a:rPr lang="en-US" sz="2900" dirty="0"/>
              <a:t>GRINN provide a new mesh-free framework for solving 3D astrophysical gas flow problems </a:t>
            </a:r>
            <a:r>
              <a:rPr lang="en-US" sz="2900" b="1" dirty="0"/>
              <a:t>10 times faster </a:t>
            </a:r>
            <a:r>
              <a:rPr lang="en-US" sz="2900" dirty="0"/>
              <a:t>compared to traditional numerical methods like FD with similar accuracy.</a:t>
            </a:r>
          </a:p>
          <a:p>
            <a:pPr algn="just"/>
            <a:endParaRPr lang="en-US" sz="1000" dirty="0"/>
          </a:p>
          <a:p>
            <a:pPr marL="285750" indent="-285750" algn="just">
              <a:buFont typeface="Arial" panose="020B0604020202020204" pitchFamily="34" charset="0"/>
              <a:buChar char="•"/>
            </a:pPr>
            <a:r>
              <a:rPr lang="en-US" sz="2900" dirty="0"/>
              <a:t>In traditional numerical methods like FD, increasing dimensionality increases memory requirements geometrically, and increased resolution requires smaller time stepping in order to maintain accuracy or stability. These enhance the computation cost for 3D calculations with a high enough resolution to achieve sufficient fidelity</a:t>
            </a:r>
            <a:r>
              <a:rPr lang="en-US" sz="2900" b="1" dirty="0"/>
              <a:t>. PINNs can adapt to varying resolutions in a more flexible way and will not necessarily follow these constraints.</a:t>
            </a:r>
          </a:p>
          <a:p>
            <a:pPr algn="just"/>
            <a:endParaRPr lang="en-US" sz="1000" b="1" dirty="0"/>
          </a:p>
          <a:p>
            <a:pPr marL="285750" indent="-285750" algn="just">
              <a:buFont typeface="Arial" panose="020B0604020202020204" pitchFamily="34" charset="0"/>
              <a:buChar char="•"/>
            </a:pPr>
            <a:r>
              <a:rPr lang="en-US" sz="2900" dirty="0"/>
              <a:t>Thus GRINN and other physics-informed neural networks hold the potential to substantially increase JPL’s capability to model the most complex astrophysical flows. This will improve our understanding of the formation and evolution of stars and planets.</a:t>
            </a:r>
          </a:p>
        </p:txBody>
      </p:sp>
      <p:sp>
        <p:nvSpPr>
          <p:cNvPr id="18" name="Rectangle 17">
            <a:extLst>
              <a:ext uri="{FF2B5EF4-FFF2-40B4-BE49-F238E27FC236}">
                <a16:creationId xmlns:a16="http://schemas.microsoft.com/office/drawing/2014/main" id="{E7203F8C-FC95-D160-6E84-76DA5EDA04F4}"/>
              </a:ext>
            </a:extLst>
          </p:cNvPr>
          <p:cNvSpPr/>
          <p:nvPr/>
        </p:nvSpPr>
        <p:spPr>
          <a:xfrm>
            <a:off x="526276" y="27276803"/>
            <a:ext cx="20963673" cy="2369880"/>
          </a:xfrm>
          <a:prstGeom prst="rect">
            <a:avLst/>
          </a:prstGeom>
          <a:solidFill>
            <a:schemeClr val="accent2">
              <a:lumMod val="20000"/>
              <a:lumOff val="80000"/>
              <a:alpha val="50383"/>
            </a:schemeClr>
          </a:solidFill>
        </p:spPr>
        <p:txBody>
          <a:bodyPr wrap="square">
            <a:spAutoFit/>
          </a:bodyPr>
          <a:lstStyle/>
          <a:p>
            <a:r>
              <a:rPr lang="en-US" sz="3200" b="1" dirty="0"/>
              <a:t>Future Work </a:t>
            </a:r>
            <a:endParaRPr lang="en-US" sz="3200" dirty="0">
              <a:solidFill>
                <a:srgbClr val="FF0000"/>
              </a:solidFill>
            </a:endParaRPr>
          </a:p>
          <a:p>
            <a:pPr algn="just"/>
            <a:r>
              <a:rPr lang="en-US" sz="2900" dirty="0">
                <a:solidFill>
                  <a:srgbClr val="000000"/>
                </a:solidFill>
              </a:rPr>
              <a:t>Extension of GRINN will enable long time evolution of astrophysical systems such as protoplanetary disks, young growing stars, etc., beyond the current limits of grid-based simulations. Implementing more sophisticated neural network architecture can further improve GRINN to solve magnetohydrodynamic systems and prove deeper into the non-linear regime. PINN-based solvers will not only revolutionize astrophysics simulations but can be adapted to solve partial differential equations in other areas of physics and engineering.</a:t>
            </a:r>
            <a:endParaRPr lang="en-US" sz="2900" dirty="0"/>
          </a:p>
        </p:txBody>
      </p:sp>
      <p:sp>
        <p:nvSpPr>
          <p:cNvPr id="6" name="TextBox 5">
            <a:extLst>
              <a:ext uri="{FF2B5EF4-FFF2-40B4-BE49-F238E27FC236}">
                <a16:creationId xmlns:a16="http://schemas.microsoft.com/office/drawing/2014/main" id="{30ED81E9-BA5A-0485-6DDE-89DE2C5E9F4A}"/>
              </a:ext>
            </a:extLst>
          </p:cNvPr>
          <p:cNvSpPr txBox="1"/>
          <p:nvPr/>
        </p:nvSpPr>
        <p:spPr>
          <a:xfrm>
            <a:off x="316419" y="11519758"/>
            <a:ext cx="7213921" cy="4739759"/>
          </a:xfrm>
          <a:prstGeom prst="rect">
            <a:avLst/>
          </a:prstGeom>
          <a:solidFill>
            <a:schemeClr val="accent6">
              <a:lumMod val="20000"/>
              <a:lumOff val="80000"/>
            </a:schemeClr>
          </a:solidFill>
          <a:ln w="12700">
            <a:solidFill>
              <a:schemeClr val="accent1">
                <a:shade val="15000"/>
              </a:schemeClr>
            </a:solidFill>
          </a:ln>
        </p:spPr>
        <p:txBody>
          <a:bodyPr wrap="square" rtlCol="0">
            <a:spAutoFit/>
          </a:bodyPr>
          <a:lstStyle/>
          <a:p>
            <a:pPr algn="ctr"/>
            <a:r>
              <a:rPr lang="en-US" sz="3200" b="1" dirty="0"/>
              <a:t>What are PINNs ?</a:t>
            </a:r>
            <a:endParaRPr lang="en-US" sz="3200" dirty="0">
              <a:solidFill>
                <a:srgbClr val="000000"/>
              </a:solidFill>
              <a:effectLst/>
              <a:latin typeface="Helvetica Neue" panose="02000503000000020004" pitchFamily="2" charset="0"/>
            </a:endParaRPr>
          </a:p>
          <a:p>
            <a:pPr marL="457200" indent="-457200" algn="just">
              <a:buSzPct val="100000"/>
              <a:buFont typeface="Arial" panose="020B0604020202020204" pitchFamily="34" charset="0"/>
              <a:buChar char="•"/>
            </a:pPr>
            <a:r>
              <a:rPr lang="en-US" sz="3000" dirty="0">
                <a:solidFill>
                  <a:srgbClr val="000000"/>
                </a:solidFill>
                <a:effectLst/>
              </a:rPr>
              <a:t>The key idea behind Physics Informed Neural Networks (PINNs) is to train a neural network to approximate a solution to a PDE while ensuring that the learned solution adheres to the governing physics.</a:t>
            </a:r>
          </a:p>
          <a:p>
            <a:pPr marL="457200" indent="-457200" algn="just">
              <a:buSzPct val="100000"/>
              <a:buFont typeface="Arial" panose="020B0604020202020204" pitchFamily="34" charset="0"/>
              <a:buChar char="•"/>
            </a:pPr>
            <a:r>
              <a:rPr lang="en-US" sz="3000" dirty="0">
                <a:solidFill>
                  <a:srgbClr val="000000"/>
                </a:solidFill>
                <a:effectLst/>
              </a:rPr>
              <a:t>A PINN is a neural network configured to simulate a dynamical system by incorporating the physics equations in to the loss function.</a:t>
            </a:r>
          </a:p>
        </p:txBody>
      </p:sp>
      <p:pic>
        <p:nvPicPr>
          <p:cNvPr id="21" name="Picture 20">
            <a:extLst>
              <a:ext uri="{FF2B5EF4-FFF2-40B4-BE49-F238E27FC236}">
                <a16:creationId xmlns:a16="http://schemas.microsoft.com/office/drawing/2014/main" id="{380EE282-FFBA-8D04-FB63-373CAEBDA2F2}"/>
              </a:ext>
            </a:extLst>
          </p:cNvPr>
          <p:cNvPicPr>
            <a:picLocks noChangeAspect="1"/>
          </p:cNvPicPr>
          <p:nvPr/>
        </p:nvPicPr>
        <p:blipFill>
          <a:blip r:embed="rId5"/>
          <a:stretch>
            <a:fillRect/>
          </a:stretch>
        </p:blipFill>
        <p:spPr>
          <a:xfrm>
            <a:off x="7695607" y="11263966"/>
            <a:ext cx="6483340" cy="3829173"/>
          </a:xfrm>
          <a:prstGeom prst="rect">
            <a:avLst/>
          </a:prstGeom>
        </p:spPr>
      </p:pic>
      <p:sp>
        <p:nvSpPr>
          <p:cNvPr id="25" name="TextBox 24">
            <a:extLst>
              <a:ext uri="{FF2B5EF4-FFF2-40B4-BE49-F238E27FC236}">
                <a16:creationId xmlns:a16="http://schemas.microsoft.com/office/drawing/2014/main" id="{237FE9B8-5898-9CA5-C5D7-E9F578DD55DC}"/>
              </a:ext>
            </a:extLst>
          </p:cNvPr>
          <p:cNvSpPr txBox="1"/>
          <p:nvPr/>
        </p:nvSpPr>
        <p:spPr>
          <a:xfrm>
            <a:off x="7570630" y="15367231"/>
            <a:ext cx="3175001" cy="369332"/>
          </a:xfrm>
          <a:prstGeom prst="rect">
            <a:avLst/>
          </a:prstGeom>
          <a:noFill/>
        </p:spPr>
        <p:txBody>
          <a:bodyPr wrap="square">
            <a:spAutoFit/>
          </a:bodyPr>
          <a:lstStyle/>
          <a:p>
            <a:pPr algn="ctr"/>
            <a:r>
              <a:rPr lang="en-US" dirty="0">
                <a:solidFill>
                  <a:srgbClr val="000000"/>
                </a:solidFill>
                <a:effectLst/>
              </a:rPr>
              <a:t>MSE is the mean square error</a:t>
            </a:r>
          </a:p>
        </p:txBody>
      </p:sp>
      <p:sp>
        <p:nvSpPr>
          <p:cNvPr id="28" name="TextBox 27">
            <a:extLst>
              <a:ext uri="{FF2B5EF4-FFF2-40B4-BE49-F238E27FC236}">
                <a16:creationId xmlns:a16="http://schemas.microsoft.com/office/drawing/2014/main" id="{93B24646-F352-5D99-A0DA-EC0A3C4E2A51}"/>
              </a:ext>
            </a:extLst>
          </p:cNvPr>
          <p:cNvSpPr txBox="1"/>
          <p:nvPr/>
        </p:nvSpPr>
        <p:spPr>
          <a:xfrm>
            <a:off x="7558361" y="3910982"/>
            <a:ext cx="6554629" cy="584775"/>
          </a:xfrm>
          <a:prstGeom prst="rect">
            <a:avLst/>
          </a:prstGeom>
          <a:noFill/>
        </p:spPr>
        <p:txBody>
          <a:bodyPr wrap="square" rtlCol="0">
            <a:spAutoFit/>
          </a:bodyPr>
          <a:lstStyle/>
          <a:p>
            <a:pPr algn="ctr"/>
            <a:r>
              <a:rPr lang="en-US" sz="3200" b="1" dirty="0"/>
              <a:t>Hydrodynamic equations</a:t>
            </a:r>
          </a:p>
        </p:txBody>
      </p:sp>
      <p:pic>
        <p:nvPicPr>
          <p:cNvPr id="1026" name="Picture 2" descr="equation.pdf">
            <a:extLst>
              <a:ext uri="{FF2B5EF4-FFF2-40B4-BE49-F238E27FC236}">
                <a16:creationId xmlns:a16="http://schemas.microsoft.com/office/drawing/2014/main" id="{06117CFC-E4CA-FCC5-5931-ABE7E1F95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9230" y="5620034"/>
            <a:ext cx="2984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BEE97DF3-CF45-1E4F-A386-F0CACB7FF72D}"/>
              </a:ext>
            </a:extLst>
          </p:cNvPr>
          <p:cNvPicPr>
            <a:picLocks noChangeAspect="1"/>
          </p:cNvPicPr>
          <p:nvPr/>
        </p:nvPicPr>
        <p:blipFill>
          <a:blip r:embed="rId7"/>
          <a:stretch>
            <a:fillRect/>
          </a:stretch>
        </p:blipFill>
        <p:spPr>
          <a:xfrm>
            <a:off x="6865280" y="8983232"/>
            <a:ext cx="7772400" cy="684615"/>
          </a:xfrm>
          <a:prstGeom prst="rect">
            <a:avLst/>
          </a:prstGeom>
        </p:spPr>
      </p:pic>
      <p:pic>
        <p:nvPicPr>
          <p:cNvPr id="1032" name="Picture 8" descr="equation.pdf">
            <a:extLst>
              <a:ext uri="{FF2B5EF4-FFF2-40B4-BE49-F238E27FC236}">
                <a16:creationId xmlns:a16="http://schemas.microsoft.com/office/drawing/2014/main" id="{7927E4E4-413F-300D-D1F6-3EBEDC576A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3449" y="7331168"/>
            <a:ext cx="4635500" cy="3937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F09F53C-3F2A-791F-DA76-5E9F9C9A557D}"/>
              </a:ext>
            </a:extLst>
          </p:cNvPr>
          <p:cNvSpPr txBox="1"/>
          <p:nvPr/>
        </p:nvSpPr>
        <p:spPr>
          <a:xfrm>
            <a:off x="7708472" y="4856767"/>
            <a:ext cx="6074318" cy="492443"/>
          </a:xfrm>
          <a:prstGeom prst="rect">
            <a:avLst/>
          </a:prstGeom>
          <a:noFill/>
        </p:spPr>
        <p:txBody>
          <a:bodyPr wrap="square" rtlCol="0">
            <a:spAutoFit/>
          </a:bodyPr>
          <a:lstStyle/>
          <a:p>
            <a:r>
              <a:rPr lang="en-US" sz="2600" b="1" dirty="0">
                <a:solidFill>
                  <a:schemeClr val="accent2">
                    <a:lumMod val="50000"/>
                  </a:schemeClr>
                </a:solidFill>
              </a:rPr>
              <a:t>1. Continuity Equation</a:t>
            </a:r>
          </a:p>
        </p:txBody>
      </p:sp>
      <p:sp>
        <p:nvSpPr>
          <p:cNvPr id="44" name="TextBox 43">
            <a:extLst>
              <a:ext uri="{FF2B5EF4-FFF2-40B4-BE49-F238E27FC236}">
                <a16:creationId xmlns:a16="http://schemas.microsoft.com/office/drawing/2014/main" id="{4AB2B5EE-B765-CF60-ED70-505FEBE573EF}"/>
              </a:ext>
            </a:extLst>
          </p:cNvPr>
          <p:cNvSpPr txBox="1"/>
          <p:nvPr/>
        </p:nvSpPr>
        <p:spPr>
          <a:xfrm>
            <a:off x="7708472" y="6380767"/>
            <a:ext cx="6074318" cy="492443"/>
          </a:xfrm>
          <a:prstGeom prst="rect">
            <a:avLst/>
          </a:prstGeom>
          <a:noFill/>
        </p:spPr>
        <p:txBody>
          <a:bodyPr wrap="square" rtlCol="0">
            <a:spAutoFit/>
          </a:bodyPr>
          <a:lstStyle/>
          <a:p>
            <a:r>
              <a:rPr lang="en-US" sz="2600" b="1" dirty="0">
                <a:solidFill>
                  <a:schemeClr val="accent2">
                    <a:lumMod val="50000"/>
                  </a:schemeClr>
                </a:solidFill>
              </a:rPr>
              <a:t>2. Momentum Equation</a:t>
            </a:r>
          </a:p>
        </p:txBody>
      </p:sp>
      <p:sp>
        <p:nvSpPr>
          <p:cNvPr id="45" name="TextBox 44">
            <a:extLst>
              <a:ext uri="{FF2B5EF4-FFF2-40B4-BE49-F238E27FC236}">
                <a16:creationId xmlns:a16="http://schemas.microsoft.com/office/drawing/2014/main" id="{E195F735-12C1-36FF-27A3-B64ABB682B23}"/>
              </a:ext>
            </a:extLst>
          </p:cNvPr>
          <p:cNvSpPr txBox="1"/>
          <p:nvPr/>
        </p:nvSpPr>
        <p:spPr>
          <a:xfrm>
            <a:off x="7744711" y="8198635"/>
            <a:ext cx="6190479" cy="492443"/>
          </a:xfrm>
          <a:prstGeom prst="rect">
            <a:avLst/>
          </a:prstGeom>
          <a:noFill/>
        </p:spPr>
        <p:txBody>
          <a:bodyPr wrap="square" rtlCol="0">
            <a:spAutoFit/>
          </a:bodyPr>
          <a:lstStyle/>
          <a:p>
            <a:r>
              <a:rPr lang="en-US" sz="2400" b="1" dirty="0">
                <a:solidFill>
                  <a:schemeClr val="accent2">
                    <a:lumMod val="50000"/>
                  </a:schemeClr>
                </a:solidFill>
              </a:rPr>
              <a:t>3</a:t>
            </a:r>
            <a:r>
              <a:rPr lang="en-US" sz="2600" b="1" dirty="0">
                <a:solidFill>
                  <a:schemeClr val="accent2">
                    <a:lumMod val="50000"/>
                  </a:schemeClr>
                </a:solidFill>
              </a:rPr>
              <a:t>. Poisson Equation</a:t>
            </a:r>
          </a:p>
        </p:txBody>
      </p:sp>
      <p:sp>
        <p:nvSpPr>
          <p:cNvPr id="53" name="TextBox 52">
            <a:extLst>
              <a:ext uri="{FF2B5EF4-FFF2-40B4-BE49-F238E27FC236}">
                <a16:creationId xmlns:a16="http://schemas.microsoft.com/office/drawing/2014/main" id="{1DF41280-62BC-A641-C1CD-AAC3138F74F0}"/>
              </a:ext>
            </a:extLst>
          </p:cNvPr>
          <p:cNvSpPr txBox="1"/>
          <p:nvPr/>
        </p:nvSpPr>
        <p:spPr>
          <a:xfrm>
            <a:off x="14538166" y="11367325"/>
            <a:ext cx="6884863" cy="3754874"/>
          </a:xfrm>
          <a:prstGeom prst="rect">
            <a:avLst/>
          </a:prstGeom>
          <a:noFill/>
        </p:spPr>
        <p:txBody>
          <a:bodyPr wrap="square" rtlCol="0">
            <a:spAutoFit/>
          </a:bodyPr>
          <a:lstStyle/>
          <a:p>
            <a:pPr algn="ctr">
              <a:buSzPct val="50000"/>
            </a:pPr>
            <a:r>
              <a:rPr lang="en-US" sz="2800" b="1" dirty="0"/>
              <a:t>Architecture</a:t>
            </a:r>
            <a:endParaRPr lang="en-US" sz="2800" dirty="0">
              <a:solidFill>
                <a:srgbClr val="000000"/>
              </a:solidFill>
              <a:latin typeface="Helvetica Neue" panose="02000503000000020004" pitchFamily="2" charset="0"/>
            </a:endParaRPr>
          </a:p>
          <a:p>
            <a:pPr algn="just">
              <a:buSzPct val="50000"/>
            </a:pPr>
            <a:r>
              <a:rPr lang="en-US" sz="3000" dirty="0"/>
              <a:t>GRINN consists of a  fully connected neural network with 3 hidden layers having 32 neurons in each layer. A set of collocation points randomly sampled in space and time are given as input. The  approximated solutions 𝜌, </a:t>
            </a:r>
            <a:r>
              <a:rPr lang="en-US" sz="3000" b="1" dirty="0"/>
              <a:t>v,</a:t>
            </a:r>
            <a:r>
              <a:rPr lang="en-US" sz="3000" dirty="0"/>
              <a:t> and 𝜙 of the PDEs are obtained as the  outputs of the network.</a:t>
            </a:r>
          </a:p>
        </p:txBody>
      </p:sp>
      <p:sp>
        <p:nvSpPr>
          <p:cNvPr id="54" name="Rectangle 53">
            <a:extLst>
              <a:ext uri="{FF2B5EF4-FFF2-40B4-BE49-F238E27FC236}">
                <a16:creationId xmlns:a16="http://schemas.microsoft.com/office/drawing/2014/main" id="{33B0ED14-4FA6-3B4C-C38F-DAAB1B12DD7D}"/>
              </a:ext>
            </a:extLst>
          </p:cNvPr>
          <p:cNvSpPr/>
          <p:nvPr/>
        </p:nvSpPr>
        <p:spPr>
          <a:xfrm>
            <a:off x="7642661" y="10975358"/>
            <a:ext cx="13892689" cy="47745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A6D0CB5-F86D-741A-A8CE-B80A6E74A051}"/>
              </a:ext>
            </a:extLst>
          </p:cNvPr>
          <p:cNvSpPr txBox="1"/>
          <p:nvPr/>
        </p:nvSpPr>
        <p:spPr>
          <a:xfrm>
            <a:off x="141238" y="20908571"/>
            <a:ext cx="21496161" cy="1077218"/>
          </a:xfrm>
          <a:prstGeom prst="rect">
            <a:avLst/>
          </a:prstGeom>
          <a:noFill/>
        </p:spPr>
        <p:txBody>
          <a:bodyPr wrap="square" rtlCol="0">
            <a:spAutoFit/>
          </a:bodyPr>
          <a:lstStyle/>
          <a:p>
            <a:pPr algn="ctr"/>
            <a:r>
              <a:rPr lang="en-US" sz="3200" b="1" u="sng" dirty="0"/>
              <a:t>Significance of Results/Benefits to NASA/JPL </a:t>
            </a:r>
          </a:p>
          <a:p>
            <a:pPr algn="ctr"/>
            <a:endParaRPr lang="en-US" sz="3200" dirty="0"/>
          </a:p>
        </p:txBody>
      </p:sp>
      <p:sp>
        <p:nvSpPr>
          <p:cNvPr id="59" name="Rectangle 58">
            <a:extLst>
              <a:ext uri="{FF2B5EF4-FFF2-40B4-BE49-F238E27FC236}">
                <a16:creationId xmlns:a16="http://schemas.microsoft.com/office/drawing/2014/main" id="{EC816609-FCBD-5C89-9A89-2080F1A65A02}"/>
              </a:ext>
            </a:extLst>
          </p:cNvPr>
          <p:cNvSpPr/>
          <p:nvPr/>
        </p:nvSpPr>
        <p:spPr>
          <a:xfrm>
            <a:off x="555441" y="20808574"/>
            <a:ext cx="20959435" cy="61924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57A12EF4-96DB-5E84-54B8-D3BF356EB5DC}"/>
              </a:ext>
            </a:extLst>
          </p:cNvPr>
          <p:cNvPicPr>
            <a:picLocks noChangeAspect="1"/>
          </p:cNvPicPr>
          <p:nvPr/>
        </p:nvPicPr>
        <p:blipFill>
          <a:blip r:embed="rId9"/>
          <a:stretch>
            <a:fillRect/>
          </a:stretch>
        </p:blipFill>
        <p:spPr>
          <a:xfrm>
            <a:off x="6292468" y="16831612"/>
            <a:ext cx="4750252" cy="3882418"/>
          </a:xfrm>
          <a:prstGeom prst="rect">
            <a:avLst/>
          </a:prstGeom>
        </p:spPr>
      </p:pic>
      <p:pic>
        <p:nvPicPr>
          <p:cNvPr id="63" name="Picture 62">
            <a:extLst>
              <a:ext uri="{FF2B5EF4-FFF2-40B4-BE49-F238E27FC236}">
                <a16:creationId xmlns:a16="http://schemas.microsoft.com/office/drawing/2014/main" id="{9E14A106-E7AD-9008-7122-487348BBC362}"/>
              </a:ext>
            </a:extLst>
          </p:cNvPr>
          <p:cNvPicPr>
            <a:picLocks noChangeAspect="1"/>
          </p:cNvPicPr>
          <p:nvPr/>
        </p:nvPicPr>
        <p:blipFill>
          <a:blip r:embed="rId10"/>
          <a:stretch>
            <a:fillRect/>
          </a:stretch>
        </p:blipFill>
        <p:spPr>
          <a:xfrm>
            <a:off x="11423867" y="16907894"/>
            <a:ext cx="4524436" cy="3697857"/>
          </a:xfrm>
          <a:prstGeom prst="rect">
            <a:avLst/>
          </a:prstGeom>
        </p:spPr>
      </p:pic>
      <p:pic>
        <p:nvPicPr>
          <p:cNvPr id="1025" name="Picture 1024">
            <a:extLst>
              <a:ext uri="{FF2B5EF4-FFF2-40B4-BE49-F238E27FC236}">
                <a16:creationId xmlns:a16="http://schemas.microsoft.com/office/drawing/2014/main" id="{61603690-1CEF-ECA6-371C-1542DD5AE2BC}"/>
              </a:ext>
            </a:extLst>
          </p:cNvPr>
          <p:cNvPicPr>
            <a:picLocks noChangeAspect="1"/>
          </p:cNvPicPr>
          <p:nvPr/>
        </p:nvPicPr>
        <p:blipFill>
          <a:blip r:embed="rId11"/>
          <a:stretch>
            <a:fillRect/>
          </a:stretch>
        </p:blipFill>
        <p:spPr>
          <a:xfrm>
            <a:off x="16215421" y="16918335"/>
            <a:ext cx="4566833" cy="3732507"/>
          </a:xfrm>
          <a:prstGeom prst="rect">
            <a:avLst/>
          </a:prstGeom>
        </p:spPr>
      </p:pic>
      <p:sp>
        <p:nvSpPr>
          <p:cNvPr id="1027" name="TextBox 1026">
            <a:extLst>
              <a:ext uri="{FF2B5EF4-FFF2-40B4-BE49-F238E27FC236}">
                <a16:creationId xmlns:a16="http://schemas.microsoft.com/office/drawing/2014/main" id="{60874681-FAD3-E7EF-6EC9-EE59AC721D58}"/>
              </a:ext>
            </a:extLst>
          </p:cNvPr>
          <p:cNvSpPr txBox="1"/>
          <p:nvPr/>
        </p:nvSpPr>
        <p:spPr>
          <a:xfrm>
            <a:off x="7241759" y="16283616"/>
            <a:ext cx="3457678" cy="461665"/>
          </a:xfrm>
          <a:prstGeom prst="rect">
            <a:avLst/>
          </a:prstGeom>
          <a:noFill/>
        </p:spPr>
        <p:txBody>
          <a:bodyPr wrap="none" rtlCol="0">
            <a:spAutoFit/>
          </a:bodyPr>
          <a:lstStyle/>
          <a:p>
            <a:r>
              <a:rPr lang="en-US" sz="2400" b="1" dirty="0"/>
              <a:t>Finite Difference Method </a:t>
            </a:r>
          </a:p>
        </p:txBody>
      </p:sp>
      <p:sp>
        <p:nvSpPr>
          <p:cNvPr id="1029" name="TextBox 1028">
            <a:extLst>
              <a:ext uri="{FF2B5EF4-FFF2-40B4-BE49-F238E27FC236}">
                <a16:creationId xmlns:a16="http://schemas.microsoft.com/office/drawing/2014/main" id="{71A33EAF-FE36-AB1A-3523-2BBF11857282}"/>
              </a:ext>
            </a:extLst>
          </p:cNvPr>
          <p:cNvSpPr txBox="1"/>
          <p:nvPr/>
        </p:nvSpPr>
        <p:spPr>
          <a:xfrm>
            <a:off x="12717004" y="16314960"/>
            <a:ext cx="2273379" cy="461665"/>
          </a:xfrm>
          <a:prstGeom prst="rect">
            <a:avLst/>
          </a:prstGeom>
          <a:noFill/>
        </p:spPr>
        <p:txBody>
          <a:bodyPr wrap="none" rtlCol="0">
            <a:spAutoFit/>
          </a:bodyPr>
          <a:lstStyle/>
          <a:p>
            <a:r>
              <a:rPr lang="en-US" sz="2400" b="1" dirty="0"/>
              <a:t>GRINN solutions</a:t>
            </a:r>
          </a:p>
        </p:txBody>
      </p:sp>
      <p:sp>
        <p:nvSpPr>
          <p:cNvPr id="1031" name="TextBox 1030">
            <a:extLst>
              <a:ext uri="{FF2B5EF4-FFF2-40B4-BE49-F238E27FC236}">
                <a16:creationId xmlns:a16="http://schemas.microsoft.com/office/drawing/2014/main" id="{B1D0308A-5BBC-09A7-03DD-A3E8D4B716D2}"/>
              </a:ext>
            </a:extLst>
          </p:cNvPr>
          <p:cNvSpPr txBox="1"/>
          <p:nvPr/>
        </p:nvSpPr>
        <p:spPr>
          <a:xfrm>
            <a:off x="17980597" y="16289264"/>
            <a:ext cx="1448923" cy="461665"/>
          </a:xfrm>
          <a:prstGeom prst="rect">
            <a:avLst/>
          </a:prstGeom>
          <a:noFill/>
        </p:spPr>
        <p:txBody>
          <a:bodyPr wrap="none" rtlCol="0">
            <a:spAutoFit/>
          </a:bodyPr>
          <a:lstStyle/>
          <a:p>
            <a:r>
              <a:rPr lang="en-US" sz="2400" b="1" dirty="0"/>
              <a:t>Mismatch</a:t>
            </a:r>
          </a:p>
        </p:txBody>
      </p:sp>
      <p:pic>
        <p:nvPicPr>
          <p:cNvPr id="1040" name="Picture 1039">
            <a:extLst>
              <a:ext uri="{FF2B5EF4-FFF2-40B4-BE49-F238E27FC236}">
                <a16:creationId xmlns:a16="http://schemas.microsoft.com/office/drawing/2014/main" id="{66818F91-D389-471E-65AC-D9B856CFAC07}"/>
              </a:ext>
            </a:extLst>
          </p:cNvPr>
          <p:cNvPicPr>
            <a:picLocks noChangeAspect="1"/>
          </p:cNvPicPr>
          <p:nvPr/>
        </p:nvPicPr>
        <p:blipFill>
          <a:blip r:embed="rId12"/>
          <a:stretch>
            <a:fillRect/>
          </a:stretch>
        </p:blipFill>
        <p:spPr>
          <a:xfrm>
            <a:off x="19683694" y="30935454"/>
            <a:ext cx="1702979" cy="1702979"/>
          </a:xfrm>
          <a:prstGeom prst="rect">
            <a:avLst/>
          </a:prstGeom>
        </p:spPr>
      </p:pic>
      <p:sp>
        <p:nvSpPr>
          <p:cNvPr id="1047" name="TextBox 1046">
            <a:extLst>
              <a:ext uri="{FF2B5EF4-FFF2-40B4-BE49-F238E27FC236}">
                <a16:creationId xmlns:a16="http://schemas.microsoft.com/office/drawing/2014/main" id="{BEABF6D1-DFC6-B7D0-2E31-31633C4DDFB5}"/>
              </a:ext>
            </a:extLst>
          </p:cNvPr>
          <p:cNvSpPr txBox="1"/>
          <p:nvPr/>
        </p:nvSpPr>
        <p:spPr>
          <a:xfrm>
            <a:off x="555442" y="16369555"/>
            <a:ext cx="5469908" cy="4154984"/>
          </a:xfrm>
          <a:prstGeom prst="rect">
            <a:avLst/>
          </a:prstGeom>
          <a:noFill/>
        </p:spPr>
        <p:txBody>
          <a:bodyPr wrap="square" rtlCol="0">
            <a:spAutoFit/>
          </a:bodyPr>
          <a:lstStyle/>
          <a:p>
            <a:pPr algn="ctr"/>
            <a:r>
              <a:rPr lang="en-US" sz="3200" b="1" dirty="0"/>
              <a:t>Case Study</a:t>
            </a:r>
          </a:p>
          <a:p>
            <a:pPr algn="just"/>
            <a:r>
              <a:rPr lang="en-US" sz="2900" dirty="0"/>
              <a:t>We model the growth of the gravitational instability in a cloud of molecular hydrogen gas filling a cube defined in Cartesian coordinates. The plots show the 2D projection of the density profile along with the velocity vectors as compared with the FD method.</a:t>
            </a:r>
          </a:p>
        </p:txBody>
      </p:sp>
      <p:pic>
        <p:nvPicPr>
          <p:cNvPr id="1061" name="Picture 1060">
            <a:extLst>
              <a:ext uri="{FF2B5EF4-FFF2-40B4-BE49-F238E27FC236}">
                <a16:creationId xmlns:a16="http://schemas.microsoft.com/office/drawing/2014/main" id="{632EEF05-6C3D-17F2-0F79-407431A9105E}"/>
              </a:ext>
            </a:extLst>
          </p:cNvPr>
          <p:cNvPicPr>
            <a:picLocks noChangeAspect="1"/>
          </p:cNvPicPr>
          <p:nvPr/>
        </p:nvPicPr>
        <p:blipFill rotWithShape="1">
          <a:blip r:embed="rId13"/>
          <a:srcRect t="28718" b="34645"/>
          <a:stretch/>
        </p:blipFill>
        <p:spPr>
          <a:xfrm>
            <a:off x="19683694" y="30384235"/>
            <a:ext cx="1702979" cy="5265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B36BFB-A395-BC00-4EF8-40F27042B944}"/>
                  </a:ext>
                </a:extLst>
              </p:cNvPr>
              <p:cNvSpPr txBox="1"/>
              <p:nvPr/>
            </p:nvSpPr>
            <p:spPr>
              <a:xfrm>
                <a:off x="7798081" y="9586824"/>
                <a:ext cx="5775044" cy="646331"/>
              </a:xfrm>
              <a:prstGeom prst="rect">
                <a:avLst/>
              </a:prstGeom>
              <a:noFill/>
            </p:spPr>
            <p:txBody>
              <a:bodyPr wrap="square" rtlCol="0">
                <a:spAutoFit/>
              </a:bodyPr>
              <a:lstStyle/>
              <a:p>
                <a:pPr algn="ctr"/>
                <a14:m>
                  <m:oMath xmlns:m="http://schemas.openxmlformats.org/officeDocument/2006/math">
                    <m:r>
                      <a:rPr lang="en-US" i="1" smtClean="0">
                        <a:latin typeface="Cambria Math" panose="02040503050406030204" pitchFamily="18" charset="0"/>
                      </a:rPr>
                      <m:t>𝜌</m:t>
                    </m:r>
                    <m:r>
                      <a:rPr lang="en-US" b="0" i="0" smtClean="0">
                        <a:latin typeface="Cambria Math" panose="02040503050406030204" pitchFamily="18" charset="0"/>
                      </a:rPr>
                      <m:t>→</m:t>
                    </m:r>
                  </m:oMath>
                </a14:m>
                <a:r>
                  <a:rPr lang="en-US" dirty="0"/>
                  <a:t> Density, </a:t>
                </a:r>
                <a:r>
                  <a:rPr lang="en-US" b="1" dirty="0"/>
                  <a:t>v</a:t>
                </a:r>
                <a:r>
                  <a:rPr lang="en-US" dirty="0"/>
                  <a:t> </a:t>
                </a:r>
                <a:r>
                  <a:rPr lang="en-US" dirty="0">
                    <a:sym typeface="Wingdings" pitchFamily="2" charset="2"/>
                  </a:rPr>
                  <a:t> velocity, P  Pressure</a:t>
                </a:r>
              </a:p>
              <a:p>
                <a:pPr algn="ctr"/>
                <a:r>
                  <a:rPr lang="en-US" dirty="0">
                    <a:sym typeface="Wingdings" pitchFamily="2" charset="2"/>
                  </a:rPr>
                  <a:t>G  Gravitational Constant,</a:t>
                </a:r>
                <a14:m>
                  <m:oMath xmlns:m="http://schemas.openxmlformats.org/officeDocument/2006/math">
                    <m:r>
                      <a:rPr lang="en-US" b="0" i="1" smtClean="0">
                        <a:latin typeface="Cambria Math" panose="02040503050406030204" pitchFamily="18" charset="0"/>
                        <a:sym typeface="Wingdings" pitchFamily="2" charset="2"/>
                      </a:rPr>
                      <m:t>𝜙</m:t>
                    </m:r>
                    <m:r>
                      <a:rPr lang="en-US" b="0" i="1" smtClean="0">
                        <a:latin typeface="Cambria Math" panose="02040503050406030204" pitchFamily="18" charset="0"/>
                        <a:sym typeface="Wingdings" pitchFamily="2" charset="2"/>
                      </a:rPr>
                      <m:t>→</m:t>
                    </m:r>
                    <m:r>
                      <a:rPr lang="en-US" b="0" i="1" smtClean="0">
                        <a:latin typeface="Cambria Math" panose="02040503050406030204" pitchFamily="18" charset="0"/>
                        <a:sym typeface="Wingdings" pitchFamily="2" charset="2"/>
                      </a:rPr>
                      <m:t>𝑝𝑜𝑡𝑒𝑛𝑡𝑖𝑎𝑙</m:t>
                    </m:r>
                  </m:oMath>
                </a14:m>
                <a:endParaRPr lang="en-US" dirty="0"/>
              </a:p>
            </p:txBody>
          </p:sp>
        </mc:Choice>
        <mc:Fallback xmlns="">
          <p:sp>
            <p:nvSpPr>
              <p:cNvPr id="13" name="TextBox 12">
                <a:extLst>
                  <a:ext uri="{FF2B5EF4-FFF2-40B4-BE49-F238E27FC236}">
                    <a16:creationId xmlns:a16="http://schemas.microsoft.com/office/drawing/2014/main" id="{14B36BFB-A395-BC00-4EF8-40F27042B944}"/>
                  </a:ext>
                </a:extLst>
              </p:cNvPr>
              <p:cNvSpPr txBox="1">
                <a:spLocks noRot="1" noChangeAspect="1" noMove="1" noResize="1" noEditPoints="1" noAdjustHandles="1" noChangeArrowheads="1" noChangeShapeType="1" noTextEdit="1"/>
              </p:cNvSpPr>
              <p:nvPr/>
            </p:nvSpPr>
            <p:spPr>
              <a:xfrm>
                <a:off x="7798081" y="9586824"/>
                <a:ext cx="5775044" cy="646331"/>
              </a:xfrm>
              <a:prstGeom prst="rect">
                <a:avLst/>
              </a:prstGeom>
              <a:blipFill>
                <a:blip r:embed="rId14"/>
                <a:stretch>
                  <a:fillRect t="-5882" b="-15686"/>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2B2C10BA-318B-1E43-DD62-5735591BC729}"/>
              </a:ext>
            </a:extLst>
          </p:cNvPr>
          <p:cNvPicPr>
            <a:picLocks noChangeAspect="1"/>
          </p:cNvPicPr>
          <p:nvPr/>
        </p:nvPicPr>
        <p:blipFill>
          <a:blip r:embed="rId15"/>
          <a:stretch>
            <a:fillRect/>
          </a:stretch>
        </p:blipFill>
        <p:spPr>
          <a:xfrm>
            <a:off x="15143108" y="21489251"/>
            <a:ext cx="6208644" cy="5173870"/>
          </a:xfrm>
          <a:prstGeom prst="rect">
            <a:avLst/>
          </a:prstGeom>
        </p:spPr>
      </p:pic>
      <p:sp>
        <p:nvSpPr>
          <p:cNvPr id="24" name="Rectangle 23">
            <a:extLst>
              <a:ext uri="{FF2B5EF4-FFF2-40B4-BE49-F238E27FC236}">
                <a16:creationId xmlns:a16="http://schemas.microsoft.com/office/drawing/2014/main" id="{FBDB215F-A02E-FFAA-3A52-1CB7764DC6C9}"/>
              </a:ext>
            </a:extLst>
          </p:cNvPr>
          <p:cNvSpPr/>
          <p:nvPr/>
        </p:nvSpPr>
        <p:spPr>
          <a:xfrm>
            <a:off x="13043324" y="11493210"/>
            <a:ext cx="549680" cy="657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D59F211-503B-D547-D75D-974ADF1A2FE0}"/>
              </a:ext>
            </a:extLst>
          </p:cNvPr>
          <p:cNvSpPr/>
          <p:nvPr/>
        </p:nvSpPr>
        <p:spPr>
          <a:xfrm>
            <a:off x="10962055" y="11569017"/>
            <a:ext cx="549680" cy="5460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615137-46EA-9D77-8465-E6E041855C41}"/>
              </a:ext>
            </a:extLst>
          </p:cNvPr>
          <p:cNvSpPr/>
          <p:nvPr/>
        </p:nvSpPr>
        <p:spPr>
          <a:xfrm flipV="1">
            <a:off x="17818438" y="20118076"/>
            <a:ext cx="1964725" cy="146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29" name="TextBox 28">
            <a:extLst>
              <a:ext uri="{FF2B5EF4-FFF2-40B4-BE49-F238E27FC236}">
                <a16:creationId xmlns:a16="http://schemas.microsoft.com/office/drawing/2014/main" id="{6DA55C6D-F26C-0E52-311D-766C071DA6A5}"/>
              </a:ext>
            </a:extLst>
          </p:cNvPr>
          <p:cNvSpPr txBox="1"/>
          <p:nvPr/>
        </p:nvSpPr>
        <p:spPr>
          <a:xfrm>
            <a:off x="18247430" y="19993902"/>
            <a:ext cx="1199752" cy="338554"/>
          </a:xfrm>
          <a:prstGeom prst="rect">
            <a:avLst/>
          </a:prstGeom>
          <a:noFill/>
        </p:spPr>
        <p:txBody>
          <a:bodyPr wrap="none" rtlCol="0">
            <a:spAutoFit/>
          </a:bodyPr>
          <a:lstStyle/>
          <a:p>
            <a:r>
              <a:rPr lang="en-US" sz="1600" dirty="0"/>
              <a:t>Mismatch %</a:t>
            </a: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735</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Helvetica</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37</cp:revision>
  <dcterms:created xsi:type="dcterms:W3CDTF">2022-08-22T17:05:38Z</dcterms:created>
  <dcterms:modified xsi:type="dcterms:W3CDTF">2023-11-29T01:15:51Z</dcterms:modified>
</cp:coreProperties>
</file>