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Lst>
  <p:sldSz cx="219456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CCBEA06-7298-F5AF-E46F-36D6DE6EBD85}" name="Hong, Sophia (US 1200)" initials="HS(1" userId="S::ana.s.hong@jpl.nasa.gov::8ed35a80-99c1-44c0-b57b-9b3aa285e4d8" providerId="AD"/>
  <p188:author id="{9F1056C4-72A9-A504-F5CB-4FBBE654700D}" name="Castaneda, Lupe (US 1230)" initials="CL(1" userId="S::Guadalupe.Castaneda@jpl.nasa.gov::6691f1d8-cdcc-421d-b26a-5c6cdec046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F2F2F2"/>
    <a:srgbClr val="ED7953"/>
    <a:srgbClr val="551415"/>
    <a:srgbClr val="9F2B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7"/>
    <p:restoredTop sz="96405"/>
  </p:normalViewPr>
  <p:slideViewPr>
    <p:cSldViewPr snapToGrid="0">
      <p:cViewPr varScale="1">
        <p:scale>
          <a:sx n="26" d="100"/>
          <a:sy n="26" d="100"/>
        </p:scale>
        <p:origin x="5045"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7" Type="http://schemas.microsoft.com/office/2018/10/relationships/authors" Targe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45920" y="5387342"/>
            <a:ext cx="18653760" cy="11460480"/>
          </a:xfrm>
        </p:spPr>
        <p:txBody>
          <a:bodyPr anchor="b"/>
          <a:lstStyle>
            <a:lvl1pPr algn="ctr">
              <a:defRPr sz="14400"/>
            </a:lvl1pPr>
          </a:lstStyle>
          <a:p>
            <a:r>
              <a:rPr lang="en-US"/>
              <a:t>Click to edit Master title style</a:t>
            </a:r>
            <a:endParaRPr lang="en-US" dirty="0"/>
          </a:p>
        </p:txBody>
      </p:sp>
      <p:sp>
        <p:nvSpPr>
          <p:cNvPr id="3" name="Subtitle 2"/>
          <p:cNvSpPr>
            <a:spLocks noGrp="1"/>
          </p:cNvSpPr>
          <p:nvPr>
            <p:ph type="subTitle" idx="1"/>
          </p:nvPr>
        </p:nvSpPr>
        <p:spPr>
          <a:xfrm>
            <a:off x="2743200" y="17289782"/>
            <a:ext cx="16459200" cy="7947658"/>
          </a:xfrm>
        </p:spPr>
        <p:txBody>
          <a:bodyPr/>
          <a:lstStyle>
            <a:lvl1pPr marL="0" indent="0" algn="ctr">
              <a:buNone/>
              <a:defRPr sz="5760"/>
            </a:lvl1pPr>
            <a:lvl2pPr marL="1097280" indent="0" algn="ctr">
              <a:buNone/>
              <a:defRPr sz="4800"/>
            </a:lvl2pPr>
            <a:lvl3pPr marL="2194560" indent="0" algn="ctr">
              <a:buNone/>
              <a:defRPr sz="4320"/>
            </a:lvl3pPr>
            <a:lvl4pPr marL="3291840" indent="0" algn="ctr">
              <a:buNone/>
              <a:defRPr sz="3840"/>
            </a:lvl4pPr>
            <a:lvl5pPr marL="4389120" indent="0" algn="ctr">
              <a:buNone/>
              <a:defRPr sz="3840"/>
            </a:lvl5pPr>
            <a:lvl6pPr marL="5486400" indent="0" algn="ctr">
              <a:buNone/>
              <a:defRPr sz="3840"/>
            </a:lvl6pPr>
            <a:lvl7pPr marL="6583680" indent="0" algn="ctr">
              <a:buNone/>
              <a:defRPr sz="3840"/>
            </a:lvl7pPr>
            <a:lvl8pPr marL="7680960" indent="0" algn="ctr">
              <a:buNone/>
              <a:defRPr sz="3840"/>
            </a:lvl8pPr>
            <a:lvl9pPr marL="8778240" indent="0" algn="ctr">
              <a:buNone/>
              <a:defRPr sz="38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820138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90185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704821" y="1752600"/>
            <a:ext cx="473202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508761" y="1752600"/>
            <a:ext cx="1392174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146967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408014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97331" y="8206749"/>
            <a:ext cx="18928080" cy="13693138"/>
          </a:xfrm>
        </p:spPr>
        <p:txBody>
          <a:bodyPr anchor="b"/>
          <a:lstStyle>
            <a:lvl1pPr>
              <a:defRPr sz="14400"/>
            </a:lvl1pPr>
          </a:lstStyle>
          <a:p>
            <a:r>
              <a:rPr lang="en-US"/>
              <a:t>Click to edit Master title style</a:t>
            </a:r>
            <a:endParaRPr lang="en-US" dirty="0"/>
          </a:p>
        </p:txBody>
      </p:sp>
      <p:sp>
        <p:nvSpPr>
          <p:cNvPr id="3" name="Text Placeholder 2"/>
          <p:cNvSpPr>
            <a:spLocks noGrp="1"/>
          </p:cNvSpPr>
          <p:nvPr>
            <p:ph type="body" idx="1"/>
          </p:nvPr>
        </p:nvSpPr>
        <p:spPr>
          <a:xfrm>
            <a:off x="1497331" y="22029429"/>
            <a:ext cx="18928080" cy="7200898"/>
          </a:xfrm>
        </p:spPr>
        <p:txBody>
          <a:bodyPr/>
          <a:lstStyle>
            <a:lvl1pPr marL="0" indent="0">
              <a:buNone/>
              <a:defRPr sz="5760">
                <a:solidFill>
                  <a:schemeClr val="tx1"/>
                </a:solidFill>
              </a:defRPr>
            </a:lvl1pPr>
            <a:lvl2pPr marL="1097280" indent="0">
              <a:buNone/>
              <a:defRPr sz="4800">
                <a:solidFill>
                  <a:schemeClr val="tx1">
                    <a:tint val="75000"/>
                  </a:schemeClr>
                </a:solidFill>
              </a:defRPr>
            </a:lvl2pPr>
            <a:lvl3pPr marL="2194560" indent="0">
              <a:buNone/>
              <a:defRPr sz="4320">
                <a:solidFill>
                  <a:schemeClr val="tx1">
                    <a:tint val="75000"/>
                  </a:schemeClr>
                </a:solidFill>
              </a:defRPr>
            </a:lvl3pPr>
            <a:lvl4pPr marL="3291840" indent="0">
              <a:buNone/>
              <a:defRPr sz="3840">
                <a:solidFill>
                  <a:schemeClr val="tx1">
                    <a:tint val="75000"/>
                  </a:schemeClr>
                </a:solidFill>
              </a:defRPr>
            </a:lvl4pPr>
            <a:lvl5pPr marL="4389120" indent="0">
              <a:buNone/>
              <a:defRPr sz="3840">
                <a:solidFill>
                  <a:schemeClr val="tx1">
                    <a:tint val="75000"/>
                  </a:schemeClr>
                </a:solidFill>
              </a:defRPr>
            </a:lvl5pPr>
            <a:lvl6pPr marL="5486400" indent="0">
              <a:buNone/>
              <a:defRPr sz="3840">
                <a:solidFill>
                  <a:schemeClr val="tx1">
                    <a:tint val="75000"/>
                  </a:schemeClr>
                </a:solidFill>
              </a:defRPr>
            </a:lvl6pPr>
            <a:lvl7pPr marL="6583680" indent="0">
              <a:buNone/>
              <a:defRPr sz="3840">
                <a:solidFill>
                  <a:schemeClr val="tx1">
                    <a:tint val="75000"/>
                  </a:schemeClr>
                </a:solidFill>
              </a:defRPr>
            </a:lvl7pPr>
            <a:lvl8pPr marL="7680960" indent="0">
              <a:buNone/>
              <a:defRPr sz="3840">
                <a:solidFill>
                  <a:schemeClr val="tx1">
                    <a:tint val="75000"/>
                  </a:schemeClr>
                </a:solidFill>
              </a:defRPr>
            </a:lvl8pPr>
            <a:lvl9pPr marL="8778240" indent="0">
              <a:buNone/>
              <a:defRPr sz="38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41C0FA-16C0-894C-A716-8787E14EF5B7}" type="datetimeFigureOut">
              <a:rPr lang="en-US" smtClean="0"/>
              <a:t>11/28/2023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970350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087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1109960" y="8763000"/>
            <a:ext cx="932688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700363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11618" y="1752607"/>
            <a:ext cx="189280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11621" y="8069582"/>
            <a:ext cx="9284016"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4" name="Content Placeholder 3"/>
          <p:cNvSpPr>
            <a:spLocks noGrp="1"/>
          </p:cNvSpPr>
          <p:nvPr>
            <p:ph sz="half" idx="2"/>
          </p:nvPr>
        </p:nvSpPr>
        <p:spPr>
          <a:xfrm>
            <a:off x="1511621" y="12024360"/>
            <a:ext cx="9284016"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1109961" y="8069582"/>
            <a:ext cx="9329738" cy="3954778"/>
          </a:xfrm>
        </p:spPr>
        <p:txBody>
          <a:bodyPr anchor="b"/>
          <a:lstStyle>
            <a:lvl1pPr marL="0" indent="0">
              <a:buNone/>
              <a:defRPr sz="5760" b="1"/>
            </a:lvl1pPr>
            <a:lvl2pPr marL="1097280" indent="0">
              <a:buNone/>
              <a:defRPr sz="4800" b="1"/>
            </a:lvl2pPr>
            <a:lvl3pPr marL="2194560" indent="0">
              <a:buNone/>
              <a:defRPr sz="4320" b="1"/>
            </a:lvl3pPr>
            <a:lvl4pPr marL="3291840" indent="0">
              <a:buNone/>
              <a:defRPr sz="3840" b="1"/>
            </a:lvl4pPr>
            <a:lvl5pPr marL="4389120" indent="0">
              <a:buNone/>
              <a:defRPr sz="3840" b="1"/>
            </a:lvl5pPr>
            <a:lvl6pPr marL="5486400" indent="0">
              <a:buNone/>
              <a:defRPr sz="3840" b="1"/>
            </a:lvl6pPr>
            <a:lvl7pPr marL="6583680" indent="0">
              <a:buNone/>
              <a:defRPr sz="3840" b="1"/>
            </a:lvl7pPr>
            <a:lvl8pPr marL="7680960" indent="0">
              <a:buNone/>
              <a:defRPr sz="3840" b="1"/>
            </a:lvl8pPr>
            <a:lvl9pPr marL="8778240" indent="0">
              <a:buNone/>
              <a:defRPr sz="3840" b="1"/>
            </a:lvl9pPr>
          </a:lstStyle>
          <a:p>
            <a:pPr lvl="0"/>
            <a:r>
              <a:rPr lang="en-US"/>
              <a:t>Click to edit Master text styles</a:t>
            </a:r>
          </a:p>
        </p:txBody>
      </p:sp>
      <p:sp>
        <p:nvSpPr>
          <p:cNvPr id="6" name="Content Placeholder 5"/>
          <p:cNvSpPr>
            <a:spLocks noGrp="1"/>
          </p:cNvSpPr>
          <p:nvPr>
            <p:ph sz="quarter" idx="4"/>
          </p:nvPr>
        </p:nvSpPr>
        <p:spPr>
          <a:xfrm>
            <a:off x="11109961" y="12024360"/>
            <a:ext cx="9329738"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41C0FA-16C0-894C-A716-8787E14EF5B7}" type="datetimeFigureOut">
              <a:rPr lang="en-US" smtClean="0"/>
              <a:t>11/28/2023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1713448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41C0FA-16C0-894C-A716-8787E14EF5B7}" type="datetimeFigureOut">
              <a:rPr lang="en-US" smtClean="0"/>
              <a:t>11/28/2023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498772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1C0FA-16C0-894C-A716-8787E14EF5B7}" type="datetimeFigureOut">
              <a:rPr lang="en-US" smtClean="0"/>
              <a:t>11/28/2023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819746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Content Placeholder 2"/>
          <p:cNvSpPr>
            <a:spLocks noGrp="1"/>
          </p:cNvSpPr>
          <p:nvPr>
            <p:ph idx="1"/>
          </p:nvPr>
        </p:nvSpPr>
        <p:spPr>
          <a:xfrm>
            <a:off x="9329738" y="4739647"/>
            <a:ext cx="11109960" cy="23393400"/>
          </a:xfrm>
        </p:spPr>
        <p:txBody>
          <a:bodyPr/>
          <a:lstStyle>
            <a:lvl1pPr>
              <a:defRPr sz="7680"/>
            </a:lvl1pPr>
            <a:lvl2pPr>
              <a:defRPr sz="6720"/>
            </a:lvl2pPr>
            <a:lvl3pPr>
              <a:defRPr sz="576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36977428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11619" y="2194560"/>
            <a:ext cx="7078027" cy="7680960"/>
          </a:xfrm>
        </p:spPr>
        <p:txBody>
          <a:bodyPr anchor="b"/>
          <a:lstStyle>
            <a:lvl1pPr>
              <a:defRPr sz="7680"/>
            </a:lvl1pPr>
          </a:lstStyle>
          <a:p>
            <a:r>
              <a:rPr lang="en-US"/>
              <a:t>Click to edit Master title style</a:t>
            </a:r>
            <a:endParaRPr lang="en-US" dirty="0"/>
          </a:p>
        </p:txBody>
      </p:sp>
      <p:sp>
        <p:nvSpPr>
          <p:cNvPr id="3" name="Picture Placeholder 2"/>
          <p:cNvSpPr>
            <a:spLocks noGrp="1" noChangeAspect="1"/>
          </p:cNvSpPr>
          <p:nvPr>
            <p:ph type="pic" idx="1"/>
          </p:nvPr>
        </p:nvSpPr>
        <p:spPr>
          <a:xfrm>
            <a:off x="9329738" y="4739647"/>
            <a:ext cx="11109960" cy="23393400"/>
          </a:xfrm>
        </p:spPr>
        <p:txBody>
          <a:bodyPr anchor="t"/>
          <a:lstStyle>
            <a:lvl1pPr marL="0" indent="0">
              <a:buNone/>
              <a:defRPr sz="7680"/>
            </a:lvl1pPr>
            <a:lvl2pPr marL="1097280" indent="0">
              <a:buNone/>
              <a:defRPr sz="6720"/>
            </a:lvl2pPr>
            <a:lvl3pPr marL="2194560" indent="0">
              <a:buNone/>
              <a:defRPr sz="5760"/>
            </a:lvl3pPr>
            <a:lvl4pPr marL="3291840" indent="0">
              <a:buNone/>
              <a:defRPr sz="4800"/>
            </a:lvl4pPr>
            <a:lvl5pPr marL="4389120" indent="0">
              <a:buNone/>
              <a:defRPr sz="4800"/>
            </a:lvl5pPr>
            <a:lvl6pPr marL="5486400" indent="0">
              <a:buNone/>
              <a:defRPr sz="4800"/>
            </a:lvl6pPr>
            <a:lvl7pPr marL="6583680" indent="0">
              <a:buNone/>
              <a:defRPr sz="4800"/>
            </a:lvl7pPr>
            <a:lvl8pPr marL="7680960" indent="0">
              <a:buNone/>
              <a:defRPr sz="4800"/>
            </a:lvl8pPr>
            <a:lvl9pPr marL="8778240" indent="0">
              <a:buNone/>
              <a:defRPr sz="4800"/>
            </a:lvl9pPr>
          </a:lstStyle>
          <a:p>
            <a:r>
              <a:rPr lang="en-US"/>
              <a:t>Click icon to add picture</a:t>
            </a:r>
            <a:endParaRPr lang="en-US" dirty="0"/>
          </a:p>
        </p:txBody>
      </p:sp>
      <p:sp>
        <p:nvSpPr>
          <p:cNvPr id="4" name="Text Placeholder 3"/>
          <p:cNvSpPr>
            <a:spLocks noGrp="1"/>
          </p:cNvSpPr>
          <p:nvPr>
            <p:ph type="body" sz="half" idx="2"/>
          </p:nvPr>
        </p:nvSpPr>
        <p:spPr>
          <a:xfrm>
            <a:off x="1511619" y="9875520"/>
            <a:ext cx="7078027" cy="18295622"/>
          </a:xfrm>
        </p:spPr>
        <p:txBody>
          <a:bodyPr/>
          <a:lstStyle>
            <a:lvl1pPr marL="0" indent="0">
              <a:buNone/>
              <a:defRPr sz="3840"/>
            </a:lvl1pPr>
            <a:lvl2pPr marL="1097280" indent="0">
              <a:buNone/>
              <a:defRPr sz="3360"/>
            </a:lvl2pPr>
            <a:lvl3pPr marL="2194560" indent="0">
              <a:buNone/>
              <a:defRPr sz="2880"/>
            </a:lvl3pPr>
            <a:lvl4pPr marL="3291840" indent="0">
              <a:buNone/>
              <a:defRPr sz="2400"/>
            </a:lvl4pPr>
            <a:lvl5pPr marL="4389120" indent="0">
              <a:buNone/>
              <a:defRPr sz="2400"/>
            </a:lvl5pPr>
            <a:lvl6pPr marL="5486400" indent="0">
              <a:buNone/>
              <a:defRPr sz="2400"/>
            </a:lvl6pPr>
            <a:lvl7pPr marL="6583680" indent="0">
              <a:buNone/>
              <a:defRPr sz="2400"/>
            </a:lvl7pPr>
            <a:lvl8pPr marL="7680960" indent="0">
              <a:buNone/>
              <a:defRPr sz="2400"/>
            </a:lvl8pPr>
            <a:lvl9pPr marL="8778240" indent="0">
              <a:buNone/>
              <a:defRPr sz="2400"/>
            </a:lvl9pPr>
          </a:lstStyle>
          <a:p>
            <a:pPr lvl="0"/>
            <a:r>
              <a:rPr lang="en-US"/>
              <a:t>Click to edit Master text styles</a:t>
            </a:r>
          </a:p>
        </p:txBody>
      </p:sp>
      <p:sp>
        <p:nvSpPr>
          <p:cNvPr id="5" name="Date Placeholder 4"/>
          <p:cNvSpPr>
            <a:spLocks noGrp="1"/>
          </p:cNvSpPr>
          <p:nvPr>
            <p:ph type="dt" sz="half" idx="10"/>
          </p:nvPr>
        </p:nvSpPr>
        <p:spPr/>
        <p:txBody>
          <a:bodyPr/>
          <a:lstStyle/>
          <a:p>
            <a:fld id="{9B41C0FA-16C0-894C-A716-8787E14EF5B7}" type="datetimeFigureOut">
              <a:rPr lang="en-US" smtClean="0"/>
              <a:t>11/28/2023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A531C-7793-A540-B2EB-21B5693E78E3}" type="slidenum">
              <a:rPr lang="en-US" smtClean="0"/>
              <a:t>‹#›</a:t>
            </a:fld>
            <a:endParaRPr lang="en-US"/>
          </a:p>
        </p:txBody>
      </p:sp>
    </p:spTree>
    <p:extLst>
      <p:ext uri="{BB962C8B-B14F-4D97-AF65-F5344CB8AC3E}">
        <p14:creationId xmlns:p14="http://schemas.microsoft.com/office/powerpoint/2010/main" val="545459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08760" y="1752607"/>
            <a:ext cx="189280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508760" y="8763000"/>
            <a:ext cx="1892808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508760" y="30510487"/>
            <a:ext cx="4937760" cy="1752600"/>
          </a:xfrm>
          <a:prstGeom prst="rect">
            <a:avLst/>
          </a:prstGeom>
        </p:spPr>
        <p:txBody>
          <a:bodyPr vert="horz" lIns="91440" tIns="45720" rIns="91440" bIns="45720" rtlCol="0" anchor="ctr"/>
          <a:lstStyle>
            <a:lvl1pPr algn="l">
              <a:defRPr sz="2880">
                <a:solidFill>
                  <a:schemeClr val="tx1">
                    <a:tint val="75000"/>
                  </a:schemeClr>
                </a:solidFill>
              </a:defRPr>
            </a:lvl1pPr>
          </a:lstStyle>
          <a:p>
            <a:fld id="{9B41C0FA-16C0-894C-A716-8787E14EF5B7}" type="datetimeFigureOut">
              <a:rPr lang="en-US" smtClean="0"/>
              <a:t>11/28/2023</a:t>
            </a:fld>
            <a:endParaRPr lang="en-US"/>
          </a:p>
        </p:txBody>
      </p:sp>
      <p:sp>
        <p:nvSpPr>
          <p:cNvPr id="5" name="Footer Placeholder 4"/>
          <p:cNvSpPr>
            <a:spLocks noGrp="1"/>
          </p:cNvSpPr>
          <p:nvPr>
            <p:ph type="ftr" sz="quarter" idx="3"/>
          </p:nvPr>
        </p:nvSpPr>
        <p:spPr>
          <a:xfrm>
            <a:off x="7269480" y="30510487"/>
            <a:ext cx="7406640" cy="17526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99080" y="30510487"/>
            <a:ext cx="4937760" cy="1752600"/>
          </a:xfrm>
          <a:prstGeom prst="rect">
            <a:avLst/>
          </a:prstGeom>
        </p:spPr>
        <p:txBody>
          <a:bodyPr vert="horz" lIns="91440" tIns="45720" rIns="91440" bIns="45720" rtlCol="0" anchor="ctr"/>
          <a:lstStyle>
            <a:lvl1pPr algn="r">
              <a:defRPr sz="2880">
                <a:solidFill>
                  <a:schemeClr val="tx1">
                    <a:tint val="75000"/>
                  </a:schemeClr>
                </a:solidFill>
              </a:defRPr>
            </a:lvl1pPr>
          </a:lstStyle>
          <a:p>
            <a:fld id="{92CA531C-7793-A540-B2EB-21B5693E78E3}" type="slidenum">
              <a:rPr lang="en-US" smtClean="0"/>
              <a:t>‹#›</a:t>
            </a:fld>
            <a:endParaRPr lang="en-US"/>
          </a:p>
        </p:txBody>
      </p:sp>
    </p:spTree>
    <p:extLst>
      <p:ext uri="{BB962C8B-B14F-4D97-AF65-F5344CB8AC3E}">
        <p14:creationId xmlns:p14="http://schemas.microsoft.com/office/powerpoint/2010/main" val="32614262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008870-3C96-F7DA-7C91-760C1D693711}"/>
              </a:ext>
            </a:extLst>
          </p:cNvPr>
          <p:cNvSpPr/>
          <p:nvPr/>
        </p:nvSpPr>
        <p:spPr>
          <a:xfrm>
            <a:off x="-45720" y="-50722"/>
            <a:ext cx="22009608" cy="2297918"/>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0000"/>
              </a:highlight>
            </a:endParaRPr>
          </a:p>
        </p:txBody>
      </p:sp>
      <p:sp>
        <p:nvSpPr>
          <p:cNvPr id="4" name="Rectangle 3">
            <a:extLst>
              <a:ext uri="{FF2B5EF4-FFF2-40B4-BE49-F238E27FC236}">
                <a16:creationId xmlns:a16="http://schemas.microsoft.com/office/drawing/2014/main" id="{204185AC-9F19-D1B5-3E2C-C165D877F433}"/>
              </a:ext>
            </a:extLst>
          </p:cNvPr>
          <p:cNvSpPr/>
          <p:nvPr/>
        </p:nvSpPr>
        <p:spPr>
          <a:xfrm>
            <a:off x="-18288" y="2260308"/>
            <a:ext cx="21982176" cy="6220282"/>
          </a:xfrm>
          <a:prstGeom prst="rect">
            <a:avLst/>
          </a:prstGeom>
          <a:solidFill>
            <a:srgbClr val="ED79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66A532A-FFBD-15D8-A09B-9CB6F0E3F99E}"/>
              </a:ext>
            </a:extLst>
          </p:cNvPr>
          <p:cNvSpPr txBox="1"/>
          <p:nvPr/>
        </p:nvSpPr>
        <p:spPr>
          <a:xfrm>
            <a:off x="729473" y="30185155"/>
            <a:ext cx="8050696" cy="2354491"/>
          </a:xfrm>
          <a:prstGeom prst="rect">
            <a:avLst/>
          </a:prstGeom>
          <a:noFill/>
        </p:spPr>
        <p:txBody>
          <a:bodyPr wrap="square" rtlCol="0">
            <a:spAutoFit/>
          </a:bodyPr>
          <a:lstStyle/>
          <a:p>
            <a:r>
              <a:rPr lang="en-US" sz="2200" b="1" dirty="0">
                <a:latin typeface="Helvetica" pitchFamily="2" charset="0"/>
                <a:cs typeface="Arial" panose="020B0604020202020204" pitchFamily="34" charset="0"/>
              </a:rPr>
              <a:t>National Aeronautics and Space Administration</a:t>
            </a:r>
          </a:p>
          <a:p>
            <a:pPr>
              <a:spcBef>
                <a:spcPts val="1800"/>
              </a:spcBef>
            </a:pPr>
            <a:r>
              <a:rPr lang="en-US" sz="2200" b="1" dirty="0">
                <a:latin typeface="Helvetica" pitchFamily="2" charset="0"/>
                <a:cs typeface="Arial" panose="020B0604020202020204" pitchFamily="34" charset="0"/>
              </a:rPr>
              <a:t>Jet Propulsion Laboratory</a:t>
            </a:r>
          </a:p>
          <a:p>
            <a:r>
              <a:rPr lang="en-US" sz="2200" dirty="0">
                <a:latin typeface="Helvetica" pitchFamily="2" charset="0"/>
                <a:cs typeface="Arial" panose="020B0604020202020204" pitchFamily="34" charset="0"/>
              </a:rPr>
              <a:t>California Institute of Technology</a:t>
            </a:r>
          </a:p>
          <a:p>
            <a:r>
              <a:rPr lang="en-US" sz="2200" dirty="0">
                <a:latin typeface="Helvetica" pitchFamily="2" charset="0"/>
                <a:cs typeface="Arial" panose="020B0604020202020204" pitchFamily="34" charset="0"/>
              </a:rPr>
              <a:t>Pasadena, California</a:t>
            </a:r>
          </a:p>
          <a:p>
            <a:endParaRPr lang="en-US" sz="2200" dirty="0">
              <a:latin typeface="Helvetica" pitchFamily="2" charset="0"/>
              <a:cs typeface="Arial" panose="020B0604020202020204" pitchFamily="34" charset="0"/>
            </a:endParaRPr>
          </a:p>
          <a:p>
            <a:r>
              <a:rPr lang="en-US" sz="2200" b="1" dirty="0" err="1">
                <a:latin typeface="Helvetica" pitchFamily="2" charset="0"/>
                <a:cs typeface="Arial" panose="020B0604020202020204" pitchFamily="34" charset="0"/>
              </a:rPr>
              <a:t>www.nasa.gov</a:t>
            </a:r>
            <a:endParaRPr lang="en-US" sz="2200" b="1" dirty="0">
              <a:latin typeface="Helvetica" pitchFamily="2" charset="0"/>
              <a:cs typeface="Arial" panose="020B0604020202020204" pitchFamily="34" charset="0"/>
            </a:endParaRPr>
          </a:p>
        </p:txBody>
      </p:sp>
      <p:sp>
        <p:nvSpPr>
          <p:cNvPr id="9" name="TextBox 8">
            <a:extLst>
              <a:ext uri="{FF2B5EF4-FFF2-40B4-BE49-F238E27FC236}">
                <a16:creationId xmlns:a16="http://schemas.microsoft.com/office/drawing/2014/main" id="{D68DB0F1-A907-BDB2-DC66-13092EE4F97A}"/>
              </a:ext>
            </a:extLst>
          </p:cNvPr>
          <p:cNvSpPr txBox="1"/>
          <p:nvPr/>
        </p:nvSpPr>
        <p:spPr>
          <a:xfrm>
            <a:off x="729474" y="835097"/>
            <a:ext cx="7515225" cy="430887"/>
          </a:xfrm>
          <a:prstGeom prst="rect">
            <a:avLst/>
          </a:prstGeom>
          <a:noFill/>
        </p:spPr>
        <p:txBody>
          <a:bodyPr wrap="square" rtlCol="0">
            <a:spAutoFit/>
          </a:bodyPr>
          <a:lstStyle/>
          <a:p>
            <a:r>
              <a:rPr lang="en-US" sz="2200" dirty="0">
                <a:solidFill>
                  <a:schemeClr val="bg1"/>
                </a:solidFill>
                <a:latin typeface="Helvetica" pitchFamily="2" charset="0"/>
                <a:cs typeface="Arial" panose="020B0604020202020204" pitchFamily="34" charset="0"/>
              </a:rPr>
              <a:t>National Aeronautics and Space Administration</a:t>
            </a:r>
            <a:endParaRPr lang="en-US" sz="2000" dirty="0">
              <a:solidFill>
                <a:schemeClr val="bg1"/>
              </a:solidFill>
              <a:latin typeface="Helvetica" pitchFamily="2" charset="0"/>
              <a:cs typeface="Arial" panose="020B0604020202020204" pitchFamily="34" charset="0"/>
            </a:endParaRPr>
          </a:p>
        </p:txBody>
      </p:sp>
      <p:sp>
        <p:nvSpPr>
          <p:cNvPr id="12" name="Rectangle 11">
            <a:extLst>
              <a:ext uri="{FF2B5EF4-FFF2-40B4-BE49-F238E27FC236}">
                <a16:creationId xmlns:a16="http://schemas.microsoft.com/office/drawing/2014/main" id="{E1B6AD9F-C2D0-FAA0-B80B-B64AFDA924FD}"/>
              </a:ext>
            </a:extLst>
          </p:cNvPr>
          <p:cNvSpPr/>
          <p:nvPr/>
        </p:nvSpPr>
        <p:spPr>
          <a:xfrm>
            <a:off x="11922513" y="28515824"/>
            <a:ext cx="9144000" cy="405770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E03CE19A-D280-F67F-3E02-115A87F9AEB3}"/>
              </a:ext>
            </a:extLst>
          </p:cNvPr>
          <p:cNvSpPr txBox="1"/>
          <p:nvPr/>
        </p:nvSpPr>
        <p:spPr>
          <a:xfrm>
            <a:off x="3041162" y="3667895"/>
            <a:ext cx="15854130" cy="2308324"/>
          </a:xfrm>
          <a:prstGeom prst="rect">
            <a:avLst/>
          </a:prstGeom>
          <a:noFill/>
        </p:spPr>
        <p:txBody>
          <a:bodyPr wrap="square" rtlCol="0">
            <a:spAutoFit/>
          </a:bodyPr>
          <a:lstStyle/>
          <a:p>
            <a:pPr algn="ctr"/>
            <a:r>
              <a:rPr lang="en-US" sz="7200" b="1" dirty="0">
                <a:solidFill>
                  <a:schemeClr val="bg1"/>
                </a:solidFill>
                <a:latin typeface="Arial" panose="020B0604020202020204" pitchFamily="34" charset="0"/>
                <a:cs typeface="Arial" panose="020B0604020202020204" pitchFamily="34" charset="0"/>
              </a:rPr>
              <a:t>Planet-Hosting M Dwarfs Have Fewer Close-In Stellar Companions</a:t>
            </a:r>
          </a:p>
        </p:txBody>
      </p:sp>
      <p:sp>
        <p:nvSpPr>
          <p:cNvPr id="15" name="TextBox 14">
            <a:extLst>
              <a:ext uri="{FF2B5EF4-FFF2-40B4-BE49-F238E27FC236}">
                <a16:creationId xmlns:a16="http://schemas.microsoft.com/office/drawing/2014/main" id="{1432E216-21F1-A2C5-49F4-69DE267EBFE5}"/>
              </a:ext>
            </a:extLst>
          </p:cNvPr>
          <p:cNvSpPr txBox="1"/>
          <p:nvPr/>
        </p:nvSpPr>
        <p:spPr>
          <a:xfrm>
            <a:off x="1279942" y="6315555"/>
            <a:ext cx="19376571" cy="1692771"/>
          </a:xfrm>
          <a:prstGeom prst="rect">
            <a:avLst/>
          </a:prstGeom>
          <a:noFill/>
        </p:spPr>
        <p:txBody>
          <a:bodyPr wrap="square" rtlCol="0">
            <a:spAutoFit/>
          </a:bodyPr>
          <a:lstStyle/>
          <a:p>
            <a:pPr algn="ctr"/>
            <a:r>
              <a:rPr lang="en-US" sz="4000" b="1" dirty="0">
                <a:solidFill>
                  <a:schemeClr val="bg1"/>
                </a:solidFill>
                <a:latin typeface="Arial" panose="020B0604020202020204" pitchFamily="34" charset="0"/>
                <a:cs typeface="Arial" panose="020B0604020202020204" pitchFamily="34" charset="0"/>
              </a:rPr>
              <a:t>Authors: Catherine A. Clark, JPL Postdoctoral Fellow in Section 326</a:t>
            </a:r>
          </a:p>
          <a:p>
            <a:pPr algn="ctr"/>
            <a:r>
              <a:rPr lang="en-US" sz="3200" b="1" dirty="0">
                <a:solidFill>
                  <a:schemeClr val="bg1"/>
                </a:solidFill>
                <a:latin typeface="Arial" panose="020B0604020202020204" pitchFamily="34" charset="0"/>
                <a:cs typeface="Arial" panose="020B0604020202020204" pitchFamily="34" charset="0"/>
              </a:rPr>
              <a:t>Gerard T. van Belle, Elliott P. </a:t>
            </a:r>
            <a:r>
              <a:rPr lang="en-US" sz="3200" b="1" dirty="0" err="1">
                <a:solidFill>
                  <a:schemeClr val="bg1"/>
                </a:solidFill>
                <a:latin typeface="Arial" panose="020B0604020202020204" pitchFamily="34" charset="0"/>
                <a:cs typeface="Arial" panose="020B0604020202020204" pitchFamily="34" charset="0"/>
              </a:rPr>
              <a:t>Horch</a:t>
            </a:r>
            <a:r>
              <a:rPr lang="en-US" sz="3200" b="1" dirty="0">
                <a:solidFill>
                  <a:schemeClr val="bg1"/>
                </a:solidFill>
                <a:latin typeface="Arial" panose="020B0604020202020204" pitchFamily="34" charset="0"/>
                <a:cs typeface="Arial" panose="020B0604020202020204" pitchFamily="34" charset="0"/>
              </a:rPr>
              <a:t>, David R. Ciardi, </a:t>
            </a:r>
            <a:r>
              <a:rPr lang="en-US" sz="3200" b="1" dirty="0" err="1">
                <a:solidFill>
                  <a:schemeClr val="bg1"/>
                </a:solidFill>
                <a:latin typeface="Arial" panose="020B0604020202020204" pitchFamily="34" charset="0"/>
                <a:cs typeface="Arial" panose="020B0604020202020204" pitchFamily="34" charset="0"/>
              </a:rPr>
              <a:t>Kaspar</a:t>
            </a:r>
            <a:r>
              <a:rPr lang="en-US" sz="3200" b="1" dirty="0">
                <a:solidFill>
                  <a:schemeClr val="bg1"/>
                </a:solidFill>
                <a:latin typeface="Arial" panose="020B0604020202020204" pitchFamily="34" charset="0"/>
                <a:cs typeface="Arial" panose="020B0604020202020204" pitchFamily="34" charset="0"/>
              </a:rPr>
              <a:t> von Braun, Brian A. Skiff,</a:t>
            </a:r>
          </a:p>
          <a:p>
            <a:pPr algn="ctr"/>
            <a:r>
              <a:rPr lang="en-US" sz="3200" b="1" dirty="0">
                <a:solidFill>
                  <a:schemeClr val="bg1"/>
                </a:solidFill>
                <a:latin typeface="Arial" panose="020B0604020202020204" pitchFamily="34" charset="0"/>
                <a:cs typeface="Arial" panose="020B0604020202020204" pitchFamily="34" charset="0"/>
              </a:rPr>
              <a:t>Michael B. Lund, Mark E. Everett</a:t>
            </a:r>
          </a:p>
        </p:txBody>
      </p:sp>
      <p:sp>
        <p:nvSpPr>
          <p:cNvPr id="16" name="TextBox 15">
            <a:extLst>
              <a:ext uri="{FF2B5EF4-FFF2-40B4-BE49-F238E27FC236}">
                <a16:creationId xmlns:a16="http://schemas.microsoft.com/office/drawing/2014/main" id="{1F793811-165A-F465-D149-810F948966A7}"/>
              </a:ext>
            </a:extLst>
          </p:cNvPr>
          <p:cNvSpPr txBox="1"/>
          <p:nvPr/>
        </p:nvSpPr>
        <p:spPr>
          <a:xfrm>
            <a:off x="800100" y="2622982"/>
            <a:ext cx="20416026" cy="707886"/>
          </a:xfrm>
          <a:prstGeom prst="rect">
            <a:avLst/>
          </a:prstGeom>
          <a:noFill/>
        </p:spPr>
        <p:txBody>
          <a:bodyPr wrap="square" rtlCol="0">
            <a:spAutoFit/>
          </a:bodyPr>
          <a:lstStyle/>
          <a:p>
            <a:pPr algn="ctr"/>
            <a:r>
              <a:rPr lang="en-US" sz="4000" dirty="0">
                <a:solidFill>
                  <a:schemeClr val="bg1"/>
                </a:solidFill>
                <a:latin typeface="Arial" panose="020B0604020202020204" pitchFamily="34" charset="0"/>
                <a:cs typeface="Arial" panose="020B0604020202020204" pitchFamily="34" charset="0"/>
              </a:rPr>
              <a:t>Postdoc Research</a:t>
            </a:r>
          </a:p>
        </p:txBody>
      </p:sp>
      <p:pic>
        <p:nvPicPr>
          <p:cNvPr id="19" name="Picture 18">
            <a:extLst>
              <a:ext uri="{FF2B5EF4-FFF2-40B4-BE49-F238E27FC236}">
                <a16:creationId xmlns:a16="http://schemas.microsoft.com/office/drawing/2014/main" id="{3A78E8C2-04FE-7596-E6E5-FDFA926D84D3}"/>
              </a:ext>
            </a:extLst>
          </p:cNvPr>
          <p:cNvPicPr>
            <a:picLocks noChangeAspect="1"/>
          </p:cNvPicPr>
          <p:nvPr/>
        </p:nvPicPr>
        <p:blipFill>
          <a:blip r:embed="rId2"/>
          <a:stretch>
            <a:fillRect/>
          </a:stretch>
        </p:blipFill>
        <p:spPr>
          <a:xfrm>
            <a:off x="19897512" y="279967"/>
            <a:ext cx="1548832" cy="1548832"/>
          </a:xfrm>
          <a:prstGeom prst="rect">
            <a:avLst/>
          </a:prstGeom>
        </p:spPr>
      </p:pic>
      <p:sp>
        <p:nvSpPr>
          <p:cNvPr id="20" name="TextBox 19">
            <a:extLst>
              <a:ext uri="{FF2B5EF4-FFF2-40B4-BE49-F238E27FC236}">
                <a16:creationId xmlns:a16="http://schemas.microsoft.com/office/drawing/2014/main" id="{C3D5331E-3FEF-EE5C-7D18-7A1A7CDF432F}"/>
              </a:ext>
            </a:extLst>
          </p:cNvPr>
          <p:cNvSpPr txBox="1"/>
          <p:nvPr/>
        </p:nvSpPr>
        <p:spPr>
          <a:xfrm>
            <a:off x="6353143" y="31196860"/>
            <a:ext cx="5976257" cy="1323439"/>
          </a:xfrm>
          <a:prstGeom prst="rect">
            <a:avLst/>
          </a:prstGeom>
          <a:noFill/>
        </p:spPr>
        <p:txBody>
          <a:bodyPr wrap="square" rtlCol="0">
            <a:spAutoFit/>
          </a:bodyPr>
          <a:lstStyle/>
          <a:p>
            <a:pPr>
              <a:spcBef>
                <a:spcPts val="1200"/>
              </a:spcBef>
            </a:pPr>
            <a:r>
              <a:rPr lang="en-US" sz="2000" dirty="0">
                <a:latin typeface="Arial" panose="020B0604020202020204" pitchFamily="34" charset="0"/>
                <a:cs typeface="Arial" panose="020B0604020202020204" pitchFamily="34" charset="0"/>
              </a:rPr>
              <a:t>Clearance Number: CL#00-0000</a:t>
            </a:r>
          </a:p>
          <a:p>
            <a:pPr>
              <a:spcBef>
                <a:spcPts val="1200"/>
              </a:spcBef>
            </a:pPr>
            <a:r>
              <a:rPr lang="en-US" sz="2000" dirty="0">
                <a:latin typeface="Arial" panose="020B0604020202020204" pitchFamily="34" charset="0"/>
                <a:cs typeface="Arial" panose="020B0604020202020204" pitchFamily="34" charset="0"/>
              </a:rPr>
              <a:t>Poster Number: PRD-A-003</a:t>
            </a:r>
          </a:p>
          <a:p>
            <a:pPr>
              <a:spcBef>
                <a:spcPts val="1200"/>
              </a:spcBef>
            </a:pPr>
            <a:r>
              <a:rPr lang="en-US" sz="2000" dirty="0">
                <a:latin typeface="Helvetica" pitchFamily="2" charset="0"/>
                <a:cs typeface="Arial" panose="020B0604020202020204" pitchFamily="34" charset="0"/>
              </a:rPr>
              <a:t>Copyright 2023. All rights reserved.</a:t>
            </a:r>
          </a:p>
        </p:txBody>
      </p:sp>
      <p:sp>
        <p:nvSpPr>
          <p:cNvPr id="2" name="TextBox 1">
            <a:extLst>
              <a:ext uri="{FF2B5EF4-FFF2-40B4-BE49-F238E27FC236}">
                <a16:creationId xmlns:a16="http://schemas.microsoft.com/office/drawing/2014/main" id="{15F8681B-2025-FBE5-4C9F-CD63D9834A06}"/>
              </a:ext>
            </a:extLst>
          </p:cNvPr>
          <p:cNvSpPr txBox="1"/>
          <p:nvPr/>
        </p:nvSpPr>
        <p:spPr>
          <a:xfrm>
            <a:off x="12329400" y="28836518"/>
            <a:ext cx="7415826" cy="3416320"/>
          </a:xfrm>
          <a:prstGeom prst="rect">
            <a:avLst/>
          </a:prstGeom>
          <a:noFill/>
        </p:spPr>
        <p:txBody>
          <a:bodyPr wrap="square" rtlCol="0">
            <a:spAutoFit/>
          </a:bodyPr>
          <a:lstStyle/>
          <a:p>
            <a:pPr>
              <a:spcBef>
                <a:spcPct val="0"/>
              </a:spcBef>
            </a:pPr>
            <a:r>
              <a:rPr lang="en-US" altLang="en-US" sz="2400" b="1" dirty="0">
                <a:latin typeface="Arial" panose="020B0604020202020204" pitchFamily="34" charset="0"/>
              </a:rPr>
              <a:t>Publications and Acknowledgements:</a:t>
            </a:r>
          </a:p>
          <a:p>
            <a:pPr>
              <a:spcBef>
                <a:spcPct val="0"/>
              </a:spcBef>
            </a:pPr>
            <a:r>
              <a:rPr lang="en-US" altLang="en-US" sz="2400" b="1" dirty="0">
                <a:latin typeface="Arial" panose="020B0604020202020204" pitchFamily="34" charset="0"/>
              </a:rPr>
              <a:t>Clark, C.A.</a:t>
            </a:r>
            <a:r>
              <a:rPr lang="en-US" altLang="en-US" sz="2400" dirty="0">
                <a:latin typeface="Arial" panose="020B0604020202020204" pitchFamily="34" charset="0"/>
              </a:rPr>
              <a:t>,</a:t>
            </a:r>
            <a:r>
              <a:rPr lang="en-US" altLang="en-US" sz="2400" b="1" dirty="0">
                <a:latin typeface="Arial" panose="020B0604020202020204" pitchFamily="34" charset="0"/>
              </a:rPr>
              <a:t> </a:t>
            </a:r>
            <a:r>
              <a:rPr lang="en-US" altLang="en-US" sz="2400" dirty="0">
                <a:latin typeface="Arial" panose="020B0604020202020204" pitchFamily="34" charset="0"/>
              </a:rPr>
              <a:t>et al. 2022, AJ, 163, 232</a:t>
            </a:r>
          </a:p>
          <a:p>
            <a:pPr>
              <a:spcBef>
                <a:spcPct val="0"/>
              </a:spcBef>
            </a:pPr>
            <a:r>
              <a:rPr lang="en-US" altLang="en-US" sz="2400" b="1" dirty="0">
                <a:latin typeface="Arial" panose="020B0604020202020204" pitchFamily="34" charset="0"/>
              </a:rPr>
              <a:t>Clark, C.A.</a:t>
            </a:r>
            <a:r>
              <a:rPr lang="en-US" altLang="en-US" sz="2400" dirty="0">
                <a:latin typeface="Arial" panose="020B0604020202020204" pitchFamily="34" charset="0"/>
              </a:rPr>
              <a:t>,</a:t>
            </a:r>
            <a:r>
              <a:rPr lang="en-US" altLang="en-US" sz="2400" b="1" dirty="0">
                <a:latin typeface="Arial" panose="020B0604020202020204" pitchFamily="34" charset="0"/>
              </a:rPr>
              <a:t> </a:t>
            </a:r>
            <a:r>
              <a:rPr lang="en-US" altLang="en-US" sz="2400" dirty="0">
                <a:latin typeface="Arial" panose="020B0604020202020204" pitchFamily="34" charset="0"/>
              </a:rPr>
              <a:t>et al. 2022, AJ, 164, 33</a:t>
            </a:r>
          </a:p>
          <a:p>
            <a:pPr>
              <a:spcBef>
                <a:spcPct val="0"/>
              </a:spcBef>
            </a:pPr>
            <a:r>
              <a:rPr lang="en-US" altLang="en-US" sz="2400" b="1" dirty="0">
                <a:latin typeface="Arial" panose="020B0604020202020204" pitchFamily="34" charset="0"/>
              </a:rPr>
              <a:t>Clark, C.A.</a:t>
            </a:r>
            <a:r>
              <a:rPr lang="en-US" altLang="en-US" sz="2400" dirty="0">
                <a:latin typeface="Arial" panose="020B0604020202020204" pitchFamily="34" charset="0"/>
              </a:rPr>
              <a:t>,</a:t>
            </a:r>
            <a:r>
              <a:rPr lang="en-US" altLang="en-US" sz="2400" b="1" dirty="0">
                <a:latin typeface="Arial" panose="020B0604020202020204" pitchFamily="34" charset="0"/>
              </a:rPr>
              <a:t> </a:t>
            </a:r>
            <a:r>
              <a:rPr lang="en-US" altLang="en-US" sz="2400" dirty="0">
                <a:latin typeface="Arial" panose="020B0604020202020204" pitchFamily="34" charset="0"/>
              </a:rPr>
              <a:t>et al. 2023, submitted to AAS Journals</a:t>
            </a:r>
          </a:p>
          <a:p>
            <a:pPr>
              <a:spcBef>
                <a:spcPct val="0"/>
              </a:spcBef>
            </a:pPr>
            <a:r>
              <a:rPr lang="en-US" altLang="en-US" sz="2400" dirty="0" err="1">
                <a:latin typeface="Arial" panose="020B0604020202020204" pitchFamily="34" charset="0"/>
              </a:rPr>
              <a:t>Horch</a:t>
            </a:r>
            <a:r>
              <a:rPr lang="en-US" altLang="en-US" sz="2400" dirty="0">
                <a:latin typeface="Arial" panose="020B0604020202020204" pitchFamily="34" charset="0"/>
              </a:rPr>
              <a:t>, E.P., et al. 2009, AJ, 137, 5057</a:t>
            </a:r>
          </a:p>
          <a:p>
            <a:pPr>
              <a:spcBef>
                <a:spcPct val="0"/>
              </a:spcBef>
            </a:pPr>
            <a:r>
              <a:rPr lang="en-US" altLang="en-US" sz="2400" dirty="0">
                <a:latin typeface="Arial" panose="020B0604020202020204" pitchFamily="34" charset="0"/>
              </a:rPr>
              <a:t>Scott, N.J., et al. 2018, PASP, 130 054502</a:t>
            </a:r>
          </a:p>
          <a:p>
            <a:pPr>
              <a:spcBef>
                <a:spcPct val="0"/>
              </a:spcBef>
            </a:pPr>
            <a:r>
              <a:rPr lang="en-US" altLang="en-US" sz="2400" dirty="0">
                <a:latin typeface="Arial" panose="020B0604020202020204" pitchFamily="34" charset="0"/>
              </a:rPr>
              <a:t>Winters, J.G., et al. 2019, AJ, 157, 216</a:t>
            </a:r>
          </a:p>
          <a:p>
            <a:pPr>
              <a:spcBef>
                <a:spcPct val="0"/>
              </a:spcBef>
            </a:pPr>
            <a:r>
              <a:rPr lang="en-US" altLang="en-US" sz="2400" b="1" dirty="0">
                <a:latin typeface="Arial" panose="020B0604020202020204" pitchFamily="34" charset="0"/>
              </a:rPr>
              <a:t>Author Contact Information: </a:t>
            </a:r>
          </a:p>
          <a:p>
            <a:pPr>
              <a:spcBef>
                <a:spcPct val="0"/>
              </a:spcBef>
            </a:pPr>
            <a:r>
              <a:rPr lang="en-US" altLang="en-US" sz="2400" b="1" i="1" dirty="0" err="1">
                <a:solidFill>
                  <a:schemeClr val="bg2">
                    <a:lumMod val="50000"/>
                  </a:schemeClr>
                </a:solidFill>
                <a:latin typeface="Arial" panose="020B0604020202020204" pitchFamily="34" charset="0"/>
              </a:rPr>
              <a:t>catherine.a.clark@jpl.nasa.gov</a:t>
            </a:r>
            <a:endParaRPr lang="en-US" altLang="en-US" sz="2400" i="1" dirty="0">
              <a:solidFill>
                <a:schemeClr val="bg2">
                  <a:lumMod val="50000"/>
                </a:schemeClr>
              </a:solidFill>
              <a:latin typeface="Arial" panose="020B0604020202020204" pitchFamily="34" charset="0"/>
            </a:endParaRPr>
          </a:p>
        </p:txBody>
      </p:sp>
      <p:pic>
        <p:nvPicPr>
          <p:cNvPr id="7" name="Picture 6" descr="A map of the earth with red stars&#10;&#10;Description automatically generated">
            <a:extLst>
              <a:ext uri="{FF2B5EF4-FFF2-40B4-BE49-F238E27FC236}">
                <a16:creationId xmlns:a16="http://schemas.microsoft.com/office/drawing/2014/main" id="{DA657703-EB34-0B20-6B11-103A5270A79B}"/>
              </a:ext>
            </a:extLst>
          </p:cNvPr>
          <p:cNvPicPr>
            <a:picLocks noChangeAspect="1"/>
          </p:cNvPicPr>
          <p:nvPr/>
        </p:nvPicPr>
        <p:blipFill rotWithShape="1">
          <a:blip r:embed="rId3"/>
          <a:srcRect t="15001" b="14999"/>
          <a:stretch/>
        </p:blipFill>
        <p:spPr>
          <a:xfrm>
            <a:off x="11387944" y="8843264"/>
            <a:ext cx="10058400" cy="5280660"/>
          </a:xfrm>
          <a:prstGeom prst="rect">
            <a:avLst/>
          </a:prstGeom>
        </p:spPr>
      </p:pic>
      <p:pic>
        <p:nvPicPr>
          <p:cNvPr id="21" name="Picture 20" descr="A graph of a person with a graph&#10;&#10;Description automatically generated with medium confidence">
            <a:extLst>
              <a:ext uri="{FF2B5EF4-FFF2-40B4-BE49-F238E27FC236}">
                <a16:creationId xmlns:a16="http://schemas.microsoft.com/office/drawing/2014/main" id="{F7DE1394-1BFF-D394-29F0-00ACBB3EA31F}"/>
              </a:ext>
            </a:extLst>
          </p:cNvPr>
          <p:cNvPicPr>
            <a:picLocks noChangeAspect="1"/>
          </p:cNvPicPr>
          <p:nvPr/>
        </p:nvPicPr>
        <p:blipFill>
          <a:blip r:embed="rId4"/>
          <a:stretch>
            <a:fillRect/>
          </a:stretch>
        </p:blipFill>
        <p:spPr>
          <a:xfrm>
            <a:off x="729473" y="13691928"/>
            <a:ext cx="10058400" cy="6705600"/>
          </a:xfrm>
          <a:prstGeom prst="rect">
            <a:avLst/>
          </a:prstGeom>
        </p:spPr>
      </p:pic>
      <p:pic>
        <p:nvPicPr>
          <p:cNvPr id="23" name="Picture 22" descr="A graph of a bar graph&#10;&#10;Description automatically generated with medium confidence">
            <a:extLst>
              <a:ext uri="{FF2B5EF4-FFF2-40B4-BE49-F238E27FC236}">
                <a16:creationId xmlns:a16="http://schemas.microsoft.com/office/drawing/2014/main" id="{92620CF4-E371-E9DF-D716-58F848A2AE78}"/>
              </a:ext>
            </a:extLst>
          </p:cNvPr>
          <p:cNvPicPr>
            <a:picLocks noChangeAspect="1"/>
          </p:cNvPicPr>
          <p:nvPr/>
        </p:nvPicPr>
        <p:blipFill>
          <a:blip r:embed="rId5"/>
          <a:stretch>
            <a:fillRect/>
          </a:stretch>
        </p:blipFill>
        <p:spPr>
          <a:xfrm>
            <a:off x="11157729" y="20114945"/>
            <a:ext cx="10058400" cy="6705600"/>
          </a:xfrm>
          <a:prstGeom prst="rect">
            <a:avLst/>
          </a:prstGeom>
        </p:spPr>
      </p:pic>
      <p:sp>
        <p:nvSpPr>
          <p:cNvPr id="24" name="TextBox 23">
            <a:extLst>
              <a:ext uri="{FF2B5EF4-FFF2-40B4-BE49-F238E27FC236}">
                <a16:creationId xmlns:a16="http://schemas.microsoft.com/office/drawing/2014/main" id="{9F890AEA-BA31-9AD7-26CB-A9D1A9D87D66}"/>
              </a:ext>
            </a:extLst>
          </p:cNvPr>
          <p:cNvSpPr txBox="1"/>
          <p:nvPr/>
        </p:nvSpPr>
        <p:spPr>
          <a:xfrm>
            <a:off x="909827" y="9036770"/>
            <a:ext cx="10058400" cy="4893647"/>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Background, Objectives, and Approach</a:t>
            </a:r>
          </a:p>
          <a:p>
            <a:endParaRPr lang="en-US" sz="2400" b="1"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The Pervasive Overview of </a:t>
            </a:r>
            <a:r>
              <a:rPr lang="en-US" sz="2400" dirty="0" err="1">
                <a:latin typeface="Arial" panose="020B0604020202020204" pitchFamily="34" charset="0"/>
                <a:cs typeface="Arial" panose="020B0604020202020204" pitchFamily="34" charset="0"/>
              </a:rPr>
              <a:t>Kompanions</a:t>
            </a:r>
            <a:r>
              <a:rPr lang="en-US" sz="2400" dirty="0">
                <a:latin typeface="Arial" panose="020B0604020202020204" pitchFamily="34" charset="0"/>
                <a:cs typeface="Arial" panose="020B0604020202020204" pitchFamily="34" charset="0"/>
              </a:rPr>
              <a:t> of Every M dwarf in Our Neighborhood (POKEMON) survey is a volume-limited speckle study of nearby M dwarfs through M9V out to 15pc. Our sample consists of 454 M dwarfs in the Solar Neighborhood (Figure 1).</a:t>
            </a:r>
          </a:p>
          <a:p>
            <a:pPr algn="just"/>
            <a:endParaRPr lang="en-US" sz="2400"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Recent studies on data from Kepler, K2, and TESS have shown that when we detect stellar companions to planet-hosting FGK stars, the companions have projected separation distributions that peak at larger values than what has been found for field stars. The volume-limited nature of the POKEMON sample enables an exploration of this idea for the M dwarfs in a systematic manner.</a:t>
            </a:r>
          </a:p>
        </p:txBody>
      </p:sp>
      <p:sp>
        <p:nvSpPr>
          <p:cNvPr id="25" name="TextBox 24">
            <a:extLst>
              <a:ext uri="{FF2B5EF4-FFF2-40B4-BE49-F238E27FC236}">
                <a16:creationId xmlns:a16="http://schemas.microsoft.com/office/drawing/2014/main" id="{1B883499-26C6-43AF-272F-EB5DE059EC70}"/>
              </a:ext>
            </a:extLst>
          </p:cNvPr>
          <p:cNvSpPr txBox="1"/>
          <p:nvPr/>
        </p:nvSpPr>
        <p:spPr>
          <a:xfrm>
            <a:off x="11008113" y="15942775"/>
            <a:ext cx="10058400" cy="4154984"/>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The Stellar Multiplicity Rate of M Dwarfs within 15 pc</a:t>
            </a:r>
          </a:p>
          <a:p>
            <a:pPr algn="just"/>
            <a:endParaRPr lang="en-US" sz="2400" b="1"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In total, we find that 114 of the 454 POKEMON primaries within 15 pc host M-dwarf companions known to the literature. Of these, 94 are double, 18 are triple, one is quadruple, and one is quintuple. 339 of the POKEMON primaries within 15 pc are therefore single. Using these values, we calculate a multiplicity rate of 25.1±2.0% and a companion rate of 30.2 ±2.2% (Figure 2). The multiples have a broad projected separation distribution with a peak at 14.6 au and a tail toward larger separations. This is in reasonable agreement with Winters et al. 2019, which found a peak at 20 au for their sample of M dwarfs within 25 pc.</a:t>
            </a:r>
          </a:p>
        </p:txBody>
      </p:sp>
      <p:sp>
        <p:nvSpPr>
          <p:cNvPr id="26" name="TextBox 25">
            <a:extLst>
              <a:ext uri="{FF2B5EF4-FFF2-40B4-BE49-F238E27FC236}">
                <a16:creationId xmlns:a16="http://schemas.microsoft.com/office/drawing/2014/main" id="{06F89252-FF59-7272-8F44-515B4BBE4C4E}"/>
              </a:ext>
            </a:extLst>
          </p:cNvPr>
          <p:cNvSpPr txBox="1"/>
          <p:nvPr/>
        </p:nvSpPr>
        <p:spPr>
          <a:xfrm>
            <a:off x="729473" y="22388569"/>
            <a:ext cx="10058400" cy="7478970"/>
          </a:xfrm>
          <a:prstGeom prst="rect">
            <a:avLst/>
          </a:prstGeom>
          <a:noFill/>
        </p:spPr>
        <p:txBody>
          <a:bodyPr wrap="square" rtlCol="0">
            <a:spAutoFit/>
          </a:bodyPr>
          <a:lstStyle/>
          <a:p>
            <a:r>
              <a:rPr lang="en-US" sz="2400" b="1" dirty="0">
                <a:latin typeface="Arial" panose="020B0604020202020204" pitchFamily="34" charset="0"/>
                <a:cs typeface="Arial" panose="020B0604020202020204" pitchFamily="34" charset="0"/>
              </a:rPr>
              <a:t>The Stellar Multiple Gap</a:t>
            </a:r>
          </a:p>
          <a:p>
            <a:endParaRPr lang="en-US" sz="2400" b="1" dirty="0">
              <a:latin typeface="Arial" panose="020B0604020202020204" pitchFamily="34" charset="0"/>
              <a:cs typeface="Arial" panose="020B0604020202020204" pitchFamily="34" charset="0"/>
            </a:endParaRPr>
          </a:p>
          <a:p>
            <a:pPr algn="just"/>
            <a:r>
              <a:rPr lang="en-US" sz="2400" dirty="0">
                <a:latin typeface="Arial" panose="020B0604020202020204" pitchFamily="34" charset="0"/>
                <a:cs typeface="Arial" panose="020B0604020202020204" pitchFamily="34" charset="0"/>
              </a:rPr>
              <a:t>However, the peak we find for the POKEMON multiples that host planet is quite different from the Winters et al. (2019) distribution. When the non-planet-hosting and planet-hosting multiples in the POKEMON sample are assessed separately, the non-planet-hosting multiples have a projected separation distribution that peaks at 12.8, while the planet-hosting POKEMON multiples have a peak at 305 au (Figure 3). While only a small number of POKEMON multiples host known planets, the planet-hosting distribution is in reasonable agreement with the results from a recent survey of TOIS in M-dwarf binaries, which found a peak at 735 au. The number of planet-hosting systems with stellar companions in both the POKEMON (5) and TOI (11) samples is relatively small, but it is telling that the two planet-hosting distributions have peaks at relatively consistent values, whereas the peaks of the planet-hosting and non-planet-hosting distributions differ by more than an order of magnitude. We therefore conclude that planet-hosting multiples have larger projected separations than non-planet-hosting multiples, indicating that the presence of a stellar companion impacts the formation and evolution of any planets in the system.</a:t>
            </a:r>
          </a:p>
        </p:txBody>
      </p:sp>
      <p:sp>
        <p:nvSpPr>
          <p:cNvPr id="5" name="TextBox 4">
            <a:extLst>
              <a:ext uri="{FF2B5EF4-FFF2-40B4-BE49-F238E27FC236}">
                <a16:creationId xmlns:a16="http://schemas.microsoft.com/office/drawing/2014/main" id="{B1A635C7-A961-1DB2-D602-434CAF9ABD0A}"/>
              </a:ext>
            </a:extLst>
          </p:cNvPr>
          <p:cNvSpPr txBox="1"/>
          <p:nvPr/>
        </p:nvSpPr>
        <p:spPr>
          <a:xfrm>
            <a:off x="11008113" y="14454848"/>
            <a:ext cx="10058400" cy="1015663"/>
          </a:xfrm>
          <a:prstGeom prst="rect">
            <a:avLst/>
          </a:prstGeom>
          <a:noFill/>
        </p:spPr>
        <p:txBody>
          <a:bodyPr wrap="square" rtlCol="0">
            <a:spAutoFit/>
          </a:bodyPr>
          <a:lstStyle/>
          <a:p>
            <a:r>
              <a:rPr lang="en-US" sz="2000" dirty="0">
                <a:solidFill>
                  <a:srgbClr val="808080"/>
                </a:solidFill>
                <a:latin typeface="Arial" panose="020B0604020202020204" pitchFamily="34" charset="0"/>
                <a:cs typeface="Arial" panose="020B0604020202020204" pitchFamily="34" charset="0"/>
              </a:rPr>
              <a:t>Figure 1. The sky locations of the 454 targets in the volume-limited, 15-pc POKEMON sample. Targets with no known companions are marked with open black circles, and targets with known companions are marked with larger, orange stars.</a:t>
            </a:r>
          </a:p>
        </p:txBody>
      </p:sp>
      <p:sp>
        <p:nvSpPr>
          <p:cNvPr id="6" name="TextBox 5">
            <a:extLst>
              <a:ext uri="{FF2B5EF4-FFF2-40B4-BE49-F238E27FC236}">
                <a16:creationId xmlns:a16="http://schemas.microsoft.com/office/drawing/2014/main" id="{D5C182E7-F63F-6D08-9A44-C2214B4F4C43}"/>
              </a:ext>
            </a:extLst>
          </p:cNvPr>
          <p:cNvSpPr txBox="1"/>
          <p:nvPr/>
        </p:nvSpPr>
        <p:spPr>
          <a:xfrm>
            <a:off x="800100" y="20439737"/>
            <a:ext cx="10058400" cy="1631216"/>
          </a:xfrm>
          <a:prstGeom prst="rect">
            <a:avLst/>
          </a:prstGeom>
          <a:noFill/>
        </p:spPr>
        <p:txBody>
          <a:bodyPr wrap="square" rtlCol="0">
            <a:spAutoFit/>
          </a:bodyPr>
          <a:lstStyle/>
          <a:p>
            <a:pPr algn="just"/>
            <a:r>
              <a:rPr lang="en-US" sz="2000" dirty="0">
                <a:solidFill>
                  <a:srgbClr val="808080"/>
                </a:solidFill>
                <a:latin typeface="Arial" panose="020B0604020202020204" pitchFamily="34" charset="0"/>
                <a:cs typeface="Arial" panose="020B0604020202020204" pitchFamily="34" charset="0"/>
              </a:rPr>
              <a:t>Figure 2. Cumulative stellar multiplicity rate as a function of distance, binned by one parsec. One would expect this function to remain flat as a function of distance. The overall stellar multiplicity rate (and errors) is shown for comparison. The 95% Poisson confidence interval is shown as well. The larger errors at smaller distances are due to small number statistics.</a:t>
            </a:r>
          </a:p>
        </p:txBody>
      </p:sp>
      <p:sp>
        <p:nvSpPr>
          <p:cNvPr id="11" name="TextBox 10">
            <a:extLst>
              <a:ext uri="{FF2B5EF4-FFF2-40B4-BE49-F238E27FC236}">
                <a16:creationId xmlns:a16="http://schemas.microsoft.com/office/drawing/2014/main" id="{225B9164-A6FC-6D71-CB48-3C2ABC82B95C}"/>
              </a:ext>
            </a:extLst>
          </p:cNvPr>
          <p:cNvSpPr txBox="1"/>
          <p:nvPr/>
        </p:nvSpPr>
        <p:spPr>
          <a:xfrm>
            <a:off x="11008113" y="26820545"/>
            <a:ext cx="10058400" cy="1323439"/>
          </a:xfrm>
          <a:prstGeom prst="rect">
            <a:avLst/>
          </a:prstGeom>
          <a:noFill/>
        </p:spPr>
        <p:txBody>
          <a:bodyPr wrap="square" rtlCol="0">
            <a:spAutoFit/>
          </a:bodyPr>
          <a:lstStyle/>
          <a:p>
            <a:pPr algn="just"/>
            <a:r>
              <a:rPr lang="en-US" sz="2000" dirty="0">
                <a:solidFill>
                  <a:srgbClr val="808080"/>
                </a:solidFill>
                <a:latin typeface="Arial" panose="020B0604020202020204" pitchFamily="34" charset="0"/>
                <a:cs typeface="Arial" panose="020B0604020202020204" pitchFamily="34" charset="0"/>
              </a:rPr>
              <a:t>Figure 3. Projected separation distributions for various populations of M-dwarf multiples. The histogram shows the distribution of projected separations for the targets in the 15-pc POKEMON sample that are known to be multiple. Gaussian fits to the non-planet-hosting, planet-hosting, and Clark et al. 2022 distributions are also shown.</a:t>
            </a:r>
          </a:p>
        </p:txBody>
      </p:sp>
    </p:spTree>
    <p:extLst>
      <p:ext uri="{BB962C8B-B14F-4D97-AF65-F5344CB8AC3E}">
        <p14:creationId xmlns:p14="http://schemas.microsoft.com/office/powerpoint/2010/main" val="150459511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2061</TotalTime>
  <Words>844</Words>
  <Application>Microsoft Office PowerPoint</Application>
  <PresentationFormat>Custom</PresentationFormat>
  <Paragraphs>38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Helvetica</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Poster Template Guidelines</dc:title>
  <dc:creator>Chen, Joy (US 183B)</dc:creator>
  <cp:lastModifiedBy>Hong, Sophia (US 1212)</cp:lastModifiedBy>
  <cp:revision>39</cp:revision>
  <dcterms:created xsi:type="dcterms:W3CDTF">2022-08-22T17:05:38Z</dcterms:created>
  <dcterms:modified xsi:type="dcterms:W3CDTF">2023-11-29T01:20:00Z</dcterms:modified>
</cp:coreProperties>
</file>