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7" r:id="rId2"/>
  </p:sldIdLst>
  <p:sldSz cx="21945600" cy="329184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10"/>
    <p:restoredTop sz="94719"/>
  </p:normalViewPr>
  <p:slideViewPr>
    <p:cSldViewPr snapToGrid="0">
      <p:cViewPr varScale="1">
        <p:scale>
          <a:sx n="25" d="100"/>
          <a:sy n="25" d="100"/>
        </p:scale>
        <p:origin x="5376"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645920" y="5387342"/>
            <a:ext cx="18653761" cy="11460481"/>
          </a:xfrm>
          <a:prstGeom prst="rect">
            <a:avLst/>
          </a:prstGeom>
        </p:spPr>
        <p:txBody>
          <a:bodyPr anchor="b"/>
          <a:lstStyle>
            <a:lvl1pPr algn="ctr">
              <a:defRPr sz="14400"/>
            </a:lvl1pPr>
          </a:lstStyle>
          <a:p>
            <a:r>
              <a:t>Title Text</a:t>
            </a:r>
          </a:p>
        </p:txBody>
      </p:sp>
      <p:sp>
        <p:nvSpPr>
          <p:cNvPr id="12" name="Body Level One…"/>
          <p:cNvSpPr txBox="1">
            <a:spLocks noGrp="1"/>
          </p:cNvSpPr>
          <p:nvPr>
            <p:ph type="body" sz="quarter" idx="1"/>
          </p:nvPr>
        </p:nvSpPr>
        <p:spPr>
          <a:xfrm>
            <a:off x="2743200" y="17289781"/>
            <a:ext cx="16459200" cy="7947660"/>
          </a:xfrm>
          <a:prstGeom prst="rect">
            <a:avLst/>
          </a:prstGeom>
        </p:spPr>
        <p:txBody>
          <a:bodyPr/>
          <a:lstStyle>
            <a:lvl1pPr marL="0" indent="0" algn="ctr">
              <a:buSzTx/>
              <a:buFontTx/>
              <a:buNone/>
              <a:defRPr sz="5700"/>
            </a:lvl1pPr>
            <a:lvl2pPr marL="0" indent="1097280" algn="ctr">
              <a:buSzTx/>
              <a:buFontTx/>
              <a:buNone/>
              <a:defRPr sz="5700"/>
            </a:lvl2pPr>
            <a:lvl3pPr marL="0" indent="2194560" algn="ctr">
              <a:buSzTx/>
              <a:buFontTx/>
              <a:buNone/>
              <a:defRPr sz="5700"/>
            </a:lvl3pPr>
            <a:lvl4pPr marL="0" indent="3291840" algn="ctr">
              <a:buSzTx/>
              <a:buFontTx/>
              <a:buNone/>
              <a:defRPr sz="5700"/>
            </a:lvl4pPr>
            <a:lvl5pPr marL="0" indent="4389120" algn="ctr">
              <a:buSzTx/>
              <a:buFontTx/>
              <a:buNone/>
              <a:defRPr sz="57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1497330" y="8206748"/>
            <a:ext cx="18928082" cy="13693139"/>
          </a:xfrm>
          <a:prstGeom prst="rect">
            <a:avLst/>
          </a:prstGeom>
        </p:spPr>
        <p:txBody>
          <a:bodyPr anchor="b"/>
          <a:lstStyle>
            <a:lvl1pPr>
              <a:defRPr sz="14400"/>
            </a:lvl1pPr>
          </a:lstStyle>
          <a:p>
            <a:r>
              <a:t>Title Text</a:t>
            </a:r>
          </a:p>
        </p:txBody>
      </p:sp>
      <p:sp>
        <p:nvSpPr>
          <p:cNvPr id="30" name="Body Level One…"/>
          <p:cNvSpPr txBox="1">
            <a:spLocks noGrp="1"/>
          </p:cNvSpPr>
          <p:nvPr>
            <p:ph type="body" sz="quarter" idx="1"/>
          </p:nvPr>
        </p:nvSpPr>
        <p:spPr>
          <a:xfrm>
            <a:off x="1497330" y="22029428"/>
            <a:ext cx="18928082" cy="7200899"/>
          </a:xfrm>
          <a:prstGeom prst="rect">
            <a:avLst/>
          </a:prstGeom>
        </p:spPr>
        <p:txBody>
          <a:bodyPr/>
          <a:lstStyle>
            <a:lvl1pPr marL="0" indent="0">
              <a:buSzTx/>
              <a:buFontTx/>
              <a:buNone/>
              <a:defRPr sz="5700"/>
            </a:lvl1pPr>
            <a:lvl2pPr marL="0" indent="1097280">
              <a:buSzTx/>
              <a:buFontTx/>
              <a:buNone/>
              <a:defRPr sz="5700"/>
            </a:lvl2pPr>
            <a:lvl3pPr marL="0" indent="2194560">
              <a:buSzTx/>
              <a:buFontTx/>
              <a:buNone/>
              <a:defRPr sz="5700"/>
            </a:lvl3pPr>
            <a:lvl4pPr marL="0" indent="3291840">
              <a:buSzTx/>
              <a:buFontTx/>
              <a:buNone/>
              <a:defRPr sz="5700"/>
            </a:lvl4pPr>
            <a:lvl5pPr marL="0" indent="4389120">
              <a:buSzTx/>
              <a:buFontTx/>
              <a:buNone/>
              <a:defRPr sz="57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1508760" y="8763000"/>
            <a:ext cx="9326881" cy="20886422"/>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1511618" y="1752606"/>
            <a:ext cx="18928081" cy="6362703"/>
          </a:xfrm>
          <a:prstGeom prst="rect">
            <a:avLst/>
          </a:prstGeom>
        </p:spPr>
        <p:txBody>
          <a:bodyPr/>
          <a:lstStyle/>
          <a:p>
            <a:r>
              <a:t>Title Text</a:t>
            </a:r>
          </a:p>
        </p:txBody>
      </p:sp>
      <p:sp>
        <p:nvSpPr>
          <p:cNvPr id="48" name="Body Level One…"/>
          <p:cNvSpPr txBox="1">
            <a:spLocks noGrp="1"/>
          </p:cNvSpPr>
          <p:nvPr>
            <p:ph type="body" sz="quarter" idx="1"/>
          </p:nvPr>
        </p:nvSpPr>
        <p:spPr>
          <a:xfrm>
            <a:off x="1511621" y="8069581"/>
            <a:ext cx="9284017" cy="3954779"/>
          </a:xfrm>
          <a:prstGeom prst="rect">
            <a:avLst/>
          </a:prstGeom>
        </p:spPr>
        <p:txBody>
          <a:bodyPr anchor="b"/>
          <a:lstStyle>
            <a:lvl1pPr marL="0" indent="0">
              <a:buSzTx/>
              <a:buFontTx/>
              <a:buNone/>
              <a:defRPr sz="5700" b="1"/>
            </a:lvl1pPr>
            <a:lvl2pPr marL="0" indent="1097280">
              <a:buSzTx/>
              <a:buFontTx/>
              <a:buNone/>
              <a:defRPr sz="5700" b="1"/>
            </a:lvl2pPr>
            <a:lvl3pPr marL="0" indent="2194560">
              <a:buSzTx/>
              <a:buFontTx/>
              <a:buNone/>
              <a:defRPr sz="5700" b="1"/>
            </a:lvl3pPr>
            <a:lvl4pPr marL="0" indent="3291840">
              <a:buSzTx/>
              <a:buFontTx/>
              <a:buNone/>
              <a:defRPr sz="5700" b="1"/>
            </a:lvl4pPr>
            <a:lvl5pPr marL="0" indent="4389120">
              <a:buSzTx/>
              <a:buFontTx/>
              <a:buNone/>
              <a:defRPr sz="57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11109960" y="8069581"/>
            <a:ext cx="9329739" cy="3954779"/>
          </a:xfrm>
          <a:prstGeom prst="rect">
            <a:avLst/>
          </a:prstGeom>
        </p:spPr>
        <p:txBody>
          <a:bodyPr anchor="b"/>
          <a:lstStyle/>
          <a:p>
            <a:pPr marL="0" indent="0">
              <a:buSzTx/>
              <a:buFontTx/>
              <a:buNone/>
              <a:defRPr sz="57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1511618" y="2194560"/>
            <a:ext cx="7078028" cy="7680960"/>
          </a:xfrm>
          <a:prstGeom prst="rect">
            <a:avLst/>
          </a:prstGeom>
        </p:spPr>
        <p:txBody>
          <a:bodyPr anchor="b"/>
          <a:lstStyle>
            <a:lvl1pPr>
              <a:defRPr sz="7600"/>
            </a:lvl1pPr>
          </a:lstStyle>
          <a:p>
            <a:r>
              <a:t>Title Text</a:t>
            </a:r>
          </a:p>
        </p:txBody>
      </p:sp>
      <p:sp>
        <p:nvSpPr>
          <p:cNvPr id="73" name="Body Level One…"/>
          <p:cNvSpPr txBox="1">
            <a:spLocks noGrp="1"/>
          </p:cNvSpPr>
          <p:nvPr>
            <p:ph type="body" sz="half" idx="1"/>
          </p:nvPr>
        </p:nvSpPr>
        <p:spPr>
          <a:xfrm>
            <a:off x="9329738" y="4739647"/>
            <a:ext cx="11109961" cy="23393401"/>
          </a:xfrm>
          <a:prstGeom prst="rect">
            <a:avLst/>
          </a:prstGeom>
        </p:spPr>
        <p:txBody>
          <a:bodyPr/>
          <a:lstStyle>
            <a:lvl1pPr>
              <a:defRPr sz="7600"/>
            </a:lvl1pPr>
            <a:lvl2pPr marL="1719617" indent="-622337">
              <a:defRPr sz="7600"/>
            </a:lvl2pPr>
            <a:lvl3pPr marL="2926079" indent="-731519">
              <a:defRPr sz="7600"/>
            </a:lvl3pPr>
            <a:lvl4pPr marL="4160520" indent="-868680">
              <a:defRPr sz="7600"/>
            </a:lvl4pPr>
            <a:lvl5pPr marL="5257800" indent="-868680">
              <a:defRPr sz="76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1511619" y="9875520"/>
            <a:ext cx="7078027" cy="18295622"/>
          </a:xfrm>
          <a:prstGeom prst="rect">
            <a:avLst/>
          </a:prstGeom>
        </p:spPr>
        <p:txBody>
          <a:bodyPr/>
          <a:lstStyle/>
          <a:p>
            <a:pPr marL="0" indent="0">
              <a:buSzTx/>
              <a:buFontTx/>
              <a:buNone/>
              <a:defRPr sz="38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1511618" y="2194560"/>
            <a:ext cx="7078028" cy="7680960"/>
          </a:xfrm>
          <a:prstGeom prst="rect">
            <a:avLst/>
          </a:prstGeom>
        </p:spPr>
        <p:txBody>
          <a:bodyPr anchor="b"/>
          <a:lstStyle>
            <a:lvl1pPr>
              <a:defRPr sz="7600"/>
            </a:lvl1pPr>
          </a:lstStyle>
          <a:p>
            <a:r>
              <a:t>Title Text</a:t>
            </a:r>
          </a:p>
        </p:txBody>
      </p:sp>
      <p:sp>
        <p:nvSpPr>
          <p:cNvPr id="83" name="Picture Placeholder 2"/>
          <p:cNvSpPr>
            <a:spLocks noGrp="1"/>
          </p:cNvSpPr>
          <p:nvPr>
            <p:ph type="pic" sz="half" idx="21"/>
          </p:nvPr>
        </p:nvSpPr>
        <p:spPr>
          <a:xfrm>
            <a:off x="9329738" y="4739647"/>
            <a:ext cx="11109961" cy="23393401"/>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1511618" y="9875519"/>
            <a:ext cx="7078028" cy="18295622"/>
          </a:xfrm>
          <a:prstGeom prst="rect">
            <a:avLst/>
          </a:prstGeom>
        </p:spPr>
        <p:txBody>
          <a:bodyPr/>
          <a:lstStyle>
            <a:lvl1pPr marL="0" indent="0">
              <a:buSzTx/>
              <a:buFontTx/>
              <a:buNone/>
              <a:defRPr sz="3800"/>
            </a:lvl1pPr>
            <a:lvl2pPr marL="0" indent="1097280">
              <a:buSzTx/>
              <a:buFontTx/>
              <a:buNone/>
              <a:defRPr sz="3800"/>
            </a:lvl2pPr>
            <a:lvl3pPr marL="0" indent="2194560">
              <a:buSzTx/>
              <a:buFontTx/>
              <a:buNone/>
              <a:defRPr sz="3800"/>
            </a:lvl3pPr>
            <a:lvl4pPr marL="0" indent="3291840">
              <a:buSzTx/>
              <a:buFontTx/>
              <a:buNone/>
              <a:defRPr sz="3800"/>
            </a:lvl4pPr>
            <a:lvl5pPr marL="0" indent="4389120">
              <a:buSzTx/>
              <a:buFontTx/>
              <a:buNone/>
              <a:defRPr sz="38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1508760" y="1752606"/>
            <a:ext cx="18928081" cy="63627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1508760" y="8763000"/>
            <a:ext cx="18928081" cy="208864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9972238" y="31164409"/>
            <a:ext cx="464603" cy="444759"/>
          </a:xfrm>
          <a:prstGeom prst="rect">
            <a:avLst/>
          </a:prstGeom>
          <a:ln w="12700">
            <a:miter lim="400000"/>
          </a:ln>
        </p:spPr>
        <p:txBody>
          <a:bodyPr wrap="none" lIns="45719" rIns="45719" anchor="ctr">
            <a:spAutoFit/>
          </a:bodyPr>
          <a:lstStyle>
            <a:lvl1pPr algn="r">
              <a:defRPr sz="28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Lst>
  <p:transition spd="med"/>
  <p:txStyles>
    <p:titleStyle>
      <a:lvl1pPr marL="0" marR="0" indent="0" algn="l" defTabSz="2194560" rtl="0" latinLnBrk="0">
        <a:lnSpc>
          <a:spcPct val="90000"/>
        </a:lnSpc>
        <a:spcBef>
          <a:spcPts val="0"/>
        </a:spcBef>
        <a:spcAft>
          <a:spcPts val="0"/>
        </a:spcAft>
        <a:buClrTx/>
        <a:buSzTx/>
        <a:buFontTx/>
        <a:buNone/>
        <a:tabLst/>
        <a:defRPr sz="10500" b="0" i="0" u="none" strike="noStrike" cap="none" spc="0" baseline="0">
          <a:solidFill>
            <a:srgbClr val="000000"/>
          </a:solidFill>
          <a:uFillTx/>
          <a:latin typeface="Calibri Light"/>
          <a:ea typeface="Calibri Light"/>
          <a:cs typeface="Calibri Light"/>
          <a:sym typeface="Calibri Light"/>
        </a:defRPr>
      </a:lvl1pPr>
      <a:lvl2pPr marL="0" marR="0" indent="0" algn="l" defTabSz="2194560" rtl="0" latinLnBrk="0">
        <a:lnSpc>
          <a:spcPct val="90000"/>
        </a:lnSpc>
        <a:spcBef>
          <a:spcPts val="0"/>
        </a:spcBef>
        <a:spcAft>
          <a:spcPts val="0"/>
        </a:spcAft>
        <a:buClrTx/>
        <a:buSzTx/>
        <a:buFontTx/>
        <a:buNone/>
        <a:tabLst/>
        <a:defRPr sz="10500" b="0" i="0" u="none" strike="noStrike" cap="none" spc="0" baseline="0">
          <a:solidFill>
            <a:srgbClr val="000000"/>
          </a:solidFill>
          <a:uFillTx/>
          <a:latin typeface="Calibri Light"/>
          <a:ea typeface="Calibri Light"/>
          <a:cs typeface="Calibri Light"/>
          <a:sym typeface="Calibri Light"/>
        </a:defRPr>
      </a:lvl2pPr>
      <a:lvl3pPr marL="0" marR="0" indent="0" algn="l" defTabSz="2194560" rtl="0" latinLnBrk="0">
        <a:lnSpc>
          <a:spcPct val="90000"/>
        </a:lnSpc>
        <a:spcBef>
          <a:spcPts val="0"/>
        </a:spcBef>
        <a:spcAft>
          <a:spcPts val="0"/>
        </a:spcAft>
        <a:buClrTx/>
        <a:buSzTx/>
        <a:buFontTx/>
        <a:buNone/>
        <a:tabLst/>
        <a:defRPr sz="10500" b="0" i="0" u="none" strike="noStrike" cap="none" spc="0" baseline="0">
          <a:solidFill>
            <a:srgbClr val="000000"/>
          </a:solidFill>
          <a:uFillTx/>
          <a:latin typeface="Calibri Light"/>
          <a:ea typeface="Calibri Light"/>
          <a:cs typeface="Calibri Light"/>
          <a:sym typeface="Calibri Light"/>
        </a:defRPr>
      </a:lvl3pPr>
      <a:lvl4pPr marL="0" marR="0" indent="0" algn="l" defTabSz="2194560" rtl="0" latinLnBrk="0">
        <a:lnSpc>
          <a:spcPct val="90000"/>
        </a:lnSpc>
        <a:spcBef>
          <a:spcPts val="0"/>
        </a:spcBef>
        <a:spcAft>
          <a:spcPts val="0"/>
        </a:spcAft>
        <a:buClrTx/>
        <a:buSzTx/>
        <a:buFontTx/>
        <a:buNone/>
        <a:tabLst/>
        <a:defRPr sz="10500" b="0" i="0" u="none" strike="noStrike" cap="none" spc="0" baseline="0">
          <a:solidFill>
            <a:srgbClr val="000000"/>
          </a:solidFill>
          <a:uFillTx/>
          <a:latin typeface="Calibri Light"/>
          <a:ea typeface="Calibri Light"/>
          <a:cs typeface="Calibri Light"/>
          <a:sym typeface="Calibri Light"/>
        </a:defRPr>
      </a:lvl4pPr>
      <a:lvl5pPr marL="0" marR="0" indent="0" algn="l" defTabSz="2194560" rtl="0" latinLnBrk="0">
        <a:lnSpc>
          <a:spcPct val="90000"/>
        </a:lnSpc>
        <a:spcBef>
          <a:spcPts val="0"/>
        </a:spcBef>
        <a:spcAft>
          <a:spcPts val="0"/>
        </a:spcAft>
        <a:buClrTx/>
        <a:buSzTx/>
        <a:buFontTx/>
        <a:buNone/>
        <a:tabLst/>
        <a:defRPr sz="10500" b="0" i="0" u="none" strike="noStrike" cap="none" spc="0" baseline="0">
          <a:solidFill>
            <a:srgbClr val="000000"/>
          </a:solidFill>
          <a:uFillTx/>
          <a:latin typeface="Calibri Light"/>
          <a:ea typeface="Calibri Light"/>
          <a:cs typeface="Calibri Light"/>
          <a:sym typeface="Calibri Light"/>
        </a:defRPr>
      </a:lvl5pPr>
      <a:lvl6pPr marL="0" marR="0" indent="0" algn="l" defTabSz="2194560" rtl="0" latinLnBrk="0">
        <a:lnSpc>
          <a:spcPct val="90000"/>
        </a:lnSpc>
        <a:spcBef>
          <a:spcPts val="0"/>
        </a:spcBef>
        <a:spcAft>
          <a:spcPts val="0"/>
        </a:spcAft>
        <a:buClrTx/>
        <a:buSzTx/>
        <a:buFontTx/>
        <a:buNone/>
        <a:tabLst/>
        <a:defRPr sz="10500" b="0" i="0" u="none" strike="noStrike" cap="none" spc="0" baseline="0">
          <a:solidFill>
            <a:srgbClr val="000000"/>
          </a:solidFill>
          <a:uFillTx/>
          <a:latin typeface="Calibri Light"/>
          <a:ea typeface="Calibri Light"/>
          <a:cs typeface="Calibri Light"/>
          <a:sym typeface="Calibri Light"/>
        </a:defRPr>
      </a:lvl6pPr>
      <a:lvl7pPr marL="0" marR="0" indent="0" algn="l" defTabSz="2194560" rtl="0" latinLnBrk="0">
        <a:lnSpc>
          <a:spcPct val="90000"/>
        </a:lnSpc>
        <a:spcBef>
          <a:spcPts val="0"/>
        </a:spcBef>
        <a:spcAft>
          <a:spcPts val="0"/>
        </a:spcAft>
        <a:buClrTx/>
        <a:buSzTx/>
        <a:buFontTx/>
        <a:buNone/>
        <a:tabLst/>
        <a:defRPr sz="10500" b="0" i="0" u="none" strike="noStrike" cap="none" spc="0" baseline="0">
          <a:solidFill>
            <a:srgbClr val="000000"/>
          </a:solidFill>
          <a:uFillTx/>
          <a:latin typeface="Calibri Light"/>
          <a:ea typeface="Calibri Light"/>
          <a:cs typeface="Calibri Light"/>
          <a:sym typeface="Calibri Light"/>
        </a:defRPr>
      </a:lvl7pPr>
      <a:lvl8pPr marL="0" marR="0" indent="0" algn="l" defTabSz="2194560" rtl="0" latinLnBrk="0">
        <a:lnSpc>
          <a:spcPct val="90000"/>
        </a:lnSpc>
        <a:spcBef>
          <a:spcPts val="0"/>
        </a:spcBef>
        <a:spcAft>
          <a:spcPts val="0"/>
        </a:spcAft>
        <a:buClrTx/>
        <a:buSzTx/>
        <a:buFontTx/>
        <a:buNone/>
        <a:tabLst/>
        <a:defRPr sz="10500" b="0" i="0" u="none" strike="noStrike" cap="none" spc="0" baseline="0">
          <a:solidFill>
            <a:srgbClr val="000000"/>
          </a:solidFill>
          <a:uFillTx/>
          <a:latin typeface="Calibri Light"/>
          <a:ea typeface="Calibri Light"/>
          <a:cs typeface="Calibri Light"/>
          <a:sym typeface="Calibri Light"/>
        </a:defRPr>
      </a:lvl8pPr>
      <a:lvl9pPr marL="0" marR="0" indent="0" algn="l" defTabSz="2194560" rtl="0" latinLnBrk="0">
        <a:lnSpc>
          <a:spcPct val="90000"/>
        </a:lnSpc>
        <a:spcBef>
          <a:spcPts val="0"/>
        </a:spcBef>
        <a:spcAft>
          <a:spcPts val="0"/>
        </a:spcAft>
        <a:buClrTx/>
        <a:buSzTx/>
        <a:buFontTx/>
        <a:buNone/>
        <a:tabLst/>
        <a:defRPr sz="10500" b="0" i="0" u="none" strike="noStrike" cap="none" spc="0" baseline="0">
          <a:solidFill>
            <a:srgbClr val="000000"/>
          </a:solidFill>
          <a:uFillTx/>
          <a:latin typeface="Calibri Light"/>
          <a:ea typeface="Calibri Light"/>
          <a:cs typeface="Calibri Light"/>
          <a:sym typeface="Calibri Light"/>
        </a:defRPr>
      </a:lvl9pPr>
    </p:titleStyle>
    <p:bodyStyle>
      <a:lvl1pPr marL="548640" marR="0" indent="-548640" algn="l" defTabSz="2194560" rtl="0" latinLnBrk="0">
        <a:lnSpc>
          <a:spcPct val="90000"/>
        </a:lnSpc>
        <a:spcBef>
          <a:spcPts val="2400"/>
        </a:spcBef>
        <a:spcAft>
          <a:spcPts val="0"/>
        </a:spcAft>
        <a:buClrTx/>
        <a:buSzPct val="100000"/>
        <a:buFont typeface="Arial"/>
        <a:buChar char="•"/>
        <a:tabLst/>
        <a:defRPr sz="6700" b="0" i="0" u="none" strike="noStrike" cap="none" spc="0" baseline="0">
          <a:solidFill>
            <a:srgbClr val="000000"/>
          </a:solidFill>
          <a:uFillTx/>
          <a:latin typeface="+mj-lt"/>
          <a:ea typeface="+mj-ea"/>
          <a:cs typeface="+mj-cs"/>
          <a:sym typeface="Calibri"/>
        </a:defRPr>
      </a:lvl1pPr>
      <a:lvl2pPr marL="1742172" marR="0" indent="-644892" algn="l" defTabSz="2194560" rtl="0" latinLnBrk="0">
        <a:lnSpc>
          <a:spcPct val="90000"/>
        </a:lnSpc>
        <a:spcBef>
          <a:spcPts val="2400"/>
        </a:spcBef>
        <a:spcAft>
          <a:spcPts val="0"/>
        </a:spcAft>
        <a:buClrTx/>
        <a:buSzPct val="100000"/>
        <a:buFont typeface="Arial"/>
        <a:buChar char="•"/>
        <a:tabLst/>
        <a:defRPr sz="6700" b="0" i="0" u="none" strike="noStrike" cap="none" spc="0" baseline="0">
          <a:solidFill>
            <a:srgbClr val="000000"/>
          </a:solidFill>
          <a:uFillTx/>
          <a:latin typeface="+mj-lt"/>
          <a:ea typeface="+mj-ea"/>
          <a:cs typeface="+mj-cs"/>
          <a:sym typeface="Calibri"/>
        </a:defRPr>
      </a:lvl2pPr>
      <a:lvl3pPr marL="2960370" marR="0" indent="-765810" algn="l" defTabSz="2194560" rtl="0" latinLnBrk="0">
        <a:lnSpc>
          <a:spcPct val="90000"/>
        </a:lnSpc>
        <a:spcBef>
          <a:spcPts val="2400"/>
        </a:spcBef>
        <a:spcAft>
          <a:spcPts val="0"/>
        </a:spcAft>
        <a:buClrTx/>
        <a:buSzPct val="100000"/>
        <a:buFont typeface="Arial"/>
        <a:buChar char="•"/>
        <a:tabLst/>
        <a:defRPr sz="6700" b="0" i="0" u="none" strike="noStrike" cap="none" spc="0" baseline="0">
          <a:solidFill>
            <a:srgbClr val="000000"/>
          </a:solidFill>
          <a:uFillTx/>
          <a:latin typeface="+mj-lt"/>
          <a:ea typeface="+mj-ea"/>
          <a:cs typeface="+mj-cs"/>
          <a:sym typeface="Calibri"/>
        </a:defRPr>
      </a:lvl3pPr>
      <a:lvl4pPr marL="4146697" marR="0" indent="-854857" algn="l" defTabSz="2194560" rtl="0" latinLnBrk="0">
        <a:lnSpc>
          <a:spcPct val="90000"/>
        </a:lnSpc>
        <a:spcBef>
          <a:spcPts val="2400"/>
        </a:spcBef>
        <a:spcAft>
          <a:spcPts val="0"/>
        </a:spcAft>
        <a:buClrTx/>
        <a:buSzPct val="100000"/>
        <a:buFont typeface="Arial"/>
        <a:buChar char="•"/>
        <a:tabLst/>
        <a:defRPr sz="6700" b="0" i="0" u="none" strike="noStrike" cap="none" spc="0" baseline="0">
          <a:solidFill>
            <a:srgbClr val="000000"/>
          </a:solidFill>
          <a:uFillTx/>
          <a:latin typeface="+mj-lt"/>
          <a:ea typeface="+mj-ea"/>
          <a:cs typeface="+mj-cs"/>
          <a:sym typeface="Calibri"/>
        </a:defRPr>
      </a:lvl4pPr>
      <a:lvl5pPr marL="5243977" marR="0" indent="-854857" algn="l" defTabSz="2194560" rtl="0" latinLnBrk="0">
        <a:lnSpc>
          <a:spcPct val="90000"/>
        </a:lnSpc>
        <a:spcBef>
          <a:spcPts val="2400"/>
        </a:spcBef>
        <a:spcAft>
          <a:spcPts val="0"/>
        </a:spcAft>
        <a:buClrTx/>
        <a:buSzPct val="100000"/>
        <a:buFont typeface="Arial"/>
        <a:buChar char="•"/>
        <a:tabLst/>
        <a:defRPr sz="6700" b="0" i="0" u="none" strike="noStrike" cap="none" spc="0" baseline="0">
          <a:solidFill>
            <a:srgbClr val="000000"/>
          </a:solidFill>
          <a:uFillTx/>
          <a:latin typeface="+mj-lt"/>
          <a:ea typeface="+mj-ea"/>
          <a:cs typeface="+mj-cs"/>
          <a:sym typeface="Calibri"/>
        </a:defRPr>
      </a:lvl5pPr>
      <a:lvl6pPr marL="6341257" marR="0" indent="-854857" algn="l" defTabSz="2194560" rtl="0" latinLnBrk="0">
        <a:lnSpc>
          <a:spcPct val="90000"/>
        </a:lnSpc>
        <a:spcBef>
          <a:spcPts val="2400"/>
        </a:spcBef>
        <a:spcAft>
          <a:spcPts val="0"/>
        </a:spcAft>
        <a:buClrTx/>
        <a:buSzPct val="100000"/>
        <a:buFont typeface="Arial"/>
        <a:buChar char="•"/>
        <a:tabLst/>
        <a:defRPr sz="6700" b="0" i="0" u="none" strike="noStrike" cap="none" spc="0" baseline="0">
          <a:solidFill>
            <a:srgbClr val="000000"/>
          </a:solidFill>
          <a:uFillTx/>
          <a:latin typeface="+mj-lt"/>
          <a:ea typeface="+mj-ea"/>
          <a:cs typeface="+mj-cs"/>
          <a:sym typeface="Calibri"/>
        </a:defRPr>
      </a:lvl6pPr>
      <a:lvl7pPr marL="7438537" marR="0" indent="-854857" algn="l" defTabSz="2194560" rtl="0" latinLnBrk="0">
        <a:lnSpc>
          <a:spcPct val="90000"/>
        </a:lnSpc>
        <a:spcBef>
          <a:spcPts val="2400"/>
        </a:spcBef>
        <a:spcAft>
          <a:spcPts val="0"/>
        </a:spcAft>
        <a:buClrTx/>
        <a:buSzPct val="100000"/>
        <a:buFont typeface="Arial"/>
        <a:buChar char="•"/>
        <a:tabLst/>
        <a:defRPr sz="6700" b="0" i="0" u="none" strike="noStrike" cap="none" spc="0" baseline="0">
          <a:solidFill>
            <a:srgbClr val="000000"/>
          </a:solidFill>
          <a:uFillTx/>
          <a:latin typeface="+mj-lt"/>
          <a:ea typeface="+mj-ea"/>
          <a:cs typeface="+mj-cs"/>
          <a:sym typeface="Calibri"/>
        </a:defRPr>
      </a:lvl7pPr>
      <a:lvl8pPr marL="8535817" marR="0" indent="-854857" algn="l" defTabSz="2194560" rtl="0" latinLnBrk="0">
        <a:lnSpc>
          <a:spcPct val="90000"/>
        </a:lnSpc>
        <a:spcBef>
          <a:spcPts val="2400"/>
        </a:spcBef>
        <a:spcAft>
          <a:spcPts val="0"/>
        </a:spcAft>
        <a:buClrTx/>
        <a:buSzPct val="100000"/>
        <a:buFont typeface="Arial"/>
        <a:buChar char="•"/>
        <a:tabLst/>
        <a:defRPr sz="6700" b="0" i="0" u="none" strike="noStrike" cap="none" spc="0" baseline="0">
          <a:solidFill>
            <a:srgbClr val="000000"/>
          </a:solidFill>
          <a:uFillTx/>
          <a:latin typeface="+mj-lt"/>
          <a:ea typeface="+mj-ea"/>
          <a:cs typeface="+mj-cs"/>
          <a:sym typeface="Calibri"/>
        </a:defRPr>
      </a:lvl8pPr>
      <a:lvl9pPr marL="9633098" marR="0" indent="-854857" algn="l" defTabSz="2194560" rtl="0" latinLnBrk="0">
        <a:lnSpc>
          <a:spcPct val="90000"/>
        </a:lnSpc>
        <a:spcBef>
          <a:spcPts val="2400"/>
        </a:spcBef>
        <a:spcAft>
          <a:spcPts val="0"/>
        </a:spcAft>
        <a:buClrTx/>
        <a:buSzPct val="100000"/>
        <a:buFont typeface="Arial"/>
        <a:buChar char="•"/>
        <a:tabLst/>
        <a:defRPr sz="6700" b="0" i="0" u="none" strike="noStrike" cap="none" spc="0" baseline="0">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28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Rectangle 2"/>
          <p:cNvSpPr/>
          <p:nvPr/>
        </p:nvSpPr>
        <p:spPr>
          <a:xfrm>
            <a:off x="0" y="-54025"/>
            <a:ext cx="21945600" cy="2297920"/>
          </a:xfrm>
          <a:prstGeom prst="rect">
            <a:avLst/>
          </a:prstGeom>
          <a:solidFill>
            <a:srgbClr val="000000"/>
          </a:solidFill>
          <a:ln w="12700">
            <a:miter lim="400000"/>
          </a:ln>
        </p:spPr>
        <p:txBody>
          <a:bodyPr lIns="45719" rIns="45719" anchor="ctr"/>
          <a:lstStyle/>
          <a:p>
            <a:pPr algn="ctr">
              <a:defRPr>
                <a:solidFill>
                  <a:srgbClr val="FFFFFF"/>
                </a:solidFill>
              </a:defRPr>
            </a:pPr>
            <a:endParaRPr/>
          </a:p>
        </p:txBody>
      </p:sp>
      <p:sp>
        <p:nvSpPr>
          <p:cNvPr id="103" name="Rectangle 3"/>
          <p:cNvSpPr/>
          <p:nvPr/>
        </p:nvSpPr>
        <p:spPr>
          <a:xfrm>
            <a:off x="0" y="2417068"/>
            <a:ext cx="21945600" cy="5530526"/>
          </a:xfrm>
          <a:prstGeom prst="rect">
            <a:avLst/>
          </a:prstGeom>
          <a:solidFill>
            <a:srgbClr val="92D050"/>
          </a:solidFill>
          <a:ln w="12700">
            <a:miter lim="400000"/>
          </a:ln>
        </p:spPr>
        <p:txBody>
          <a:bodyPr lIns="45719" rIns="45719" anchor="ctr"/>
          <a:lstStyle/>
          <a:p>
            <a:pPr algn="ctr">
              <a:defRPr>
                <a:solidFill>
                  <a:srgbClr val="FFFFFF"/>
                </a:solidFill>
              </a:defRPr>
            </a:pPr>
            <a:endParaRPr/>
          </a:p>
        </p:txBody>
      </p:sp>
      <p:sp>
        <p:nvSpPr>
          <p:cNvPr id="104" name="TextBox 7"/>
          <p:cNvSpPr txBox="1"/>
          <p:nvPr/>
        </p:nvSpPr>
        <p:spPr>
          <a:xfrm>
            <a:off x="812597" y="28476427"/>
            <a:ext cx="7959258" cy="2301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200" b="1">
                <a:latin typeface="+mn-lt"/>
                <a:ea typeface="+mn-ea"/>
                <a:cs typeface="+mn-cs"/>
                <a:sym typeface="Helvetica"/>
              </a:defRPr>
            </a:pPr>
            <a:r>
              <a:rPr dirty="0"/>
              <a:t>National Aeronautics and Space Administration</a:t>
            </a:r>
          </a:p>
          <a:p>
            <a:pPr>
              <a:spcBef>
                <a:spcPts val="1800"/>
              </a:spcBef>
              <a:defRPr sz="2200" b="1">
                <a:latin typeface="+mn-lt"/>
                <a:ea typeface="+mn-ea"/>
                <a:cs typeface="+mn-cs"/>
                <a:sym typeface="Helvetica"/>
              </a:defRPr>
            </a:pPr>
            <a:r>
              <a:rPr dirty="0"/>
              <a:t>Jet Propulsion Laboratory</a:t>
            </a:r>
          </a:p>
          <a:p>
            <a:pPr>
              <a:defRPr sz="2200">
                <a:latin typeface="+mn-lt"/>
                <a:ea typeface="+mn-ea"/>
                <a:cs typeface="+mn-cs"/>
                <a:sym typeface="Helvetica"/>
              </a:defRPr>
            </a:pPr>
            <a:r>
              <a:rPr dirty="0"/>
              <a:t>California Institute of Technology</a:t>
            </a:r>
          </a:p>
          <a:p>
            <a:pPr>
              <a:defRPr sz="2200">
                <a:latin typeface="+mn-lt"/>
                <a:ea typeface="+mn-ea"/>
                <a:cs typeface="+mn-cs"/>
                <a:sym typeface="Helvetica"/>
              </a:defRPr>
            </a:pPr>
            <a:r>
              <a:t>Pasadena, California</a:t>
            </a:r>
          </a:p>
          <a:p>
            <a:pPr>
              <a:defRPr sz="2200">
                <a:latin typeface="+mn-lt"/>
                <a:ea typeface="+mn-ea"/>
                <a:cs typeface="+mn-cs"/>
                <a:sym typeface="Helvetica"/>
              </a:defRPr>
            </a:pPr>
            <a:endParaRPr/>
          </a:p>
          <a:p>
            <a:pPr>
              <a:defRPr sz="2200" b="1">
                <a:latin typeface="+mn-lt"/>
                <a:ea typeface="+mn-ea"/>
                <a:cs typeface="+mn-cs"/>
                <a:sym typeface="Helvetica"/>
              </a:defRPr>
            </a:pPr>
            <a:r>
              <a:rPr dirty="0" err="1"/>
              <a:t>www.nasa.gov</a:t>
            </a:r>
            <a:endParaRPr dirty="0"/>
          </a:p>
        </p:txBody>
      </p:sp>
      <p:sp>
        <p:nvSpPr>
          <p:cNvPr id="105" name="TextBox 8"/>
          <p:cNvSpPr txBox="1"/>
          <p:nvPr/>
        </p:nvSpPr>
        <p:spPr>
          <a:xfrm>
            <a:off x="775193" y="835096"/>
            <a:ext cx="7423786" cy="421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2200">
                <a:solidFill>
                  <a:srgbClr val="FFFFFF"/>
                </a:solidFill>
                <a:latin typeface="+mn-lt"/>
                <a:ea typeface="+mn-ea"/>
                <a:cs typeface="+mn-cs"/>
                <a:sym typeface="Helvetica"/>
              </a:defRPr>
            </a:lvl1pPr>
          </a:lstStyle>
          <a:p>
            <a:r>
              <a:t>National Aeronautics and Space Administration</a:t>
            </a:r>
          </a:p>
        </p:txBody>
      </p:sp>
      <p:sp>
        <p:nvSpPr>
          <p:cNvPr id="106" name="Rectangle 11"/>
          <p:cNvSpPr/>
          <p:nvPr/>
        </p:nvSpPr>
        <p:spPr>
          <a:xfrm>
            <a:off x="8541398" y="28332385"/>
            <a:ext cx="12674728" cy="4057710"/>
          </a:xfrm>
          <a:prstGeom prst="rect">
            <a:avLst/>
          </a:prstGeom>
          <a:solidFill>
            <a:srgbClr val="F2F2F2"/>
          </a:solidFill>
          <a:ln w="12700">
            <a:solidFill>
              <a:srgbClr val="000000"/>
            </a:solidFill>
            <a:miter/>
          </a:ln>
        </p:spPr>
        <p:txBody>
          <a:bodyPr lIns="45719" rIns="45719" anchor="ctr"/>
          <a:lstStyle/>
          <a:p>
            <a:pPr algn="ctr">
              <a:defRPr>
                <a:solidFill>
                  <a:srgbClr val="FFFFFF"/>
                </a:solidFill>
              </a:defRPr>
            </a:pPr>
            <a:endParaRPr/>
          </a:p>
        </p:txBody>
      </p:sp>
      <p:sp>
        <p:nvSpPr>
          <p:cNvPr id="107" name="TextBox 13"/>
          <p:cNvSpPr txBox="1"/>
          <p:nvPr/>
        </p:nvSpPr>
        <p:spPr>
          <a:xfrm>
            <a:off x="281263" y="4062531"/>
            <a:ext cx="20620882" cy="16438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5400" b="1">
                <a:solidFill>
                  <a:srgbClr val="FFFFFF"/>
                </a:solidFill>
                <a:latin typeface="Arial"/>
                <a:ea typeface="Arial"/>
                <a:cs typeface="Arial"/>
                <a:sym typeface="Arial"/>
              </a:defRPr>
            </a:lvl1pPr>
          </a:lstStyle>
          <a:p>
            <a:r>
              <a:t>Protoplanetary disk atmospheres’  fast magnetic energy dissipation and its role in chemistry and line emission</a:t>
            </a:r>
          </a:p>
        </p:txBody>
      </p:sp>
      <p:sp>
        <p:nvSpPr>
          <p:cNvPr id="108" name="TextBox 14"/>
          <p:cNvSpPr txBox="1"/>
          <p:nvPr/>
        </p:nvSpPr>
        <p:spPr>
          <a:xfrm>
            <a:off x="403531" y="6288673"/>
            <a:ext cx="21618086" cy="118096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sz="4000" b="1">
                <a:solidFill>
                  <a:srgbClr val="FFFFFF"/>
                </a:solidFill>
                <a:latin typeface="Arial"/>
                <a:ea typeface="Arial"/>
                <a:cs typeface="Arial"/>
                <a:sym typeface="Arial"/>
              </a:defRPr>
            </a:pPr>
            <a:r>
              <a:t>Author: Fulvia Pucci, NASA Postdoctoral Fellow (326)</a:t>
            </a:r>
          </a:p>
          <a:p>
            <a:pPr algn="ctr">
              <a:defRPr sz="3700" b="1">
                <a:solidFill>
                  <a:srgbClr val="FFFFFF"/>
                </a:solidFill>
                <a:latin typeface="Arial"/>
                <a:ea typeface="Arial"/>
                <a:cs typeface="Arial"/>
                <a:sym typeface="Arial"/>
              </a:defRPr>
            </a:pPr>
            <a:r>
              <a:t>N. Turner (advisor 326), U. Gorti (Seti Institute), R. Nakatani (Visiting Postdoctoral Scholar)</a:t>
            </a:r>
          </a:p>
        </p:txBody>
      </p:sp>
      <p:sp>
        <p:nvSpPr>
          <p:cNvPr id="109" name="TextBox 15"/>
          <p:cNvSpPr txBox="1"/>
          <p:nvPr/>
        </p:nvSpPr>
        <p:spPr>
          <a:xfrm>
            <a:off x="845818" y="3078665"/>
            <a:ext cx="20324588" cy="6463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lgn="ctr">
              <a:defRPr sz="4000">
                <a:solidFill>
                  <a:srgbClr val="FFFFFF"/>
                </a:solidFill>
                <a:latin typeface="Arial"/>
                <a:ea typeface="Arial"/>
                <a:cs typeface="Arial"/>
                <a:sym typeface="Arial"/>
              </a:defRPr>
            </a:lvl1pPr>
          </a:lstStyle>
          <a:p>
            <a:r>
              <a:t>Postdoc Research</a:t>
            </a:r>
          </a:p>
        </p:txBody>
      </p:sp>
      <p:pic>
        <p:nvPicPr>
          <p:cNvPr id="110" name="Picture 18" descr="Picture 18"/>
          <p:cNvPicPr>
            <a:picLocks noChangeAspect="1"/>
          </p:cNvPicPr>
          <p:nvPr/>
        </p:nvPicPr>
        <p:blipFill>
          <a:blip r:embed="rId2"/>
          <a:stretch>
            <a:fillRect/>
          </a:stretch>
        </p:blipFill>
        <p:spPr>
          <a:xfrm>
            <a:off x="19897512" y="279966"/>
            <a:ext cx="1548833" cy="1548834"/>
          </a:xfrm>
          <a:prstGeom prst="rect">
            <a:avLst/>
          </a:prstGeom>
          <a:ln w="12700">
            <a:miter lim="400000"/>
          </a:ln>
        </p:spPr>
      </p:pic>
      <p:sp>
        <p:nvSpPr>
          <p:cNvPr id="111" name="TextBox 19"/>
          <p:cNvSpPr txBox="1"/>
          <p:nvPr/>
        </p:nvSpPr>
        <p:spPr>
          <a:xfrm>
            <a:off x="775194" y="31456746"/>
            <a:ext cx="5884817" cy="1285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spcBef>
                <a:spcPts val="1200"/>
              </a:spcBef>
              <a:defRPr sz="2000">
                <a:latin typeface="Arial"/>
                <a:ea typeface="Arial"/>
                <a:cs typeface="Arial"/>
                <a:sym typeface="Arial"/>
              </a:defRPr>
            </a:pPr>
            <a:r>
              <a:t>Clearance Number: CL#00-0000</a:t>
            </a:r>
          </a:p>
          <a:p>
            <a:pPr>
              <a:spcBef>
                <a:spcPts val="1200"/>
              </a:spcBef>
              <a:defRPr sz="2000">
                <a:latin typeface="Arial"/>
                <a:ea typeface="Arial"/>
                <a:cs typeface="Arial"/>
                <a:sym typeface="Arial"/>
              </a:defRPr>
            </a:pPr>
            <a:r>
              <a:t>Poster Number: PRD-A-005</a:t>
            </a:r>
          </a:p>
          <a:p>
            <a:pPr>
              <a:spcBef>
                <a:spcPts val="1200"/>
              </a:spcBef>
              <a:defRPr sz="2000">
                <a:latin typeface="+mn-lt"/>
                <a:ea typeface="+mn-ea"/>
                <a:cs typeface="+mn-cs"/>
                <a:sym typeface="Helvetica"/>
              </a:defRPr>
            </a:pPr>
            <a:r>
              <a:t>Copyright 2023. All rights reserved.</a:t>
            </a:r>
          </a:p>
        </p:txBody>
      </p:sp>
      <p:sp>
        <p:nvSpPr>
          <p:cNvPr id="112" name="TextBox 1"/>
          <p:cNvSpPr txBox="1"/>
          <p:nvPr/>
        </p:nvSpPr>
        <p:spPr>
          <a:xfrm>
            <a:off x="8825890" y="28456669"/>
            <a:ext cx="11772272" cy="39703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000" b="1">
                <a:latin typeface="Arial"/>
                <a:ea typeface="Arial"/>
                <a:cs typeface="Arial"/>
                <a:sym typeface="Arial"/>
              </a:defRPr>
            </a:pPr>
            <a:r>
              <a:rPr sz="2800" dirty="0"/>
              <a:t>Publications and Acknowledgements:</a:t>
            </a:r>
          </a:p>
          <a:p>
            <a:pPr>
              <a:defRPr sz="3000" b="1">
                <a:latin typeface="Arial"/>
                <a:ea typeface="Arial"/>
                <a:cs typeface="Arial"/>
                <a:sym typeface="Arial"/>
              </a:defRPr>
            </a:pPr>
            <a:r>
              <a:rPr sz="2800" dirty="0"/>
              <a:t>Pucci et al ApJL</a:t>
            </a:r>
            <a:r>
              <a:rPr sz="2800" dirty="0">
                <a:solidFill>
                  <a:srgbClr val="333333"/>
                </a:solidFill>
              </a:rPr>
              <a:t>,903,1</a:t>
            </a:r>
          </a:p>
          <a:p>
            <a:pPr>
              <a:defRPr sz="3000" b="1">
                <a:latin typeface="Arial"/>
                <a:ea typeface="Arial"/>
                <a:cs typeface="Arial"/>
                <a:sym typeface="Arial"/>
              </a:defRPr>
            </a:pPr>
            <a:r>
              <a:rPr sz="2800" dirty="0"/>
              <a:t>Pucci et al </a:t>
            </a:r>
            <a:r>
              <a:rPr sz="2800" dirty="0" err="1"/>
              <a:t>ApJ</a:t>
            </a:r>
            <a:r>
              <a:rPr sz="2800" dirty="0"/>
              <a:t>, 907, 1</a:t>
            </a:r>
          </a:p>
          <a:p>
            <a:pPr>
              <a:defRPr sz="3000">
                <a:latin typeface="Arial"/>
                <a:ea typeface="Arial"/>
                <a:cs typeface="Arial"/>
                <a:sym typeface="Arial"/>
              </a:defRPr>
            </a:pPr>
            <a:r>
              <a:rPr sz="2800" dirty="0"/>
              <a:t>Pucci et al 2023 submitted.</a:t>
            </a:r>
          </a:p>
          <a:p>
            <a:pPr>
              <a:defRPr sz="3000">
                <a:latin typeface="Arial"/>
                <a:ea typeface="Arial"/>
                <a:cs typeface="Arial"/>
                <a:sym typeface="Arial"/>
              </a:defRPr>
            </a:pPr>
            <a:r>
              <a:rPr sz="2800" dirty="0"/>
              <a:t>Pucci et al 2024 in prep.</a:t>
            </a:r>
          </a:p>
          <a:p>
            <a:pPr>
              <a:defRPr sz="3000">
                <a:latin typeface="Arial"/>
                <a:ea typeface="Arial"/>
                <a:cs typeface="Arial"/>
                <a:sym typeface="Arial"/>
              </a:defRPr>
            </a:pPr>
            <a:endParaRPr sz="2800" dirty="0"/>
          </a:p>
          <a:p>
            <a:pPr>
              <a:defRPr sz="3000" b="1">
                <a:latin typeface="Arial"/>
                <a:ea typeface="Arial"/>
                <a:cs typeface="Arial"/>
                <a:sym typeface="Arial"/>
              </a:defRPr>
            </a:pPr>
            <a:r>
              <a:rPr sz="2800" dirty="0"/>
              <a:t>Author Contact Information: </a:t>
            </a:r>
          </a:p>
          <a:p>
            <a:pPr>
              <a:defRPr sz="3000" b="1">
                <a:latin typeface="Arial"/>
                <a:ea typeface="Arial"/>
                <a:cs typeface="Arial"/>
                <a:sym typeface="Arial"/>
              </a:defRPr>
            </a:pPr>
            <a:r>
              <a:rPr sz="2800" dirty="0" err="1"/>
              <a:t>fulvia.e.pucci@jpl.nasa.gov</a:t>
            </a:r>
            <a:endParaRPr sz="2800" dirty="0"/>
          </a:p>
          <a:p>
            <a:pPr>
              <a:defRPr sz="3000" b="1" i="1">
                <a:solidFill>
                  <a:srgbClr val="767171"/>
                </a:solidFill>
                <a:latin typeface="Arial"/>
                <a:ea typeface="Arial"/>
                <a:cs typeface="Arial"/>
                <a:sym typeface="Arial"/>
              </a:defRPr>
            </a:pPr>
            <a:r>
              <a:rPr sz="2800" dirty="0"/>
              <a:t>(626)-747-3594</a:t>
            </a:r>
          </a:p>
        </p:txBody>
      </p:sp>
      <p:sp>
        <p:nvSpPr>
          <p:cNvPr id="113" name="Rectangle 4"/>
          <p:cNvSpPr txBox="1"/>
          <p:nvPr/>
        </p:nvSpPr>
        <p:spPr>
          <a:xfrm>
            <a:off x="589004" y="12424815"/>
            <a:ext cx="20790417" cy="29156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3200" b="1"/>
            </a:pPr>
            <a:r>
              <a:rPr dirty="0"/>
              <a:t>Objectives </a:t>
            </a:r>
            <a:endParaRPr dirty="0">
              <a:solidFill>
                <a:srgbClr val="FF0000"/>
              </a:solidFill>
            </a:endParaRPr>
          </a:p>
          <a:p>
            <a:pPr algn="just">
              <a:defRPr sz="3000"/>
            </a:pPr>
            <a:r>
              <a:rPr dirty="0"/>
              <a:t>Combine MHD modeling of the flows in the disks and their winds with thermal and photochemical modeling of the heating, cooling, and reactions among the constituent species.  Us</a:t>
            </a:r>
            <a:r>
              <a:rPr lang="en-US" dirty="0"/>
              <a:t>e</a:t>
            </a:r>
            <a:r>
              <a:rPr dirty="0"/>
              <a:t> </a:t>
            </a:r>
            <a:r>
              <a:rPr lang="en-US" dirty="0"/>
              <a:t>a </a:t>
            </a:r>
            <a:r>
              <a:rPr dirty="0"/>
              <a:t>realistic disk configuration to estimate the role of magnetic field in disk heating and evolution. In particular</a:t>
            </a:r>
            <a:r>
              <a:rPr lang="en-US" dirty="0"/>
              <a:t>,</a:t>
            </a:r>
            <a:r>
              <a:rPr dirty="0"/>
              <a:t> in the work presented here we want to provide heating estimates </a:t>
            </a:r>
            <a:r>
              <a:rPr lang="en-US" dirty="0"/>
              <a:t>of</a:t>
            </a:r>
            <a:r>
              <a:rPr dirty="0"/>
              <a:t> magnetic reconnection converting magnetic energy into </a:t>
            </a:r>
            <a:r>
              <a:rPr lang="en-US" dirty="0"/>
              <a:t>thermal energy in the disk atmosphere</a:t>
            </a:r>
            <a:r>
              <a:rPr dirty="0"/>
              <a:t>. The goal is to estimate if the contribution of this local heating can change emission lines in the mid- and near-infrared spectra, for example observed by the JWST.</a:t>
            </a:r>
          </a:p>
        </p:txBody>
      </p:sp>
      <p:sp>
        <p:nvSpPr>
          <p:cNvPr id="114" name="Rectangle 9"/>
          <p:cNvSpPr txBox="1"/>
          <p:nvPr/>
        </p:nvSpPr>
        <p:spPr>
          <a:xfrm>
            <a:off x="590943" y="8264601"/>
            <a:ext cx="20265421" cy="403187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3200" b="1"/>
            </a:pPr>
            <a:r>
              <a:rPr dirty="0"/>
              <a:t>Background </a:t>
            </a:r>
            <a:endParaRPr dirty="0">
              <a:solidFill>
                <a:srgbClr val="FF0000"/>
              </a:solidFill>
            </a:endParaRPr>
          </a:p>
          <a:p>
            <a:pPr algn="just">
              <a:defRPr sz="3000"/>
            </a:pPr>
            <a:r>
              <a:rPr sz="3200" dirty="0"/>
              <a:t>Protoplanetary disk atmospheres are now </a:t>
            </a:r>
            <a:r>
              <a:rPr lang="en-US" sz="3200" dirty="0"/>
              <a:t>the su</a:t>
            </a:r>
            <a:r>
              <a:rPr sz="3200" dirty="0"/>
              <a:t>bject of amazing new spectroscopic observations by the JWST. These objects have a very complicated dynamics and thermochemistry which requires appropriate and comprehensive modeling to understand and predict spectral lines. Recently, magnetic field</a:t>
            </a:r>
            <a:r>
              <a:rPr lang="en-US" sz="3200" dirty="0"/>
              <a:t>s’</a:t>
            </a:r>
            <a:r>
              <a:rPr sz="3200" dirty="0"/>
              <a:t> role has been recognized to be a fundamental element for disks’ evolution: for local heating (Hubbard et al 2012)</a:t>
            </a:r>
            <a:r>
              <a:rPr lang="en-US" sz="3200" dirty="0"/>
              <a:t> with its effects on </a:t>
            </a:r>
            <a:r>
              <a:rPr sz="3200" dirty="0"/>
              <a:t>the </a:t>
            </a:r>
            <a:r>
              <a:rPr lang="en-US" sz="3200" dirty="0"/>
              <a:t>chemistry</a:t>
            </a:r>
            <a:r>
              <a:rPr sz="3200" dirty="0"/>
              <a:t>, for </a:t>
            </a:r>
            <a:r>
              <a:rPr lang="en-US" sz="3200" dirty="0"/>
              <a:t>driving </a:t>
            </a:r>
            <a:r>
              <a:rPr sz="3200" dirty="0"/>
              <a:t>accretion</a:t>
            </a:r>
            <a:r>
              <a:rPr lang="en-US" sz="3200" dirty="0"/>
              <a:t> </a:t>
            </a:r>
            <a:r>
              <a:rPr sz="3200" dirty="0"/>
              <a:t>(Sano a</a:t>
            </a:r>
            <a:r>
              <a:rPr lang="en-US" sz="3200" dirty="0"/>
              <a:t>n</a:t>
            </a:r>
            <a:r>
              <a:rPr sz="3200" dirty="0"/>
              <a:t>d </a:t>
            </a:r>
            <a:r>
              <a:rPr sz="3200" dirty="0" err="1"/>
              <a:t>Inutsuka</a:t>
            </a:r>
            <a:r>
              <a:rPr sz="3200" dirty="0"/>
              <a:t> 2001), for star-disk interaction and jets (Lee et al 2021) and finally as </a:t>
            </a:r>
            <a:r>
              <a:rPr lang="en-US" sz="3200" dirty="0"/>
              <a:t>a </a:t>
            </a:r>
            <a:r>
              <a:rPr sz="3200" dirty="0"/>
              <a:t>contributor</a:t>
            </a:r>
            <a:r>
              <a:rPr lang="en-US" sz="3200" dirty="0"/>
              <a:t> </a:t>
            </a:r>
            <a:r>
              <a:rPr sz="3200" dirty="0"/>
              <a:t>to </a:t>
            </a:r>
            <a:r>
              <a:rPr lang="en-US" sz="3200" dirty="0"/>
              <a:t>forming the </a:t>
            </a:r>
            <a:r>
              <a:rPr sz="3200" dirty="0"/>
              <a:t>ring</a:t>
            </a:r>
            <a:r>
              <a:rPr lang="en-US" sz="3200" dirty="0"/>
              <a:t>s and gaps observed in ALMA images of the disks </a:t>
            </a:r>
            <a:r>
              <a:rPr sz="3200" dirty="0"/>
              <a:t>(Hu et al 2018, </a:t>
            </a:r>
            <a:r>
              <a:rPr sz="3200" dirty="0" err="1"/>
              <a:t>Suriano</a:t>
            </a:r>
            <a:r>
              <a:rPr sz="3200" dirty="0"/>
              <a:t> et al 2018). All the</a:t>
            </a:r>
            <a:r>
              <a:rPr lang="en-US" sz="3200" dirty="0"/>
              <a:t>se</a:t>
            </a:r>
            <a:r>
              <a:rPr sz="3200" dirty="0"/>
              <a:t> processes affect </a:t>
            </a:r>
            <a:r>
              <a:rPr lang="en-US" sz="3200" dirty="0"/>
              <a:t>both </a:t>
            </a:r>
            <a:r>
              <a:rPr sz="3200" dirty="0"/>
              <a:t>the disk</a:t>
            </a:r>
            <a:r>
              <a:rPr lang="en-US" sz="3200" dirty="0"/>
              <a:t>’s short- and long-term evolution and</a:t>
            </a:r>
            <a:r>
              <a:rPr sz="3200" dirty="0"/>
              <a:t> </a:t>
            </a:r>
            <a:r>
              <a:rPr lang="en-US" sz="3200" dirty="0"/>
              <a:t>the </a:t>
            </a:r>
            <a:r>
              <a:rPr sz="3200" dirty="0"/>
              <a:t>atomic and molecular emission observed by </a:t>
            </a:r>
            <a:r>
              <a:rPr lang="en-US" sz="3200" dirty="0"/>
              <a:t>the </a:t>
            </a:r>
            <a:r>
              <a:rPr sz="3200" dirty="0"/>
              <a:t>JWST.</a:t>
            </a:r>
          </a:p>
        </p:txBody>
      </p:sp>
      <p:sp>
        <p:nvSpPr>
          <p:cNvPr id="115" name="Rectangle 10"/>
          <p:cNvSpPr txBox="1"/>
          <p:nvPr/>
        </p:nvSpPr>
        <p:spPr>
          <a:xfrm>
            <a:off x="701898" y="15593868"/>
            <a:ext cx="18961764" cy="9923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lvl1pPr>
              <a:defRPr sz="3200" b="1"/>
            </a:lvl1pPr>
          </a:lstStyle>
          <a:p>
            <a:r>
              <a:t>Approach and Results </a:t>
            </a:r>
            <a:endParaRPr>
              <a:solidFill>
                <a:srgbClr val="FF0000"/>
              </a:solidFill>
            </a:endParaRPr>
          </a:p>
        </p:txBody>
      </p:sp>
      <p:sp>
        <p:nvSpPr>
          <p:cNvPr id="116" name="Rectangle 16"/>
          <p:cNvSpPr txBox="1"/>
          <p:nvPr/>
        </p:nvSpPr>
        <p:spPr>
          <a:xfrm>
            <a:off x="875402" y="23072500"/>
            <a:ext cx="20265421" cy="30355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800" b="1"/>
            </a:pPr>
            <a:r>
              <a:rPr dirty="0"/>
              <a:t>Significance of Results/Benefits to NASA/JPL </a:t>
            </a:r>
            <a:endParaRPr dirty="0">
              <a:solidFill>
                <a:srgbClr val="FF0000"/>
              </a:solidFill>
            </a:endParaRPr>
          </a:p>
          <a:p>
            <a:pPr algn="just">
              <a:defRPr sz="2800"/>
            </a:pPr>
            <a:r>
              <a:rPr dirty="0"/>
              <a:t>JWST offers powerful new spectroscopic capabilities at wavelengths 1-28 </a:t>
            </a:r>
            <a:r>
              <a:rPr dirty="0" err="1"/>
              <a:t>μm</a:t>
            </a:r>
            <a:r>
              <a:rPr dirty="0"/>
              <a:t> covering many transitions of the main molecules, atoms, and ions in protoplanetary disks and their winds.  Turning the observed spectra into knowledge of planetary systems' origins requires modeling that treats the main factors determining the lines' strengths: the magnetically-driven flows governing the distribution of gas in the disk atmosphere and wind, the photochemical heating and cooling that set temperatures, the reactions that alter the emitting species' abundances, and the excitation controlling how strongly each species emits. Our MHD modeling of disk winds combined with thermal and photochemical modeling of the disk allow to diagnose the lines and line ratios to reveal disk processes.</a:t>
            </a:r>
          </a:p>
        </p:txBody>
      </p:sp>
      <p:sp>
        <p:nvSpPr>
          <p:cNvPr id="117" name="Rectangle 17"/>
          <p:cNvSpPr txBox="1"/>
          <p:nvPr/>
        </p:nvSpPr>
        <p:spPr>
          <a:xfrm>
            <a:off x="912806" y="26273325"/>
            <a:ext cx="20497021" cy="181588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800" b="1"/>
            </a:pPr>
            <a:r>
              <a:rPr dirty="0"/>
              <a:t>Future Work </a:t>
            </a:r>
            <a:endParaRPr dirty="0">
              <a:solidFill>
                <a:srgbClr val="FF0000"/>
              </a:solidFill>
            </a:endParaRPr>
          </a:p>
          <a:p>
            <a:pPr>
              <a:defRPr sz="2800"/>
            </a:pPr>
            <a:r>
              <a:rPr dirty="0"/>
              <a:t>Our work now focuses on 2D and 3D MHD simulations for an accurate prediction of the </a:t>
            </a:r>
            <a:r>
              <a:rPr lang="en-US" dirty="0"/>
              <a:t>magnetically-</a:t>
            </a:r>
            <a:r>
              <a:rPr dirty="0"/>
              <a:t>driven winds</a:t>
            </a:r>
            <a:r>
              <a:rPr lang="en-US" dirty="0"/>
              <a:t>'</a:t>
            </a:r>
            <a:r>
              <a:rPr dirty="0"/>
              <a:t> dynamics. This </a:t>
            </a:r>
            <a:r>
              <a:rPr lang="en-US" dirty="0"/>
              <a:t>will enable </a:t>
            </a:r>
            <a:r>
              <a:rPr dirty="0"/>
              <a:t>refin</a:t>
            </a:r>
            <a:r>
              <a:rPr lang="en-US" dirty="0"/>
              <a:t>ing</a:t>
            </a:r>
            <a:r>
              <a:rPr dirty="0"/>
              <a:t> the model above </a:t>
            </a:r>
            <a:r>
              <a:rPr lang="en-US" dirty="0"/>
              <a:t>while </a:t>
            </a:r>
            <a:r>
              <a:rPr dirty="0"/>
              <a:t>inform</a:t>
            </a:r>
            <a:r>
              <a:rPr lang="en-US" dirty="0"/>
              <a:t>ing study of the disks’</a:t>
            </a:r>
            <a:r>
              <a:rPr dirty="0"/>
              <a:t> long</a:t>
            </a:r>
            <a:r>
              <a:rPr lang="en-US" dirty="0"/>
              <a:t>-</a:t>
            </a:r>
            <a:r>
              <a:rPr dirty="0"/>
              <a:t>term evolution</a:t>
            </a:r>
            <a:r>
              <a:rPr lang="en-US" dirty="0"/>
              <a:t> </a:t>
            </a:r>
            <a:r>
              <a:rPr dirty="0"/>
              <a:t>and </a:t>
            </a:r>
            <a:r>
              <a:rPr lang="en-US" dirty="0"/>
              <a:t>eventual </a:t>
            </a:r>
            <a:r>
              <a:rPr dirty="0"/>
              <a:t>disk dispersal </a:t>
            </a:r>
            <a:r>
              <a:rPr lang="en-US" dirty="0"/>
              <a:t>by</a:t>
            </a:r>
            <a:r>
              <a:rPr dirty="0"/>
              <a:t> photoevaporati</a:t>
            </a:r>
            <a:r>
              <a:rPr lang="en-US" dirty="0"/>
              <a:t>on</a:t>
            </a:r>
            <a:r>
              <a:rPr dirty="0"/>
              <a:t>, the object of the study of </a:t>
            </a:r>
            <a:r>
              <a:rPr lang="en-US" dirty="0"/>
              <a:t>team member </a:t>
            </a:r>
            <a:r>
              <a:rPr dirty="0"/>
              <a:t>Dr. Nakatani.</a:t>
            </a:r>
            <a:endParaRPr dirty="0">
              <a:solidFill>
                <a:srgbClr val="0070C0"/>
              </a:solidFill>
            </a:endParaRPr>
          </a:p>
        </p:txBody>
      </p:sp>
      <p:grpSp>
        <p:nvGrpSpPr>
          <p:cNvPr id="121" name="Group"/>
          <p:cNvGrpSpPr/>
          <p:nvPr/>
        </p:nvGrpSpPr>
        <p:grpSpPr>
          <a:xfrm>
            <a:off x="1206182" y="16553114"/>
            <a:ext cx="6561809" cy="5905627"/>
            <a:chOff x="0" y="0"/>
            <a:chExt cx="6561807" cy="5905626"/>
          </a:xfrm>
        </p:grpSpPr>
        <p:pic>
          <p:nvPicPr>
            <p:cNvPr id="118" name="disk_mhd_LOG.RecHeatRate.t14.png" descr="disk_mhd_LOG.RecHeatRate.t14.png"/>
            <p:cNvPicPr>
              <a:picLocks noChangeAspect="1"/>
            </p:cNvPicPr>
            <p:nvPr/>
          </p:nvPicPr>
          <p:blipFill>
            <a:blip r:embed="rId3"/>
            <a:stretch>
              <a:fillRect/>
            </a:stretch>
          </p:blipFill>
          <p:spPr>
            <a:xfrm>
              <a:off x="0" y="0"/>
              <a:ext cx="6561808" cy="5905627"/>
            </a:xfrm>
            <a:prstGeom prst="rect">
              <a:avLst/>
            </a:prstGeom>
            <a:ln w="12700" cap="flat">
              <a:noFill/>
              <a:miter lim="400000"/>
            </a:ln>
            <a:effectLst/>
          </p:spPr>
        </p:pic>
        <p:sp>
          <p:nvSpPr>
            <p:cNvPr id="119" name="Rectangle"/>
            <p:cNvSpPr/>
            <p:nvPr/>
          </p:nvSpPr>
          <p:spPr>
            <a:xfrm>
              <a:off x="4859809" y="347602"/>
              <a:ext cx="1104652" cy="327790"/>
            </a:xfrm>
            <a:prstGeom prst="rect">
              <a:avLst/>
            </a:prstGeom>
            <a:solidFill>
              <a:srgbClr val="FFFFFF"/>
            </a:solidFill>
            <a:ln w="12700" cap="flat">
              <a:noFill/>
              <a:miter lim="400000"/>
            </a:ln>
            <a:effectLst/>
          </p:spPr>
          <p:txBody>
            <a:bodyPr wrap="square" lIns="50800" tIns="50800" rIns="50800" bIns="50800" numCol="1" anchor="ctr">
              <a:noAutofit/>
            </a:bodyPr>
            <a:lstStyle/>
            <a:p>
              <a:pPr algn="ctr" defTabSz="584200">
                <a:defRPr sz="2600" b="1" cap="all" spc="156">
                  <a:solidFill>
                    <a:srgbClr val="FFFFFF"/>
                  </a:solidFill>
                  <a:latin typeface="Founders Grotesk Condensed"/>
                  <a:ea typeface="Founders Grotesk Condensed"/>
                  <a:cs typeface="Founders Grotesk Condensed"/>
                  <a:sym typeface="Founders Grotesk Condensed"/>
                </a:defRPr>
              </a:pPr>
              <a:endParaRPr/>
            </a:p>
          </p:txBody>
        </p:sp>
        <mc:AlternateContent xmlns:mc="http://schemas.openxmlformats.org/markup-compatibility/2006" xmlns:a14="http://schemas.microsoft.com/office/drawing/2010/main">
          <mc:Choice Requires="a14">
            <p:sp>
              <p:nvSpPr>
                <p:cNvPr id="120" name="Equation"/>
                <p:cNvSpPr txBox="1"/>
                <p:nvPr/>
              </p:nvSpPr>
              <p:spPr>
                <a:xfrm>
                  <a:off x="5154976" y="242202"/>
                  <a:ext cx="502250" cy="305043"/>
                </a:xfrm>
                <a:prstGeom prst="rect">
                  <a:avLst/>
                </a:prstGeom>
                <a:noFill/>
                <a:ln w="12700" cap="flat">
                  <a:noFill/>
                  <a:miter lim="400000"/>
                </a:ln>
                <a:effectLst/>
              </p:spPr>
              <p:txBody>
                <a:bodyPr wrap="none" lIns="0" tIns="0" rIns="0" bIns="0">
                  <a:spAutoFit/>
                </a:bodyPr>
                <a:lstStyle/>
                <a:p>
                  <a:pPr defTabSz="914400" latinLnBrk="1"/>
                  <a14:m>
                    <m:oMathPara xmlns:m="http://schemas.openxmlformats.org/officeDocument/2006/math">
                      <m:oMathParaPr>
                        <m:jc m:val="centerGroup"/>
                      </m:oMathParaPr>
                      <m:oMath xmlns:m="http://schemas.openxmlformats.org/officeDocument/2006/math">
                        <m:sSub>
                          <m:sSubPr>
                            <m:ctrlPr>
                              <a:rPr sz="2600" i="1">
                                <a:solidFill>
                                  <a:srgbClr val="000000"/>
                                </a:solidFill>
                                <a:latin typeface="Cambria Math" panose="02040503050406030204" pitchFamily="18" charset="0"/>
                              </a:rPr>
                            </m:ctrlPr>
                          </m:sSubPr>
                          <m:e>
                            <m:r>
                              <a:rPr sz="2600" i="1">
                                <a:solidFill>
                                  <a:srgbClr val="000000"/>
                                </a:solidFill>
                                <a:latin typeface="Cambria Math" panose="02040503050406030204" pitchFamily="18" charset="0"/>
                              </a:rPr>
                              <m:t>𝑄</m:t>
                            </m:r>
                          </m:e>
                          <m:sub>
                            <m:r>
                              <a:rPr sz="2600" i="1">
                                <a:solidFill>
                                  <a:srgbClr val="000000"/>
                                </a:solidFill>
                                <a:latin typeface="Cambria Math" panose="02040503050406030204" pitchFamily="18" charset="0"/>
                              </a:rPr>
                              <m:t>𝑟𝑒𝑐</m:t>
                            </m:r>
                          </m:sub>
                        </m:sSub>
                      </m:oMath>
                    </m:oMathPara>
                  </a14:m>
                  <a:endParaRPr sz="2600"/>
                </a:p>
              </p:txBody>
            </p:sp>
          </mc:Choice>
          <mc:Fallback xmlns="">
            <p:sp>
              <p:nvSpPr>
                <p:cNvPr id="120" name="Equation"/>
                <p:cNvSpPr txBox="1">
                  <a:spLocks noRot="1" noChangeAspect="1" noMove="1" noResize="1" noEditPoints="1" noAdjustHandles="1" noChangeArrowheads="1" noChangeShapeType="1" noTextEdit="1"/>
                </p:cNvSpPr>
                <p:nvPr/>
              </p:nvSpPr>
              <p:spPr>
                <a:xfrm>
                  <a:off x="5154976" y="242202"/>
                  <a:ext cx="502250" cy="305043"/>
                </a:xfrm>
                <a:prstGeom prst="rect">
                  <a:avLst/>
                </a:prstGeom>
                <a:blipFill>
                  <a:blip r:embed="rId4"/>
                  <a:stretch>
                    <a:fillRect l="-26829" r="-29268" b="-68000"/>
                  </a:stretch>
                </a:blipFill>
                <a:ln w="12700" cap="flat">
                  <a:noFill/>
                  <a:miter lim="400000"/>
                </a:ln>
                <a:effectLst/>
              </p:spPr>
              <p:txBody>
                <a:bodyPr/>
                <a:lstStyle/>
                <a:p>
                  <a:r>
                    <a:rPr lang="en-US">
                      <a:noFill/>
                    </a:rPr>
                    <a:t> </a:t>
                  </a:r>
                </a:p>
              </p:txBody>
            </p:sp>
          </mc:Fallback>
        </mc:AlternateContent>
      </p:grpSp>
      <p:sp>
        <p:nvSpPr>
          <p:cNvPr id="122" name="Rectangle"/>
          <p:cNvSpPr/>
          <p:nvPr/>
        </p:nvSpPr>
        <p:spPr>
          <a:xfrm>
            <a:off x="12965238" y="17217394"/>
            <a:ext cx="1104653" cy="327790"/>
          </a:xfrm>
          <a:prstGeom prst="rect">
            <a:avLst/>
          </a:prstGeom>
          <a:solidFill>
            <a:srgbClr val="FFFFFF"/>
          </a:solidFill>
          <a:ln w="12700">
            <a:miter lim="400000"/>
          </a:ln>
        </p:spPr>
        <p:txBody>
          <a:bodyPr lIns="50800" tIns="50800" rIns="50800" bIns="50800" anchor="ctr"/>
          <a:lstStyle/>
          <a:p>
            <a:pPr algn="ctr" defTabSz="584200">
              <a:defRPr sz="2600" b="1" cap="all" spc="156">
                <a:solidFill>
                  <a:srgbClr val="FFFFFF"/>
                </a:solidFill>
                <a:latin typeface="Founders Grotesk Condensed"/>
                <a:ea typeface="Founders Grotesk Condensed"/>
                <a:cs typeface="Founders Grotesk Condensed"/>
                <a:sym typeface="Founders Grotesk Condensed"/>
              </a:defRPr>
            </a:pPr>
            <a:endParaRPr/>
          </a:p>
        </p:txBody>
      </p:sp>
      <p:pic>
        <p:nvPicPr>
          <p:cNvPr id="123" name="mhdheat.png" descr="mhdheat.png"/>
          <p:cNvPicPr>
            <a:picLocks noChangeAspect="1"/>
          </p:cNvPicPr>
          <p:nvPr/>
        </p:nvPicPr>
        <p:blipFill>
          <a:blip r:embed="rId5"/>
          <a:srcRect l="5774" t="4176" r="5774" b="29000"/>
          <a:stretch>
            <a:fillRect/>
          </a:stretch>
        </p:blipFill>
        <p:spPr>
          <a:xfrm>
            <a:off x="8011019" y="18565826"/>
            <a:ext cx="6503414" cy="4032242"/>
          </a:xfrm>
          <a:prstGeom prst="rect">
            <a:avLst/>
          </a:prstGeom>
          <a:ln w="12700">
            <a:miter lim="400000"/>
          </a:ln>
        </p:spPr>
      </p:pic>
      <p:sp>
        <p:nvSpPr>
          <p:cNvPr id="124" name="Rectangle"/>
          <p:cNvSpPr/>
          <p:nvPr/>
        </p:nvSpPr>
        <p:spPr>
          <a:xfrm>
            <a:off x="9678468" y="19052848"/>
            <a:ext cx="1423162" cy="379103"/>
          </a:xfrm>
          <a:prstGeom prst="rect">
            <a:avLst/>
          </a:prstGeom>
          <a:solidFill>
            <a:srgbClr val="FFFFFF"/>
          </a:solidFill>
          <a:ln w="12700">
            <a:miter lim="400000"/>
          </a:ln>
        </p:spPr>
        <p:txBody>
          <a:bodyPr lIns="50800" tIns="50800" rIns="50800" bIns="50800" anchor="ctr"/>
          <a:lstStyle/>
          <a:p>
            <a:pPr algn="ctr" defTabSz="584200">
              <a:defRPr sz="2600" b="1" cap="all" spc="156">
                <a:solidFill>
                  <a:srgbClr val="FFFFFF"/>
                </a:solidFill>
                <a:latin typeface="Founders Grotesk Condensed"/>
                <a:ea typeface="Founders Grotesk Condensed"/>
                <a:cs typeface="Founders Grotesk Condensed"/>
                <a:sym typeface="Founders Grotesk Condensed"/>
              </a:defRPr>
            </a:pPr>
            <a:endParaRPr/>
          </a:p>
        </p:txBody>
      </p:sp>
      <p:sp>
        <p:nvSpPr>
          <p:cNvPr id="125" name="Rectangle"/>
          <p:cNvSpPr/>
          <p:nvPr/>
        </p:nvSpPr>
        <p:spPr>
          <a:xfrm>
            <a:off x="9678468" y="20704020"/>
            <a:ext cx="1423162" cy="379103"/>
          </a:xfrm>
          <a:prstGeom prst="rect">
            <a:avLst/>
          </a:prstGeom>
          <a:solidFill>
            <a:srgbClr val="FFFFFF"/>
          </a:solidFill>
          <a:ln w="12700">
            <a:miter lim="400000"/>
          </a:ln>
        </p:spPr>
        <p:txBody>
          <a:bodyPr lIns="50800" tIns="50800" rIns="50800" bIns="50800" anchor="ctr"/>
          <a:lstStyle/>
          <a:p>
            <a:pPr algn="ctr" defTabSz="584200">
              <a:defRPr sz="2600" b="1" cap="all" spc="156">
                <a:solidFill>
                  <a:srgbClr val="FFFFFF"/>
                </a:solidFill>
                <a:latin typeface="Founders Grotesk Condensed"/>
                <a:ea typeface="Founders Grotesk Condensed"/>
                <a:cs typeface="Founders Grotesk Condensed"/>
                <a:sym typeface="Founders Grotesk Condensed"/>
              </a:defRPr>
            </a:pPr>
            <a:endParaRPr/>
          </a:p>
        </p:txBody>
      </p:sp>
      <p:sp>
        <p:nvSpPr>
          <p:cNvPr id="126" name="Reconnection Heating"/>
          <p:cNvSpPr txBox="1"/>
          <p:nvPr/>
        </p:nvSpPr>
        <p:spPr>
          <a:xfrm>
            <a:off x="10250669" y="20712203"/>
            <a:ext cx="2480104" cy="11804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584200">
              <a:spcBef>
                <a:spcPts val="2400"/>
              </a:spcBef>
              <a:tabLst>
                <a:tab pos="584200" algn="l"/>
              </a:tabLst>
              <a:defRPr sz="2600" b="1" spc="78">
                <a:solidFill>
                  <a:srgbClr val="3B39E4"/>
                </a:solidFill>
                <a:latin typeface="Founders Grotesk Text"/>
                <a:ea typeface="Founders Grotesk Text"/>
                <a:cs typeface="Founders Grotesk Text"/>
                <a:sym typeface="Founders Grotesk Text"/>
              </a:defRPr>
            </a:lvl1pPr>
          </a:lstStyle>
          <a:p>
            <a:r>
              <a:t>Reconnection Heating</a:t>
            </a:r>
          </a:p>
        </p:txBody>
      </p:sp>
      <p:sp>
        <p:nvSpPr>
          <p:cNvPr id="127" name="No magnetic dissipation"/>
          <p:cNvSpPr txBox="1"/>
          <p:nvPr/>
        </p:nvSpPr>
        <p:spPr>
          <a:xfrm>
            <a:off x="8962112" y="18941254"/>
            <a:ext cx="2855873" cy="11638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lstStyle>
            <a:lvl1pPr algn="ctr" defTabSz="584200">
              <a:spcBef>
                <a:spcPts val="2400"/>
              </a:spcBef>
              <a:tabLst>
                <a:tab pos="584200" algn="l"/>
              </a:tabLst>
              <a:defRPr sz="2600" b="1" spc="78">
                <a:solidFill>
                  <a:srgbClr val="3B39E4"/>
                </a:solidFill>
                <a:latin typeface="Founders Grotesk Text"/>
                <a:ea typeface="Founders Grotesk Text"/>
                <a:cs typeface="Founders Grotesk Text"/>
                <a:sym typeface="Founders Grotesk Text"/>
              </a:defRPr>
            </a:lvl1pPr>
          </a:lstStyle>
          <a:p>
            <a:r>
              <a:t>No magnetic dissipation</a:t>
            </a:r>
          </a:p>
        </p:txBody>
      </p:sp>
      <mc:AlternateContent xmlns:mc="http://schemas.openxmlformats.org/markup-compatibility/2006" xmlns:a14="http://schemas.microsoft.com/office/drawing/2010/main">
        <mc:Choice Requires="a14">
          <p:sp>
            <p:nvSpPr>
              <p:cNvPr id="128" name="Equation"/>
              <p:cNvSpPr txBox="1"/>
              <p:nvPr/>
            </p:nvSpPr>
            <p:spPr>
              <a:xfrm>
                <a:off x="12321176" y="19082170"/>
                <a:ext cx="644107" cy="337733"/>
              </a:xfrm>
              <a:prstGeom prst="rect">
                <a:avLst/>
              </a:prstGeom>
              <a:ln w="12700">
                <a:miter lim="400000"/>
              </a:ln>
            </p:spPr>
            <p:txBody>
              <a:bodyPr wrap="none" lIns="0" tIns="0" rIns="0" bIns="0">
                <a:spAutoFit/>
              </a:bodyPr>
              <a:lstStyle/>
              <a:p>
                <a:pPr defTabSz="914400" latinLnBrk="1"/>
                <a14:m>
                  <m:oMathPara xmlns:m="http://schemas.openxmlformats.org/officeDocument/2006/math">
                    <m:oMathParaPr>
                      <m:jc m:val="centerGroup"/>
                    </m:oMathParaPr>
                    <m:oMath xmlns:m="http://schemas.openxmlformats.org/officeDocument/2006/math">
                      <m:sSub>
                        <m:sSubPr>
                          <m:ctrlPr>
                            <a:rPr sz="2900" i="1">
                              <a:solidFill>
                                <a:srgbClr val="0432FF"/>
                              </a:solidFill>
                              <a:latin typeface="Cambria Math" panose="02040503050406030204" pitchFamily="18" charset="0"/>
                            </a:rPr>
                          </m:ctrlPr>
                        </m:sSubPr>
                        <m:e>
                          <m:r>
                            <a:rPr sz="2900" i="1">
                              <a:solidFill>
                                <a:srgbClr val="0432FF"/>
                              </a:solidFill>
                              <a:latin typeface="Cambria Math" panose="02040503050406030204" pitchFamily="18" charset="0"/>
                            </a:rPr>
                            <m:t>𝐻</m:t>
                          </m:r>
                        </m:e>
                        <m:sub>
                          <m:r>
                            <a:rPr sz="2900" i="1">
                              <a:solidFill>
                                <a:srgbClr val="0432FF"/>
                              </a:solidFill>
                              <a:latin typeface="Cambria Math" panose="02040503050406030204" pitchFamily="18" charset="0"/>
                            </a:rPr>
                            <m:t>2</m:t>
                          </m:r>
                        </m:sub>
                      </m:sSub>
                      <m:r>
                        <a:rPr sz="2900" i="1">
                          <a:solidFill>
                            <a:srgbClr val="0432FF"/>
                          </a:solidFill>
                          <a:latin typeface="Cambria Math" panose="02040503050406030204" pitchFamily="18" charset="0"/>
                        </a:rPr>
                        <m:t>𝑂</m:t>
                      </m:r>
                    </m:oMath>
                  </m:oMathPara>
                </a14:m>
                <a:endParaRPr sz="2900">
                  <a:solidFill>
                    <a:srgbClr val="0433FF"/>
                  </a:solidFill>
                </a:endParaRPr>
              </a:p>
            </p:txBody>
          </p:sp>
        </mc:Choice>
        <mc:Fallback xmlns="">
          <p:sp>
            <p:nvSpPr>
              <p:cNvPr id="128" name="Equation"/>
              <p:cNvSpPr txBox="1">
                <a:spLocks noRot="1" noChangeAspect="1" noMove="1" noResize="1" noEditPoints="1" noAdjustHandles="1" noChangeArrowheads="1" noChangeShapeType="1" noTextEdit="1"/>
              </p:cNvSpPr>
              <p:nvPr/>
            </p:nvSpPr>
            <p:spPr>
              <a:xfrm>
                <a:off x="12321176" y="19082170"/>
                <a:ext cx="644107" cy="337733"/>
              </a:xfrm>
              <a:prstGeom prst="rect">
                <a:avLst/>
              </a:prstGeom>
              <a:blipFill>
                <a:blip r:embed="rId6"/>
                <a:stretch>
                  <a:fillRect l="-19608" r="-23529" b="-46429"/>
                </a:stretch>
              </a:blipFill>
              <a:ln w="12700">
                <a:miter lim="400000"/>
              </a:ln>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9" name="Equation"/>
              <p:cNvSpPr txBox="1"/>
              <p:nvPr/>
            </p:nvSpPr>
            <p:spPr>
              <a:xfrm>
                <a:off x="13202176" y="20825041"/>
                <a:ext cx="644108" cy="337732"/>
              </a:xfrm>
              <a:prstGeom prst="rect">
                <a:avLst/>
              </a:prstGeom>
              <a:ln w="12700">
                <a:miter lim="400000"/>
              </a:ln>
            </p:spPr>
            <p:txBody>
              <a:bodyPr wrap="none" lIns="0" tIns="0" rIns="0" bIns="0">
                <a:spAutoFit/>
              </a:bodyPr>
              <a:lstStyle/>
              <a:p>
                <a:pPr defTabSz="914400" latinLnBrk="1"/>
                <a14:m>
                  <m:oMathPara xmlns:m="http://schemas.openxmlformats.org/officeDocument/2006/math">
                    <m:oMathParaPr>
                      <m:jc m:val="centerGroup"/>
                    </m:oMathParaPr>
                    <m:oMath xmlns:m="http://schemas.openxmlformats.org/officeDocument/2006/math">
                      <m:sSub>
                        <m:sSubPr>
                          <m:ctrlPr>
                            <a:rPr sz="2900" i="1">
                              <a:solidFill>
                                <a:srgbClr val="0432FF"/>
                              </a:solidFill>
                              <a:latin typeface="Cambria Math" panose="02040503050406030204" pitchFamily="18" charset="0"/>
                            </a:rPr>
                          </m:ctrlPr>
                        </m:sSubPr>
                        <m:e>
                          <m:r>
                            <a:rPr sz="2900" i="1">
                              <a:solidFill>
                                <a:srgbClr val="0432FF"/>
                              </a:solidFill>
                              <a:latin typeface="Cambria Math" panose="02040503050406030204" pitchFamily="18" charset="0"/>
                            </a:rPr>
                            <m:t>𝐻</m:t>
                          </m:r>
                        </m:e>
                        <m:sub>
                          <m:r>
                            <a:rPr sz="2900" i="1">
                              <a:solidFill>
                                <a:srgbClr val="0432FF"/>
                              </a:solidFill>
                              <a:latin typeface="Cambria Math" panose="02040503050406030204" pitchFamily="18" charset="0"/>
                            </a:rPr>
                            <m:t>2</m:t>
                          </m:r>
                        </m:sub>
                      </m:sSub>
                      <m:r>
                        <a:rPr sz="2900" i="1">
                          <a:solidFill>
                            <a:srgbClr val="0432FF"/>
                          </a:solidFill>
                          <a:latin typeface="Cambria Math" panose="02040503050406030204" pitchFamily="18" charset="0"/>
                        </a:rPr>
                        <m:t>𝑂</m:t>
                      </m:r>
                    </m:oMath>
                  </m:oMathPara>
                </a14:m>
                <a:endParaRPr sz="2900">
                  <a:solidFill>
                    <a:srgbClr val="0433FF"/>
                  </a:solidFill>
                </a:endParaRPr>
              </a:p>
            </p:txBody>
          </p:sp>
        </mc:Choice>
        <mc:Fallback xmlns="">
          <p:sp>
            <p:nvSpPr>
              <p:cNvPr id="129" name="Equation"/>
              <p:cNvSpPr txBox="1">
                <a:spLocks noRot="1" noChangeAspect="1" noMove="1" noResize="1" noEditPoints="1" noAdjustHandles="1" noChangeArrowheads="1" noChangeShapeType="1" noTextEdit="1"/>
              </p:cNvSpPr>
              <p:nvPr/>
            </p:nvSpPr>
            <p:spPr>
              <a:xfrm>
                <a:off x="13202176" y="20825041"/>
                <a:ext cx="644108" cy="337732"/>
              </a:xfrm>
              <a:prstGeom prst="rect">
                <a:avLst/>
              </a:prstGeom>
              <a:blipFill>
                <a:blip r:embed="rId7"/>
                <a:stretch>
                  <a:fillRect l="-19231" r="-23077" b="-46429"/>
                </a:stretch>
              </a:blipFill>
              <a:ln w="12700">
                <a:miter lim="400000"/>
              </a:ln>
            </p:spPr>
            <p:txBody>
              <a:bodyPr/>
              <a:lstStyle/>
              <a:p>
                <a:r>
                  <a:rPr lang="en-US">
                    <a:noFill/>
                  </a:rPr>
                  <a:t> </a:t>
                </a:r>
              </a:p>
            </p:txBody>
          </p:sp>
        </mc:Fallback>
      </mc:AlternateContent>
      <p:sp>
        <p:nvSpPr>
          <p:cNvPr id="130" name="Star"/>
          <p:cNvSpPr/>
          <p:nvPr/>
        </p:nvSpPr>
        <p:spPr>
          <a:xfrm>
            <a:off x="634149" y="18741311"/>
            <a:ext cx="1549464" cy="1284726"/>
          </a:xfrm>
          <a:prstGeom prst="star5">
            <a:avLst>
              <a:gd name="adj" fmla="val 19100"/>
              <a:gd name="hf" fmla="val 105146"/>
              <a:gd name="vf" fmla="val 110557"/>
            </a:avLst>
          </a:prstGeom>
          <a:solidFill>
            <a:srgbClr val="FFCE4D"/>
          </a:solidFill>
          <a:ln w="12700">
            <a:miter lim="400000"/>
          </a:ln>
        </p:spPr>
        <p:txBody>
          <a:bodyPr lIns="50800" tIns="50800" rIns="50800" bIns="50800" anchor="ctr"/>
          <a:lstStyle/>
          <a:p>
            <a:pPr algn="ctr" defTabSz="584200">
              <a:defRPr sz="2600" b="1" cap="all" spc="156">
                <a:solidFill>
                  <a:srgbClr val="FFFFFF"/>
                </a:solidFill>
                <a:latin typeface="Founders Grotesk Condensed"/>
                <a:ea typeface="Founders Grotesk Condensed"/>
                <a:cs typeface="Founders Grotesk Condensed"/>
                <a:sym typeface="Founders Grotesk Condensed"/>
              </a:defRPr>
            </a:pPr>
            <a:endParaRPr/>
          </a:p>
        </p:txBody>
      </p:sp>
      <mc:AlternateContent xmlns:mc="http://schemas.openxmlformats.org/markup-compatibility/2006" xmlns:a14="http://schemas.microsoft.com/office/drawing/2010/main">
        <mc:Choice Requires="a14">
          <p:sp>
            <p:nvSpPr>
              <p:cNvPr id="131" name="Equation"/>
              <p:cNvSpPr txBox="1"/>
              <p:nvPr/>
            </p:nvSpPr>
            <p:spPr>
              <a:xfrm>
                <a:off x="1055292" y="19225777"/>
                <a:ext cx="771954" cy="560301"/>
              </a:xfrm>
              <a:prstGeom prst="rect">
                <a:avLst/>
              </a:prstGeom>
              <a:ln w="12700">
                <a:miter lim="400000"/>
              </a:ln>
            </p:spPr>
            <p:txBody>
              <a:bodyPr wrap="none" lIns="0" tIns="0" rIns="0" bIns="0">
                <a:spAutoFit/>
              </a:bodyPr>
              <a:lstStyle/>
              <a:p>
                <a:pPr defTabSz="914400" latinLnBrk="1"/>
                <a14:m>
                  <m:oMathPara xmlns:m="http://schemas.openxmlformats.org/officeDocument/2006/math">
                    <m:oMathParaPr>
                      <m:jc m:val="centerGroup"/>
                    </m:oMathParaPr>
                    <m:oMath xmlns:m="http://schemas.openxmlformats.org/officeDocument/2006/math">
                      <m:sSub>
                        <m:sSubPr>
                          <m:ctrlPr>
                            <a:rPr sz="4600" i="1">
                              <a:solidFill>
                                <a:srgbClr val="000000"/>
                              </a:solidFill>
                              <a:latin typeface="Cambria Math" panose="02040503050406030204" pitchFamily="18" charset="0"/>
                            </a:rPr>
                          </m:ctrlPr>
                        </m:sSubPr>
                        <m:e>
                          <m:r>
                            <a:rPr sz="4600" i="1">
                              <a:solidFill>
                                <a:srgbClr val="000000"/>
                              </a:solidFill>
                              <a:latin typeface="Cambria Math" panose="02040503050406030204" pitchFamily="18" charset="0"/>
                            </a:rPr>
                            <m:t>𝑀</m:t>
                          </m:r>
                        </m:e>
                        <m:sub>
                          <m:r>
                            <a:rPr sz="4600" i="1">
                              <a:solidFill>
                                <a:srgbClr val="000000"/>
                              </a:solidFill>
                              <a:latin typeface="Cambria Math" panose="02040503050406030204" pitchFamily="18" charset="0"/>
                            </a:rPr>
                            <m:t>⊙</m:t>
                          </m:r>
                        </m:sub>
                      </m:sSub>
                    </m:oMath>
                  </m:oMathPara>
                </a14:m>
                <a:endParaRPr sz="4600"/>
              </a:p>
            </p:txBody>
          </p:sp>
        </mc:Choice>
        <mc:Fallback xmlns="">
          <p:sp>
            <p:nvSpPr>
              <p:cNvPr id="131" name="Equation"/>
              <p:cNvSpPr txBox="1">
                <a:spLocks noRot="1" noChangeAspect="1" noMove="1" noResize="1" noEditPoints="1" noAdjustHandles="1" noChangeArrowheads="1" noChangeShapeType="1" noTextEdit="1"/>
              </p:cNvSpPr>
              <p:nvPr/>
            </p:nvSpPr>
            <p:spPr>
              <a:xfrm>
                <a:off x="1055292" y="19225777"/>
                <a:ext cx="771954" cy="560301"/>
              </a:xfrm>
              <a:prstGeom prst="rect">
                <a:avLst/>
              </a:prstGeom>
              <a:blipFill>
                <a:blip r:embed="rId8"/>
                <a:stretch>
                  <a:fillRect l="-26230" r="-39344" b="-58696"/>
                </a:stretch>
              </a:blipFill>
              <a:ln w="12700">
                <a:miter lim="400000"/>
              </a:ln>
            </p:spPr>
            <p:txBody>
              <a:bodyPr/>
              <a:lstStyle/>
              <a:p>
                <a:r>
                  <a:rPr lang="en-US">
                    <a:noFill/>
                  </a:rPr>
                  <a:t> </a:t>
                </a:r>
              </a:p>
            </p:txBody>
          </p:sp>
        </mc:Fallback>
      </mc:AlternateContent>
      <p:sp>
        <p:nvSpPr>
          <p:cNvPr id="132" name="Synthetic spectra"/>
          <p:cNvSpPr txBox="1"/>
          <p:nvPr/>
        </p:nvSpPr>
        <p:spPr>
          <a:xfrm>
            <a:off x="12415327" y="21382565"/>
            <a:ext cx="1695411"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r>
              <a:t>Synthetic spectra</a:t>
            </a:r>
          </a:p>
        </p:txBody>
      </p:sp>
      <p:pic>
        <p:nvPicPr>
          <p:cNvPr id="133" name="Screen Shot 2023-09-10 at 7.12.03 PM.png" descr="Screen Shot 2023-09-10 at 7.12.03 PM.png"/>
          <p:cNvPicPr>
            <a:picLocks noChangeAspect="1"/>
          </p:cNvPicPr>
          <p:nvPr/>
        </p:nvPicPr>
        <p:blipFill>
          <a:blip r:embed="rId9"/>
          <a:srcRect r="24338"/>
          <a:stretch>
            <a:fillRect/>
          </a:stretch>
        </p:blipFill>
        <p:spPr>
          <a:xfrm>
            <a:off x="14865765" y="15696681"/>
            <a:ext cx="6503617" cy="4850086"/>
          </a:xfrm>
          <a:prstGeom prst="rect">
            <a:avLst/>
          </a:prstGeom>
          <a:ln w="12700">
            <a:miter lim="400000"/>
          </a:ln>
        </p:spPr>
      </p:pic>
      <p:pic>
        <p:nvPicPr>
          <p:cNvPr id="134" name="Screen Shot 2023-09-10 at 7.12.03 PM.png" descr="Screen Shot 2023-09-10 at 7.12.03 PM.png"/>
          <p:cNvPicPr>
            <a:picLocks noChangeAspect="1"/>
          </p:cNvPicPr>
          <p:nvPr/>
        </p:nvPicPr>
        <p:blipFill>
          <a:blip r:embed="rId9"/>
          <a:srcRect l="74764" t="30329" b="28578"/>
          <a:stretch>
            <a:fillRect/>
          </a:stretch>
        </p:blipFill>
        <p:spPr>
          <a:xfrm>
            <a:off x="16231654" y="16738747"/>
            <a:ext cx="1398833" cy="1285247"/>
          </a:xfrm>
          <a:prstGeom prst="rect">
            <a:avLst/>
          </a:prstGeom>
          <a:ln w="12700">
            <a:miter lim="400000"/>
          </a:ln>
        </p:spPr>
      </p:pic>
      <p:sp>
        <p:nvSpPr>
          <p:cNvPr id="135" name="Rectangle 16"/>
          <p:cNvSpPr txBox="1"/>
          <p:nvPr/>
        </p:nvSpPr>
        <p:spPr>
          <a:xfrm>
            <a:off x="15086633" y="20619135"/>
            <a:ext cx="6532257" cy="28623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defRPr sz="2000"/>
            </a:pPr>
            <a:r>
              <a:rPr b="1" dirty="0"/>
              <a:t>Above: </a:t>
            </a:r>
            <a:r>
              <a:rPr dirty="0"/>
              <a:t>different regimes of magnetic energy conversion into heat</a:t>
            </a:r>
            <a:r>
              <a:rPr lang="en-US" dirty="0"/>
              <a:t> by </a:t>
            </a:r>
            <a:r>
              <a:rPr dirty="0"/>
              <a:t>reconnection</a:t>
            </a:r>
            <a:r>
              <a:rPr lang="en-US" dirty="0"/>
              <a:t> in a model disk</a:t>
            </a:r>
            <a:r>
              <a:rPr dirty="0"/>
              <a:t>. Blue means magnetic energy is converted into heat at an </a:t>
            </a:r>
            <a:r>
              <a:rPr dirty="0" err="1"/>
              <a:t>Alfvènic</a:t>
            </a:r>
            <a:r>
              <a:rPr dirty="0"/>
              <a:t> rate established by neutrals and charged particles. </a:t>
            </a:r>
            <a:r>
              <a:rPr lang="en-US" dirty="0"/>
              <a:t>Reconnection proceeds towards thinner current sheets, moving down towards the</a:t>
            </a:r>
            <a:r>
              <a:rPr dirty="0"/>
              <a:t> yellow region</a:t>
            </a:r>
            <a:r>
              <a:rPr lang="en-US" dirty="0"/>
              <a:t> where</a:t>
            </a:r>
            <a:r>
              <a:rPr dirty="0"/>
              <a:t> magnetic </a:t>
            </a:r>
            <a:r>
              <a:rPr lang="en-US" dirty="0"/>
              <a:t>dissipation grows</a:t>
            </a:r>
            <a:r>
              <a:rPr dirty="0"/>
              <a:t> faster as neutrals and ions decouple</a:t>
            </a:r>
            <a:r>
              <a:rPr lang="en-US" dirty="0"/>
              <a:t>.  Dissipation drives new </a:t>
            </a:r>
            <a:r>
              <a:rPr dirty="0"/>
              <a:t>ionization</a:t>
            </a:r>
            <a:r>
              <a:rPr lang="en-US" dirty="0"/>
              <a:t> and other chemical reactions and excitations, affecting the disk’s composition and the emitted spectrum.</a:t>
            </a:r>
            <a:endParaRPr dirty="0"/>
          </a:p>
        </p:txBody>
      </p:sp>
      <mc:AlternateContent xmlns:mc="http://schemas.openxmlformats.org/markup-compatibility/2006" xmlns:a14="http://schemas.microsoft.com/office/drawing/2010/main">
        <mc:Choice Requires="a14">
          <p:sp>
            <p:nvSpPr>
              <p:cNvPr id="136" name="Equation"/>
              <p:cNvSpPr txBox="1"/>
              <p:nvPr/>
            </p:nvSpPr>
            <p:spPr>
              <a:xfrm>
                <a:off x="1334799" y="16378033"/>
                <a:ext cx="2278174" cy="619534"/>
              </a:xfrm>
              <a:prstGeom prst="rect">
                <a:avLst/>
              </a:prstGeom>
              <a:ln w="12700">
                <a:miter lim="400000"/>
              </a:ln>
            </p:spPr>
            <p:txBody>
              <a:bodyPr wrap="none" lIns="0" tIns="0" rIns="0" bIns="0">
                <a:spAutoFit/>
              </a:bodyPr>
              <a:lstStyle/>
              <a:p>
                <a:pPr defTabSz="914400" latinLnBrk="1"/>
                <a14:m>
                  <m:oMathPara xmlns:m="http://schemas.openxmlformats.org/officeDocument/2006/math">
                    <m:oMathParaPr>
                      <m:jc m:val="centerGroup"/>
                    </m:oMathParaPr>
                    <m:oMath xmlns:m="http://schemas.openxmlformats.org/officeDocument/2006/math">
                      <m:sSub>
                        <m:sSubPr>
                          <m:ctrlPr>
                            <a:rPr sz="2100" i="1">
                              <a:solidFill>
                                <a:srgbClr val="000000"/>
                              </a:solidFill>
                              <a:latin typeface="Cambria Math" panose="02040503050406030204" pitchFamily="18" charset="0"/>
                            </a:rPr>
                          </m:ctrlPr>
                        </m:sSubPr>
                        <m:e>
                          <m:r>
                            <a:rPr sz="2100" i="1">
                              <a:solidFill>
                                <a:srgbClr val="000000"/>
                              </a:solidFill>
                              <a:latin typeface="Cambria Math" panose="02040503050406030204" pitchFamily="18" charset="0"/>
                            </a:rPr>
                            <m:t>𝑄</m:t>
                          </m:r>
                        </m:e>
                        <m:sub>
                          <m:r>
                            <a:rPr sz="2100" i="1">
                              <a:solidFill>
                                <a:srgbClr val="000000"/>
                              </a:solidFill>
                              <a:latin typeface="Cambria Math" panose="02040503050406030204" pitchFamily="18" charset="0"/>
                            </a:rPr>
                            <m:t>𝑟𝑒𝑐</m:t>
                          </m:r>
                        </m:sub>
                      </m:sSub>
                      <m:r>
                        <a:rPr sz="2100" i="1">
                          <a:solidFill>
                            <a:srgbClr val="000000"/>
                          </a:solidFill>
                          <a:latin typeface="Cambria Math" panose="02040503050406030204" pitchFamily="18" charset="0"/>
                        </a:rPr>
                        <m:t>=</m:t>
                      </m:r>
                      <m:f>
                        <m:fPr>
                          <m:ctrlPr>
                            <a:rPr sz="2100" i="1">
                              <a:solidFill>
                                <a:srgbClr val="000000"/>
                              </a:solidFill>
                              <a:latin typeface="Cambria Math" panose="02040503050406030204" pitchFamily="18" charset="0"/>
                            </a:rPr>
                          </m:ctrlPr>
                        </m:fPr>
                        <m:num>
                          <m:r>
                            <a:rPr sz="2100" i="1">
                              <a:solidFill>
                                <a:srgbClr val="000000"/>
                              </a:solidFill>
                              <a:latin typeface="Cambria Math" panose="02040503050406030204" pitchFamily="18" charset="0"/>
                            </a:rPr>
                            <m:t>𝑑</m:t>
                          </m:r>
                          <m:sSub>
                            <m:sSubPr>
                              <m:ctrlPr>
                                <a:rPr sz="2100" i="1">
                                  <a:solidFill>
                                    <a:srgbClr val="000000"/>
                                  </a:solidFill>
                                  <a:latin typeface="Cambria Math" panose="02040503050406030204" pitchFamily="18" charset="0"/>
                                </a:rPr>
                              </m:ctrlPr>
                            </m:sSubPr>
                            <m:e>
                              <m:r>
                                <a:rPr sz="2100" i="1">
                                  <a:solidFill>
                                    <a:srgbClr val="000000"/>
                                  </a:solidFill>
                                  <a:latin typeface="Cambria Math" panose="02040503050406030204" pitchFamily="18" charset="0"/>
                                </a:rPr>
                                <m:t>𝐸</m:t>
                              </m:r>
                            </m:e>
                            <m:sub>
                              <m:r>
                                <a:rPr sz="2100" i="1">
                                  <a:solidFill>
                                    <a:srgbClr val="000000"/>
                                  </a:solidFill>
                                  <a:latin typeface="Cambria Math" panose="02040503050406030204" pitchFamily="18" charset="0"/>
                                </a:rPr>
                                <m:t>𝑀</m:t>
                              </m:r>
                            </m:sub>
                          </m:sSub>
                        </m:num>
                        <m:den>
                          <m:r>
                            <a:rPr sz="2100" i="1">
                              <a:solidFill>
                                <a:srgbClr val="000000"/>
                              </a:solidFill>
                              <a:latin typeface="Cambria Math" panose="02040503050406030204" pitchFamily="18" charset="0"/>
                            </a:rPr>
                            <m:t>𝑑𝑡</m:t>
                          </m:r>
                        </m:den>
                      </m:f>
                      <m:r>
                        <a:rPr sz="2100" i="1">
                          <a:solidFill>
                            <a:srgbClr val="000000"/>
                          </a:solidFill>
                          <a:latin typeface="Cambria Math" panose="02040503050406030204" pitchFamily="18" charset="0"/>
                        </a:rPr>
                        <m:t>=</m:t>
                      </m:r>
                      <m:f>
                        <m:fPr>
                          <m:ctrlPr>
                            <a:rPr sz="2100" i="1">
                              <a:solidFill>
                                <a:srgbClr val="000000"/>
                              </a:solidFill>
                              <a:latin typeface="Cambria Math" panose="02040503050406030204" pitchFamily="18" charset="0"/>
                            </a:rPr>
                          </m:ctrlPr>
                        </m:fPr>
                        <m:num>
                          <m:sSup>
                            <m:sSupPr>
                              <m:ctrlPr>
                                <a:rPr sz="2100" i="1">
                                  <a:solidFill>
                                    <a:srgbClr val="000000"/>
                                  </a:solidFill>
                                  <a:latin typeface="Cambria Math" panose="02040503050406030204" pitchFamily="18" charset="0"/>
                                </a:rPr>
                              </m:ctrlPr>
                            </m:sSupPr>
                            <m:e>
                              <m:r>
                                <a:rPr sz="2100" i="1">
                                  <a:solidFill>
                                    <a:srgbClr val="000000"/>
                                  </a:solidFill>
                                  <a:latin typeface="Cambria Math" panose="02040503050406030204" pitchFamily="18" charset="0"/>
                                </a:rPr>
                                <m:t>𝐵</m:t>
                              </m:r>
                            </m:e>
                            <m:sup>
                              <m:r>
                                <a:rPr sz="2100" i="1">
                                  <a:solidFill>
                                    <a:srgbClr val="000000"/>
                                  </a:solidFill>
                                  <a:latin typeface="Cambria Math" panose="02040503050406030204" pitchFamily="18" charset="0"/>
                                </a:rPr>
                                <m:t>2</m:t>
                              </m:r>
                            </m:sup>
                          </m:sSup>
                        </m:num>
                        <m:den>
                          <m:r>
                            <a:rPr sz="2100" i="1">
                              <a:solidFill>
                                <a:srgbClr val="000000"/>
                              </a:solidFill>
                              <a:latin typeface="Cambria Math" panose="02040503050406030204" pitchFamily="18" charset="0"/>
                            </a:rPr>
                            <m:t>8</m:t>
                          </m:r>
                          <m:r>
                            <a:rPr sz="2100" i="1">
                              <a:solidFill>
                                <a:srgbClr val="000000"/>
                              </a:solidFill>
                              <a:latin typeface="Cambria Math" panose="02040503050406030204" pitchFamily="18" charset="0"/>
                            </a:rPr>
                            <m:t>𝜋</m:t>
                          </m:r>
                        </m:den>
                      </m:f>
                      <m:f>
                        <m:fPr>
                          <m:ctrlPr>
                            <a:rPr sz="2100" i="1">
                              <a:solidFill>
                                <a:srgbClr val="000000"/>
                              </a:solidFill>
                              <a:latin typeface="Cambria Math" panose="02040503050406030204" pitchFamily="18" charset="0"/>
                            </a:rPr>
                          </m:ctrlPr>
                        </m:fPr>
                        <m:num>
                          <m:sSub>
                            <m:sSubPr>
                              <m:ctrlPr>
                                <a:rPr sz="2100" i="1">
                                  <a:solidFill>
                                    <a:srgbClr val="000000"/>
                                  </a:solidFill>
                                  <a:latin typeface="Cambria Math" panose="02040503050406030204" pitchFamily="18" charset="0"/>
                                </a:rPr>
                              </m:ctrlPr>
                            </m:sSubPr>
                            <m:e>
                              <m:r>
                                <a:rPr sz="2100" i="1">
                                  <a:solidFill>
                                    <a:srgbClr val="000000"/>
                                  </a:solidFill>
                                  <a:latin typeface="Cambria Math" panose="02040503050406030204" pitchFamily="18" charset="0"/>
                                </a:rPr>
                                <m:t>𝑣</m:t>
                              </m:r>
                            </m:e>
                            <m:sub>
                              <m:r>
                                <a:rPr sz="2100" i="1">
                                  <a:solidFill>
                                    <a:srgbClr val="000000"/>
                                  </a:solidFill>
                                  <a:latin typeface="Cambria Math" panose="02040503050406030204" pitchFamily="18" charset="0"/>
                                </a:rPr>
                                <m:t>𝐴</m:t>
                              </m:r>
                            </m:sub>
                          </m:sSub>
                        </m:num>
                        <m:den>
                          <m:r>
                            <a:rPr sz="2100" i="1">
                              <a:solidFill>
                                <a:srgbClr val="000000"/>
                              </a:solidFill>
                              <a:latin typeface="Cambria Math" panose="02040503050406030204" pitchFamily="18" charset="0"/>
                            </a:rPr>
                            <m:t>ℒ</m:t>
                          </m:r>
                        </m:den>
                      </m:f>
                    </m:oMath>
                  </m:oMathPara>
                </a14:m>
                <a:endParaRPr sz="2100"/>
              </a:p>
            </p:txBody>
          </p:sp>
        </mc:Choice>
        <mc:Fallback xmlns="">
          <p:sp>
            <p:nvSpPr>
              <p:cNvPr id="136" name="Equation"/>
              <p:cNvSpPr txBox="1">
                <a:spLocks noRot="1" noChangeAspect="1" noMove="1" noResize="1" noEditPoints="1" noAdjustHandles="1" noChangeArrowheads="1" noChangeShapeType="1" noTextEdit="1"/>
              </p:cNvSpPr>
              <p:nvPr/>
            </p:nvSpPr>
            <p:spPr>
              <a:xfrm>
                <a:off x="1334799" y="16378033"/>
                <a:ext cx="2278174" cy="619534"/>
              </a:xfrm>
              <a:prstGeom prst="rect">
                <a:avLst/>
              </a:prstGeom>
              <a:blipFill>
                <a:blip r:embed="rId10"/>
                <a:stretch>
                  <a:fillRect l="-5000" r="-4444" b="-18000"/>
                </a:stretch>
              </a:blipFill>
              <a:ln w="12700">
                <a:miter lim="400000"/>
              </a:ln>
            </p:spPr>
            <p:txBody>
              <a:bodyPr/>
              <a:lstStyle/>
              <a:p>
                <a:r>
                  <a:rPr lang="en-US">
                    <a:noFill/>
                  </a:rPr>
                  <a:t> </a:t>
                </a:r>
              </a:p>
            </p:txBody>
          </p:sp>
        </mc:Fallback>
      </mc:AlternateContent>
      <p:sp>
        <p:nvSpPr>
          <p:cNvPr id="137" name="Rectangle 16"/>
          <p:cNvSpPr txBox="1"/>
          <p:nvPr/>
        </p:nvSpPr>
        <p:spPr>
          <a:xfrm>
            <a:off x="7567298" y="16024603"/>
            <a:ext cx="7298467" cy="2554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gn="just">
              <a:defRPr sz="2000"/>
            </a:pPr>
            <a:r>
              <a:rPr b="1" dirty="0"/>
              <a:t>Left: </a:t>
            </a:r>
            <a:r>
              <a:rPr dirty="0"/>
              <a:t>preliminary MHD simulation of </a:t>
            </a:r>
            <a:r>
              <a:rPr lang="en-US" dirty="0"/>
              <a:t>a</a:t>
            </a:r>
            <a:r>
              <a:rPr dirty="0"/>
              <a:t> disk </a:t>
            </a:r>
            <a:r>
              <a:rPr lang="en-US" dirty="0"/>
              <a:t>atmosphere </a:t>
            </a:r>
            <a:r>
              <a:rPr dirty="0"/>
              <a:t>in Athena ++ </a:t>
            </a:r>
            <a:r>
              <a:rPr lang="en-US" dirty="0"/>
              <a:t>initially </a:t>
            </a:r>
            <a:r>
              <a:rPr dirty="0"/>
              <a:t>threaded by a vertical uniform magnetic field (black lines). Color coded the heating rate due to magnet</a:t>
            </a:r>
            <a:r>
              <a:rPr lang="en-US" dirty="0"/>
              <a:t>ic</a:t>
            </a:r>
            <a:r>
              <a:rPr dirty="0"/>
              <a:t> energy conversion into heating, thanks to the reconnection process. </a:t>
            </a:r>
            <a:r>
              <a:rPr b="1" dirty="0"/>
              <a:t>Below: </a:t>
            </a:r>
            <a:r>
              <a:rPr dirty="0"/>
              <a:t>synthetic spectral of water with and without magnetic reconnection heating.</a:t>
            </a:r>
            <a:r>
              <a:rPr lang="en-US" dirty="0"/>
              <a:t> The spectra are obtained by radiative transfer with an </a:t>
            </a:r>
            <a:r>
              <a:rPr lang="en-US" dirty="0" err="1"/>
              <a:t>nLTE</a:t>
            </a:r>
            <a:r>
              <a:rPr lang="en-US" dirty="0"/>
              <a:t> method using the LAMBDA line database.</a:t>
            </a:r>
            <a:r>
              <a:rPr dirty="0"/>
              <a:t> </a:t>
            </a:r>
            <a:r>
              <a:rPr lang="en-US" dirty="0"/>
              <a:t>Reconnection heating drastically changes the emission,</a:t>
            </a:r>
            <a:r>
              <a:rPr dirty="0"/>
              <a:t> </a:t>
            </a:r>
            <a:r>
              <a:rPr lang="en-US" dirty="0"/>
              <a:t>shifting the lines </a:t>
            </a:r>
            <a:r>
              <a:rPr dirty="0"/>
              <a:t>towards </a:t>
            </a:r>
            <a:r>
              <a:rPr lang="en-US" dirty="0"/>
              <a:t>shorter</a:t>
            </a:r>
            <a:r>
              <a:rPr dirty="0"/>
              <a:t> wavelength</a:t>
            </a:r>
            <a:r>
              <a:rPr lang="en-US" dirty="0"/>
              <a:t>s</a:t>
            </a:r>
            <a:r>
              <a:rPr dirty="0"/>
              <a:t>. </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25</TotalTime>
  <Words>792</Words>
  <Application>Microsoft Office PowerPoint</Application>
  <PresentationFormat>Custom</PresentationFormat>
  <Paragraphs>42</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Cambria Math</vt:lpstr>
      <vt:lpstr>Founders Grotesk Condensed</vt:lpstr>
      <vt:lpstr>Founders Grotesk Text</vt:lpstr>
      <vt:lpstr>Helvetica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Hong, Sophia (US 1200)</dc:creator>
  <cp:lastModifiedBy>Hong, Sophia (US 1212)</cp:lastModifiedBy>
  <cp:revision>9</cp:revision>
  <dcterms:modified xsi:type="dcterms:W3CDTF">2023-11-29T01:23:40Z</dcterms:modified>
</cp:coreProperties>
</file>