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21945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CBEA06-7298-F5AF-E46F-36D6DE6EBD85}" name="Hong, Sophia (US 1200)" initials="HS(1" userId="S::ana.s.hong@jpl.nasa.gov::8ed35a80-99c1-44c0-b57b-9b3aa285e4d8" providerId="AD"/>
  <p188:author id="{9F1056C4-72A9-A504-F5CB-4FBBE654700D}" name="Castaneda, Lupe (US 1230)" initials="CL(1" userId="S::Guadalupe.Castaneda@jpl.nasa.gov::6691f1d8-cdcc-421d-b26a-5c6cdec046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1415"/>
    <a:srgbClr val="9F2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0D3F11-7911-DA6B-A45A-07BA5C9D4F77}" v="9861" dt="2023-09-26T23:01:31.896"/>
    <p1510:client id="{13E49A49-4997-426B-B798-265550E78915}" v="1196" dt="2023-09-29T20:37:05.370"/>
    <p1510:client id="{2526A891-906B-4E4E-81A0-13DDE0FB7601}" v="451" dt="2023-09-21T18:40:20.663"/>
    <p1510:client id="{7BEA7695-1034-45AD-906C-FCFA4A00DCB3}" v="47" dt="2023-09-25T19:38:07.707"/>
    <p1510:client id="{9E512E14-4908-4D60-9281-C5F0E44F428C}" v="3362" dt="2023-09-25T14:58:59.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40"/>
    <p:restoredTop sz="96405"/>
  </p:normalViewPr>
  <p:slideViewPr>
    <p:cSldViewPr snapToGrid="0">
      <p:cViewPr varScale="1">
        <p:scale>
          <a:sx n="26" d="100"/>
          <a:sy n="26" d="100"/>
        </p:scale>
        <p:origin x="4704"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microsoft.com/office/2018/10/relationships/authors" Target="authors.xml"/><Relationship Id="rId3" Type="http://schemas.openxmlformats.org/officeDocument/2006/relationships/presProps" Target="presProps.xml"/><Relationship Id="rId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82013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9018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14696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4080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97035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7003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1C0FA-16C0-894C-A716-8787E14EF5B7}"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71344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1C0FA-16C0-894C-A716-8787E14EF5B7}"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98772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1C0FA-16C0-894C-A716-8787E14EF5B7}"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1974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69774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545459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9B41C0FA-16C0-894C-A716-8787E14EF5B7}" type="datetimeFigureOut">
              <a:rPr lang="en-US" smtClean="0"/>
              <a:t>11/28/2023</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92CA531C-7793-A540-B2EB-21B5693E78E3}" type="slidenum">
              <a:rPr lang="en-US" smtClean="0"/>
              <a:t>‹#›</a:t>
            </a:fld>
            <a:endParaRPr lang="en-US"/>
          </a:p>
        </p:txBody>
      </p:sp>
    </p:spTree>
    <p:extLst>
      <p:ext uri="{BB962C8B-B14F-4D97-AF65-F5344CB8AC3E}">
        <p14:creationId xmlns:p14="http://schemas.microsoft.com/office/powerpoint/2010/main" val="3261426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008870-3C96-F7DA-7C91-760C1D693711}"/>
              </a:ext>
            </a:extLst>
          </p:cNvPr>
          <p:cNvSpPr/>
          <p:nvPr/>
        </p:nvSpPr>
        <p:spPr>
          <a:xfrm>
            <a:off x="0" y="-54024"/>
            <a:ext cx="21945600" cy="22979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4" name="Rectangle 3">
            <a:extLst>
              <a:ext uri="{FF2B5EF4-FFF2-40B4-BE49-F238E27FC236}">
                <a16:creationId xmlns:a16="http://schemas.microsoft.com/office/drawing/2014/main" id="{204185AC-9F19-D1B5-3E2C-C165D877F433}"/>
              </a:ext>
            </a:extLst>
          </p:cNvPr>
          <p:cNvSpPr/>
          <p:nvPr/>
        </p:nvSpPr>
        <p:spPr>
          <a:xfrm>
            <a:off x="0" y="2417069"/>
            <a:ext cx="21945600" cy="62202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6A532A-FFBD-15D8-A09B-9CB6F0E3F99E}"/>
              </a:ext>
            </a:extLst>
          </p:cNvPr>
          <p:cNvSpPr txBox="1"/>
          <p:nvPr/>
        </p:nvSpPr>
        <p:spPr>
          <a:xfrm>
            <a:off x="469756" y="29178684"/>
            <a:ext cx="7623532" cy="2354491"/>
          </a:xfrm>
          <a:prstGeom prst="rect">
            <a:avLst/>
          </a:prstGeom>
          <a:noFill/>
        </p:spPr>
        <p:txBody>
          <a:bodyPr wrap="square" rtlCol="0">
            <a:spAutoFit/>
          </a:bodyPr>
          <a:lstStyle/>
          <a:p>
            <a:r>
              <a:rPr lang="en-US" sz="2200" b="1" dirty="0">
                <a:latin typeface="Helvetica" pitchFamily="2" charset="0"/>
                <a:cs typeface="Arial" panose="020B0604020202020204" pitchFamily="34" charset="0"/>
              </a:rPr>
              <a:t>National Aeronautics and Space Administration</a:t>
            </a:r>
          </a:p>
          <a:p>
            <a:pPr>
              <a:spcBef>
                <a:spcPts val="1800"/>
              </a:spcBef>
            </a:pPr>
            <a:r>
              <a:rPr lang="en-US" sz="2200" b="1" dirty="0">
                <a:latin typeface="Helvetica" pitchFamily="2" charset="0"/>
                <a:cs typeface="Arial" panose="020B0604020202020204" pitchFamily="34" charset="0"/>
              </a:rPr>
              <a:t>Jet Propulsion Laboratory</a:t>
            </a:r>
          </a:p>
          <a:p>
            <a:r>
              <a:rPr lang="en-US" sz="2200" dirty="0">
                <a:latin typeface="Helvetica" pitchFamily="2" charset="0"/>
                <a:cs typeface="Arial" panose="020B0604020202020204" pitchFamily="34" charset="0"/>
              </a:rPr>
              <a:t>California Institute of Technology</a:t>
            </a:r>
          </a:p>
          <a:p>
            <a:r>
              <a:rPr lang="en-US" sz="2200" dirty="0">
                <a:latin typeface="Helvetica" pitchFamily="2" charset="0"/>
                <a:cs typeface="Arial" panose="020B0604020202020204" pitchFamily="34" charset="0"/>
              </a:rPr>
              <a:t>Pasadena, California</a:t>
            </a:r>
          </a:p>
          <a:p>
            <a:endParaRPr lang="en-US" sz="2200" dirty="0">
              <a:latin typeface="Helvetica" pitchFamily="2" charset="0"/>
              <a:cs typeface="Arial" panose="020B0604020202020204" pitchFamily="34" charset="0"/>
            </a:endParaRPr>
          </a:p>
          <a:p>
            <a:r>
              <a:rPr lang="en-US" sz="2200" b="1" dirty="0" err="1">
                <a:latin typeface="Helvetica" pitchFamily="2" charset="0"/>
                <a:cs typeface="Arial" panose="020B0604020202020204" pitchFamily="34" charset="0"/>
              </a:rPr>
              <a:t>www.nasa.gov</a:t>
            </a:r>
            <a:endParaRPr lang="en-US" sz="2200" b="1" dirty="0">
              <a:latin typeface="Helvetica" pitchFamily="2" charset="0"/>
              <a:cs typeface="Arial" panose="020B0604020202020204" pitchFamily="34" charset="0"/>
            </a:endParaRPr>
          </a:p>
        </p:txBody>
      </p:sp>
      <p:sp>
        <p:nvSpPr>
          <p:cNvPr id="9" name="TextBox 8">
            <a:extLst>
              <a:ext uri="{FF2B5EF4-FFF2-40B4-BE49-F238E27FC236}">
                <a16:creationId xmlns:a16="http://schemas.microsoft.com/office/drawing/2014/main" id="{D68DB0F1-A907-BDB2-DC66-13092EE4F97A}"/>
              </a:ext>
            </a:extLst>
          </p:cNvPr>
          <p:cNvSpPr txBox="1"/>
          <p:nvPr/>
        </p:nvSpPr>
        <p:spPr>
          <a:xfrm>
            <a:off x="729474" y="835097"/>
            <a:ext cx="7515225" cy="430887"/>
          </a:xfrm>
          <a:prstGeom prst="rect">
            <a:avLst/>
          </a:prstGeom>
          <a:noFill/>
        </p:spPr>
        <p:txBody>
          <a:bodyPr wrap="square" rtlCol="0">
            <a:spAutoFit/>
          </a:bodyPr>
          <a:lstStyle/>
          <a:p>
            <a:r>
              <a:rPr lang="en-US" sz="2200" dirty="0">
                <a:solidFill>
                  <a:schemeClr val="bg1"/>
                </a:solidFill>
                <a:latin typeface="Helvetica" pitchFamily="2" charset="0"/>
                <a:cs typeface="Arial" panose="020B0604020202020204" pitchFamily="34" charset="0"/>
              </a:rPr>
              <a:t>National Aeronautics and Space Administration</a:t>
            </a:r>
            <a:endParaRPr lang="en-US" sz="2000" dirty="0">
              <a:solidFill>
                <a:schemeClr val="bg1"/>
              </a:solidFill>
              <a:latin typeface="Helvetica" pitchFamily="2" charset="0"/>
              <a:cs typeface="Arial" panose="020B0604020202020204" pitchFamily="34" charset="0"/>
            </a:endParaRPr>
          </a:p>
        </p:txBody>
      </p:sp>
      <p:sp>
        <p:nvSpPr>
          <p:cNvPr id="12" name="Rectangle 11">
            <a:extLst>
              <a:ext uri="{FF2B5EF4-FFF2-40B4-BE49-F238E27FC236}">
                <a16:creationId xmlns:a16="http://schemas.microsoft.com/office/drawing/2014/main" id="{E1B6AD9F-C2D0-FAA0-B80B-B64AFDA924FD}"/>
              </a:ext>
            </a:extLst>
          </p:cNvPr>
          <p:cNvSpPr/>
          <p:nvPr/>
        </p:nvSpPr>
        <p:spPr>
          <a:xfrm>
            <a:off x="8256623" y="29705643"/>
            <a:ext cx="12977301" cy="3039072"/>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03CE19A-D280-F67F-3E02-115A87F9AEB3}"/>
              </a:ext>
            </a:extLst>
          </p:cNvPr>
          <p:cNvSpPr txBox="1"/>
          <p:nvPr/>
        </p:nvSpPr>
        <p:spPr>
          <a:xfrm>
            <a:off x="238695" y="3927598"/>
            <a:ext cx="21470908" cy="2308324"/>
          </a:xfrm>
          <a:prstGeom prst="rect">
            <a:avLst/>
          </a:prstGeom>
          <a:noFill/>
        </p:spPr>
        <p:txBody>
          <a:bodyPr wrap="square" lIns="91440" tIns="45720" rIns="91440" bIns="45720" rtlCol="0" anchor="t">
            <a:spAutoFit/>
          </a:bodyPr>
          <a:lstStyle/>
          <a:p>
            <a:pPr algn="ctr"/>
            <a:r>
              <a:rPr lang="en-US" sz="7200" b="1" dirty="0">
                <a:solidFill>
                  <a:schemeClr val="bg1"/>
                </a:solidFill>
                <a:latin typeface="Arial"/>
                <a:cs typeface="Arial"/>
              </a:rPr>
              <a:t>Characterizing Observational Systematics for the Euclid Wide Spectroscopic Survey</a:t>
            </a:r>
          </a:p>
        </p:txBody>
      </p:sp>
      <p:sp>
        <p:nvSpPr>
          <p:cNvPr id="15" name="TextBox 14">
            <a:extLst>
              <a:ext uri="{FF2B5EF4-FFF2-40B4-BE49-F238E27FC236}">
                <a16:creationId xmlns:a16="http://schemas.microsoft.com/office/drawing/2014/main" id="{1432E216-21F1-A2C5-49F4-69DE267EBFE5}"/>
              </a:ext>
            </a:extLst>
          </p:cNvPr>
          <p:cNvSpPr txBox="1"/>
          <p:nvPr/>
        </p:nvSpPr>
        <p:spPr>
          <a:xfrm>
            <a:off x="1285864" y="6472996"/>
            <a:ext cx="19376571" cy="1323439"/>
          </a:xfrm>
          <a:prstGeom prst="rect">
            <a:avLst/>
          </a:prstGeom>
          <a:noFill/>
        </p:spPr>
        <p:txBody>
          <a:bodyPr wrap="square" lIns="91440" tIns="45720" rIns="91440" bIns="45720" rtlCol="0" anchor="t">
            <a:spAutoFit/>
          </a:bodyPr>
          <a:lstStyle/>
          <a:p>
            <a:pPr algn="ctr"/>
            <a:r>
              <a:rPr lang="en-US" sz="4000" b="1" dirty="0">
                <a:solidFill>
                  <a:schemeClr val="bg1"/>
                </a:solidFill>
                <a:latin typeface="Arial"/>
                <a:cs typeface="Arial"/>
              </a:rPr>
              <a:t>Author: Kevin S. McCarthy, NASA Postdoctoral Fellow, Sec. 3266</a:t>
            </a:r>
          </a:p>
          <a:p>
            <a:pPr algn="ctr"/>
            <a:r>
              <a:rPr lang="en-US" sz="4000" b="1" dirty="0">
                <a:solidFill>
                  <a:schemeClr val="bg1"/>
                </a:solidFill>
                <a:latin typeface="Arial"/>
                <a:cs typeface="Arial"/>
              </a:rPr>
              <a:t>Collaborators: Yun Wang and Greg Walth, Caltech/IPAC</a:t>
            </a:r>
            <a:endParaRPr lang="en-US" dirty="0">
              <a:solidFill>
                <a:schemeClr val="bg1"/>
              </a:solidFill>
            </a:endParaRPr>
          </a:p>
        </p:txBody>
      </p:sp>
      <p:sp>
        <p:nvSpPr>
          <p:cNvPr id="16" name="TextBox 15">
            <a:extLst>
              <a:ext uri="{FF2B5EF4-FFF2-40B4-BE49-F238E27FC236}">
                <a16:creationId xmlns:a16="http://schemas.microsoft.com/office/drawing/2014/main" id="{1F793811-165A-F465-D149-810F948966A7}"/>
              </a:ext>
            </a:extLst>
          </p:cNvPr>
          <p:cNvSpPr txBox="1"/>
          <p:nvPr/>
        </p:nvSpPr>
        <p:spPr>
          <a:xfrm>
            <a:off x="800099" y="3078666"/>
            <a:ext cx="20416026" cy="707886"/>
          </a:xfrm>
          <a:prstGeom prst="rect">
            <a:avLst/>
          </a:prstGeom>
          <a:noFill/>
        </p:spPr>
        <p:txBody>
          <a:bodyPr wrap="square" rtlCol="0">
            <a:spAutoFit/>
          </a:bodyPr>
          <a:lstStyle/>
          <a:p>
            <a:pPr algn="ctr"/>
            <a:r>
              <a:rPr lang="en-US" sz="4000" dirty="0">
                <a:solidFill>
                  <a:schemeClr val="bg1"/>
                </a:solidFill>
                <a:latin typeface="Arial" panose="020B0604020202020204" pitchFamily="34" charset="0"/>
                <a:cs typeface="Arial" panose="020B0604020202020204" pitchFamily="34" charset="0"/>
              </a:rPr>
              <a:t>Postdoc Research</a:t>
            </a:r>
          </a:p>
        </p:txBody>
      </p:sp>
      <p:pic>
        <p:nvPicPr>
          <p:cNvPr id="19" name="Picture 18">
            <a:extLst>
              <a:ext uri="{FF2B5EF4-FFF2-40B4-BE49-F238E27FC236}">
                <a16:creationId xmlns:a16="http://schemas.microsoft.com/office/drawing/2014/main" id="{3A78E8C2-04FE-7596-E6E5-FDFA926D84D3}"/>
              </a:ext>
            </a:extLst>
          </p:cNvPr>
          <p:cNvPicPr>
            <a:picLocks noChangeAspect="1"/>
          </p:cNvPicPr>
          <p:nvPr/>
        </p:nvPicPr>
        <p:blipFill>
          <a:blip r:embed="rId2"/>
          <a:stretch>
            <a:fillRect/>
          </a:stretch>
        </p:blipFill>
        <p:spPr>
          <a:xfrm>
            <a:off x="19897512" y="279967"/>
            <a:ext cx="1548832" cy="1548832"/>
          </a:xfrm>
          <a:prstGeom prst="rect">
            <a:avLst/>
          </a:prstGeom>
        </p:spPr>
      </p:pic>
      <p:sp>
        <p:nvSpPr>
          <p:cNvPr id="20" name="TextBox 19">
            <a:extLst>
              <a:ext uri="{FF2B5EF4-FFF2-40B4-BE49-F238E27FC236}">
                <a16:creationId xmlns:a16="http://schemas.microsoft.com/office/drawing/2014/main" id="{C3D5331E-3FEF-EE5C-7D18-7A1A7CDF432F}"/>
              </a:ext>
            </a:extLst>
          </p:cNvPr>
          <p:cNvSpPr txBox="1"/>
          <p:nvPr/>
        </p:nvSpPr>
        <p:spPr>
          <a:xfrm>
            <a:off x="471073" y="31456747"/>
            <a:ext cx="5976257" cy="1323439"/>
          </a:xfrm>
          <a:prstGeom prst="rect">
            <a:avLst/>
          </a:prstGeom>
          <a:noFill/>
        </p:spPr>
        <p:txBody>
          <a:bodyPr wrap="square" lIns="91440" tIns="45720" rIns="91440" bIns="45720" rtlCol="0" anchor="t">
            <a:spAutoFit/>
          </a:bodyPr>
          <a:lstStyle/>
          <a:p>
            <a:pPr>
              <a:spcBef>
                <a:spcPts val="1200"/>
              </a:spcBef>
            </a:pPr>
            <a:r>
              <a:rPr lang="en-US" sz="2000" dirty="0">
                <a:latin typeface="Arial" panose="020B0604020202020204" pitchFamily="34" charset="0"/>
                <a:cs typeface="Arial" panose="020B0604020202020204" pitchFamily="34" charset="0"/>
              </a:rPr>
              <a:t>Clearance Number: CL#00-0000</a:t>
            </a:r>
          </a:p>
          <a:p>
            <a:pPr>
              <a:spcBef>
                <a:spcPts val="1200"/>
              </a:spcBef>
            </a:pPr>
            <a:r>
              <a:rPr lang="en-US" sz="2000" dirty="0">
                <a:latin typeface="Arial"/>
                <a:cs typeface="Arial"/>
              </a:rPr>
              <a:t>Poster Number: PRD-A-007</a:t>
            </a:r>
            <a:endParaRPr lang="en-US" sz="2000" dirty="0">
              <a:latin typeface="Arial" panose="020B0604020202020204" pitchFamily="34" charset="0"/>
              <a:cs typeface="Arial" panose="020B0604020202020204" pitchFamily="34" charset="0"/>
            </a:endParaRPr>
          </a:p>
          <a:p>
            <a:pPr>
              <a:spcBef>
                <a:spcPts val="1200"/>
              </a:spcBef>
            </a:pPr>
            <a:r>
              <a:rPr lang="en-US" sz="2000" dirty="0">
                <a:latin typeface="Helvetica" pitchFamily="2" charset="0"/>
                <a:cs typeface="Arial" panose="020B0604020202020204" pitchFamily="34" charset="0"/>
              </a:rPr>
              <a:t>Copyright 2023. All rights reserved.</a:t>
            </a:r>
          </a:p>
        </p:txBody>
      </p:sp>
      <p:sp>
        <p:nvSpPr>
          <p:cNvPr id="2" name="TextBox 1">
            <a:extLst>
              <a:ext uri="{FF2B5EF4-FFF2-40B4-BE49-F238E27FC236}">
                <a16:creationId xmlns:a16="http://schemas.microsoft.com/office/drawing/2014/main" id="{15F8681B-2025-FBE5-4C9F-CD63D9834A06}"/>
              </a:ext>
            </a:extLst>
          </p:cNvPr>
          <p:cNvSpPr txBox="1"/>
          <p:nvPr/>
        </p:nvSpPr>
        <p:spPr>
          <a:xfrm>
            <a:off x="8409036" y="29820692"/>
            <a:ext cx="12325784" cy="3323987"/>
          </a:xfrm>
          <a:prstGeom prst="rect">
            <a:avLst/>
          </a:prstGeom>
          <a:noFill/>
        </p:spPr>
        <p:txBody>
          <a:bodyPr wrap="square" lIns="91440" tIns="45720" rIns="91440" bIns="45720" rtlCol="0" anchor="t">
            <a:spAutoFit/>
          </a:bodyPr>
          <a:lstStyle/>
          <a:p>
            <a:pPr>
              <a:spcBef>
                <a:spcPct val="0"/>
              </a:spcBef>
            </a:pPr>
            <a:r>
              <a:rPr lang="en-US" altLang="en-US" sz="3000" b="1" dirty="0">
                <a:latin typeface="Arial" panose="020B0604020202020204" pitchFamily="34" charset="0"/>
              </a:rPr>
              <a:t>Publications and Acknowledgements:</a:t>
            </a:r>
          </a:p>
          <a:p>
            <a:pPr>
              <a:spcBef>
                <a:spcPct val="0"/>
              </a:spcBef>
            </a:pPr>
            <a:r>
              <a:rPr lang="en-US" altLang="en-US" sz="3000" dirty="0">
                <a:latin typeface="Arial"/>
                <a:cs typeface="Arial"/>
              </a:rPr>
              <a:t>Euclid Preparation TBD: Line-of-sight systematic effects 1</a:t>
            </a:r>
            <a:endParaRPr lang="en-US" dirty="0"/>
          </a:p>
          <a:p>
            <a:pPr>
              <a:spcBef>
                <a:spcPct val="0"/>
              </a:spcBef>
            </a:pPr>
            <a:endParaRPr lang="en-US" altLang="en-US" sz="3000" dirty="0">
              <a:latin typeface="Arial" panose="020B0604020202020204" pitchFamily="34" charset="0"/>
            </a:endParaRPr>
          </a:p>
          <a:p>
            <a:pPr>
              <a:spcBef>
                <a:spcPct val="0"/>
              </a:spcBef>
            </a:pPr>
            <a:endParaRPr lang="en-US" altLang="en-US" sz="3000" dirty="0">
              <a:latin typeface="Arial"/>
              <a:cs typeface="Arial"/>
            </a:endParaRPr>
          </a:p>
          <a:p>
            <a:pPr>
              <a:spcBef>
                <a:spcPct val="0"/>
              </a:spcBef>
            </a:pPr>
            <a:r>
              <a:rPr lang="en-US" altLang="en-US" sz="3000" b="1" dirty="0">
                <a:latin typeface="Arial" panose="020B0604020202020204" pitchFamily="34" charset="0"/>
              </a:rPr>
              <a:t>Author Contact Information: </a:t>
            </a:r>
          </a:p>
          <a:p>
            <a:pPr>
              <a:spcBef>
                <a:spcPct val="0"/>
              </a:spcBef>
            </a:pPr>
            <a:r>
              <a:rPr lang="en-US" altLang="en-US" sz="3000" b="1" i="1" dirty="0">
                <a:solidFill>
                  <a:schemeClr val="bg2">
                    <a:lumMod val="50000"/>
                  </a:schemeClr>
                </a:solidFill>
                <a:latin typeface="Arial"/>
                <a:cs typeface="Arial"/>
              </a:rPr>
              <a:t>(626) 379-5419    kevin.s.mccarthy@jpl.nasa.gov</a:t>
            </a:r>
            <a:endParaRPr lang="en-US" dirty="0">
              <a:solidFill>
                <a:schemeClr val="bg2">
                  <a:lumMod val="50000"/>
                </a:schemeClr>
              </a:solidFill>
            </a:endParaRPr>
          </a:p>
          <a:p>
            <a:endParaRPr lang="en-US" sz="3000" dirty="0"/>
          </a:p>
        </p:txBody>
      </p:sp>
      <p:sp>
        <p:nvSpPr>
          <p:cNvPr id="10" name="Rectangle 9">
            <a:extLst>
              <a:ext uri="{FF2B5EF4-FFF2-40B4-BE49-F238E27FC236}">
                <a16:creationId xmlns:a16="http://schemas.microsoft.com/office/drawing/2014/main" id="{CD2D4DAF-FBA5-BA61-8C16-458A0F29468E}"/>
              </a:ext>
            </a:extLst>
          </p:cNvPr>
          <p:cNvSpPr/>
          <p:nvPr/>
        </p:nvSpPr>
        <p:spPr>
          <a:xfrm>
            <a:off x="409314" y="8737250"/>
            <a:ext cx="11995830" cy="6001643"/>
          </a:xfrm>
          <a:prstGeom prst="rect">
            <a:avLst/>
          </a:prstGeom>
        </p:spPr>
        <p:txBody>
          <a:bodyPr wrap="square" lIns="91440" tIns="45720" rIns="91440" bIns="45720" anchor="t">
            <a:spAutoFit/>
          </a:bodyPr>
          <a:lstStyle/>
          <a:p>
            <a:pPr algn="just"/>
            <a:r>
              <a:rPr lang="en-US" sz="3200" b="1" dirty="0"/>
              <a:t>Background </a:t>
            </a:r>
            <a:endParaRPr lang="en-US" sz="3200">
              <a:solidFill>
                <a:srgbClr val="FF0000"/>
              </a:solidFill>
              <a:ea typeface="Calibri" panose="020F0502020204030204"/>
              <a:cs typeface="Calibri" panose="020F0502020204030204"/>
            </a:endParaRPr>
          </a:p>
          <a:p>
            <a:pPr algn="just"/>
            <a:r>
              <a:rPr lang="en-US" sz="3200" dirty="0"/>
              <a:t>Euclid is a space-based survey from the European Space Agency (ESA), a Medium Class mission of the ESA Cosmic Vision 2015-2025 program, designed to understand the origin of the Universe's accelerating expansion. Euclid will measure the time and space potentials to test theories of gravity by carrying out a wide area imaging and spectroscopy survey (EWS) in visible and near infrared bands, covering approx. 15,000 deg</a:t>
            </a:r>
            <a:r>
              <a:rPr lang="en-US" sz="3200" baseline="30000" dirty="0"/>
              <a:t>2</a:t>
            </a:r>
            <a:r>
              <a:rPr lang="en-US" sz="3200" dirty="0"/>
              <a:t> of the extragalactic sky in six years. The Near Infrared Spectrometer and Photometer (NISP) instrument contains an array of 4x4 H-2RGs detectors (2k x 2k pixels each) tested and delivered by JPL. The Euclid NASA Science Center at IPAC (ENSCI), at Caltech, will support U.S.-based investigations using Euclid Data.</a:t>
            </a:r>
            <a:endParaRPr lang="en-US" sz="3200">
              <a:ea typeface="Calibri"/>
              <a:cs typeface="Calibri"/>
            </a:endParaRPr>
          </a:p>
        </p:txBody>
      </p:sp>
      <p:sp>
        <p:nvSpPr>
          <p:cNvPr id="11" name="Rectangle 10">
            <a:extLst>
              <a:ext uri="{FF2B5EF4-FFF2-40B4-BE49-F238E27FC236}">
                <a16:creationId xmlns:a16="http://schemas.microsoft.com/office/drawing/2014/main" id="{B6E91503-C95A-FBBD-E80C-E4B2DCEC3A20}"/>
              </a:ext>
            </a:extLst>
          </p:cNvPr>
          <p:cNvSpPr/>
          <p:nvPr/>
        </p:nvSpPr>
        <p:spPr>
          <a:xfrm>
            <a:off x="12777001" y="21783712"/>
            <a:ext cx="8596558" cy="4462760"/>
          </a:xfrm>
          <a:prstGeom prst="rect">
            <a:avLst/>
          </a:prstGeom>
        </p:spPr>
        <p:txBody>
          <a:bodyPr wrap="square" lIns="91440" tIns="45720" rIns="91440" bIns="45720" anchor="t">
            <a:spAutoFit/>
          </a:bodyPr>
          <a:lstStyle/>
          <a:p>
            <a:r>
              <a:rPr lang="en-US" sz="3200" b="1" dirty="0"/>
              <a:t>Approach and Results </a:t>
            </a:r>
            <a:endParaRPr lang="en-US" sz="3200">
              <a:solidFill>
                <a:srgbClr val="FF0000"/>
              </a:solidFill>
              <a:ea typeface="Calibri"/>
              <a:cs typeface="Calibri"/>
            </a:endParaRPr>
          </a:p>
          <a:p>
            <a:pPr algn="just"/>
            <a:r>
              <a:rPr lang="en-US" sz="2800" dirty="0"/>
              <a:t>Using a 4 deg</a:t>
            </a:r>
            <a:r>
              <a:rPr lang="en-US" sz="2800" baseline="30000" dirty="0"/>
              <a:t>2</a:t>
            </a:r>
            <a:r>
              <a:rPr lang="en-US" sz="2800" dirty="0"/>
              <a:t> sky patch of Euclid FlagShip2.1 galaxies with properties important for </a:t>
            </a:r>
            <a:r>
              <a:rPr lang="en-US" sz="2800" dirty="0" err="1"/>
              <a:t>grism</a:t>
            </a:r>
            <a:r>
              <a:rPr lang="en-US" sz="2800" dirty="0"/>
              <a:t> simulations, such as emission line fluxes, and S/N values for each galaxy computed from exposure time calculators  considering zodiacal and straylight maps,</a:t>
            </a:r>
            <a:r>
              <a:rPr lang="en-US" sz="2800" dirty="0">
                <a:ea typeface="+mn-lt"/>
                <a:cs typeface="+mn-lt"/>
              </a:rPr>
              <a:t> we give a redshift to the strongest line in the Euclid RGS assuming it is Hα</a:t>
            </a:r>
            <a:r>
              <a:rPr lang="en-US" sz="2800" dirty="0"/>
              <a:t> and find that the fraction of [OIII] interlopers can vary as much as 15%, from </a:t>
            </a:r>
            <a:r>
              <a:rPr lang="en-US" sz="2800" dirty="0" err="1"/>
              <a:t>f</a:t>
            </a:r>
            <a:r>
              <a:rPr lang="en-US" sz="2800" baseline="-25000" dirty="0" err="1"/>
              <a:t>int</a:t>
            </a:r>
            <a:r>
              <a:rPr lang="en-US" sz="2800" dirty="0"/>
              <a:t> = .105 to .121, due to systematic noise in the sky. </a:t>
            </a:r>
            <a:endParaRPr lang="en-US" sz="2800" dirty="0">
              <a:ea typeface="Calibri"/>
              <a:cs typeface="Calibri"/>
            </a:endParaRPr>
          </a:p>
        </p:txBody>
      </p:sp>
      <p:sp>
        <p:nvSpPr>
          <p:cNvPr id="17" name="Rectangle 16">
            <a:extLst>
              <a:ext uri="{FF2B5EF4-FFF2-40B4-BE49-F238E27FC236}">
                <a16:creationId xmlns:a16="http://schemas.microsoft.com/office/drawing/2014/main" id="{C54E1159-FF06-1C3A-586D-366C4C8E7FE6}"/>
              </a:ext>
            </a:extLst>
          </p:cNvPr>
          <p:cNvSpPr/>
          <p:nvPr/>
        </p:nvSpPr>
        <p:spPr>
          <a:xfrm>
            <a:off x="12740506" y="26099693"/>
            <a:ext cx="8591613" cy="3600986"/>
          </a:xfrm>
          <a:prstGeom prst="rect">
            <a:avLst/>
          </a:prstGeom>
        </p:spPr>
        <p:txBody>
          <a:bodyPr wrap="square" lIns="91440" tIns="45720" rIns="91440" bIns="45720" anchor="t">
            <a:spAutoFit/>
          </a:bodyPr>
          <a:lstStyle/>
          <a:p>
            <a:pPr algn="just"/>
            <a:r>
              <a:rPr lang="en-US" sz="3200" b="1" dirty="0"/>
              <a:t>Significance of Results/Benefits to NASA/JPL </a:t>
            </a:r>
            <a:endParaRPr lang="en-US" sz="3200">
              <a:solidFill>
                <a:srgbClr val="FF0000"/>
              </a:solidFill>
              <a:ea typeface="Calibri"/>
              <a:cs typeface="Calibri"/>
            </a:endParaRPr>
          </a:p>
          <a:p>
            <a:pPr algn="just"/>
            <a:r>
              <a:rPr lang="en-US" sz="2800" dirty="0">
                <a:ea typeface="Calibri"/>
                <a:cs typeface="Calibri"/>
              </a:rPr>
              <a:t>These findings suggest that, to achieve the science goal of producing percent-level constraints on DE equation-of-state parameter, we must account for systematic noise in the sky either in our clustering models or through a strategic removal of displaced objects. Our work is part of NASA/JPL's continued effort to advance the field of astrophysics from space.</a:t>
            </a:r>
          </a:p>
        </p:txBody>
      </p:sp>
      <p:sp>
        <p:nvSpPr>
          <p:cNvPr id="18" name="Rectangle 17">
            <a:extLst>
              <a:ext uri="{FF2B5EF4-FFF2-40B4-BE49-F238E27FC236}">
                <a16:creationId xmlns:a16="http://schemas.microsoft.com/office/drawing/2014/main" id="{E7203F8C-FC95-D160-6E84-76DA5EDA04F4}"/>
              </a:ext>
            </a:extLst>
          </p:cNvPr>
          <p:cNvSpPr/>
          <p:nvPr/>
        </p:nvSpPr>
        <p:spPr>
          <a:xfrm>
            <a:off x="451859" y="23725595"/>
            <a:ext cx="5293718" cy="5324535"/>
          </a:xfrm>
          <a:prstGeom prst="rect">
            <a:avLst/>
          </a:prstGeom>
        </p:spPr>
        <p:txBody>
          <a:bodyPr wrap="square" lIns="91440" tIns="45720" rIns="91440" bIns="45720" anchor="t">
            <a:spAutoFit/>
          </a:bodyPr>
          <a:lstStyle/>
          <a:p>
            <a:pPr algn="just"/>
            <a:r>
              <a:rPr lang="en-US" sz="3200" b="1" dirty="0"/>
              <a:t>Future Work </a:t>
            </a:r>
            <a:endParaRPr lang="en-US" sz="3200">
              <a:solidFill>
                <a:srgbClr val="FF0000"/>
              </a:solidFill>
              <a:ea typeface="Calibri"/>
              <a:cs typeface="Calibri"/>
            </a:endParaRPr>
          </a:p>
          <a:p>
            <a:pPr algn="just"/>
            <a:r>
              <a:rPr lang="en-US" sz="2800" dirty="0">
                <a:solidFill>
                  <a:srgbClr val="000000"/>
                </a:solidFill>
                <a:latin typeface="Calibri"/>
                <a:ea typeface="Calibri"/>
                <a:cs typeface="Calibri"/>
              </a:rPr>
              <a:t>Use the OU-SIM's pixel-level NISP simulation pipeline to produce NISP images and extract the 1D spectra to fit with redshift. This realistic approach will enable modeling of noise interlopers and spectral overlap. These results will be compiled into a key preparation paper for submission to the Euclid consortium board and A&amp;A later this year.</a:t>
            </a:r>
          </a:p>
        </p:txBody>
      </p:sp>
      <p:pic>
        <p:nvPicPr>
          <p:cNvPr id="23" name="Picture 22">
            <a:extLst>
              <a:ext uri="{FF2B5EF4-FFF2-40B4-BE49-F238E27FC236}">
                <a16:creationId xmlns:a16="http://schemas.microsoft.com/office/drawing/2014/main" id="{11C78BA3-D1EB-CC94-B47D-1B1D054F2C3C}"/>
              </a:ext>
            </a:extLst>
          </p:cNvPr>
          <p:cNvPicPr>
            <a:picLocks noChangeAspect="1"/>
          </p:cNvPicPr>
          <p:nvPr/>
        </p:nvPicPr>
        <p:blipFill>
          <a:blip r:embed="rId3"/>
          <a:stretch>
            <a:fillRect/>
          </a:stretch>
        </p:blipFill>
        <p:spPr>
          <a:xfrm>
            <a:off x="12511684" y="13694334"/>
            <a:ext cx="9053937" cy="3253393"/>
          </a:xfrm>
          <a:prstGeom prst="rect">
            <a:avLst/>
          </a:prstGeom>
        </p:spPr>
      </p:pic>
      <p:pic>
        <p:nvPicPr>
          <p:cNvPr id="28" name="Picture 27" descr="A graph of a line interlocutor&#10;&#10;Description automatically generated">
            <a:extLst>
              <a:ext uri="{FF2B5EF4-FFF2-40B4-BE49-F238E27FC236}">
                <a16:creationId xmlns:a16="http://schemas.microsoft.com/office/drawing/2014/main" id="{5B2CFC66-4D98-9A26-0084-1FC177548E72}"/>
              </a:ext>
            </a:extLst>
          </p:cNvPr>
          <p:cNvPicPr>
            <a:picLocks noChangeAspect="1"/>
          </p:cNvPicPr>
          <p:nvPr/>
        </p:nvPicPr>
        <p:blipFill>
          <a:blip r:embed="rId4"/>
          <a:stretch>
            <a:fillRect/>
          </a:stretch>
        </p:blipFill>
        <p:spPr>
          <a:xfrm>
            <a:off x="16394223" y="8804933"/>
            <a:ext cx="5133500" cy="4994481"/>
          </a:xfrm>
          <a:prstGeom prst="rect">
            <a:avLst/>
          </a:prstGeom>
        </p:spPr>
      </p:pic>
      <p:pic>
        <p:nvPicPr>
          <p:cNvPr id="26" name="Picture 25">
            <a:extLst>
              <a:ext uri="{FF2B5EF4-FFF2-40B4-BE49-F238E27FC236}">
                <a16:creationId xmlns:a16="http://schemas.microsoft.com/office/drawing/2014/main" id="{69A754E0-5817-97BA-126B-7196BB6B6728}"/>
              </a:ext>
            </a:extLst>
          </p:cNvPr>
          <p:cNvPicPr>
            <a:picLocks noChangeAspect="1"/>
          </p:cNvPicPr>
          <p:nvPr/>
        </p:nvPicPr>
        <p:blipFill>
          <a:blip r:embed="rId5"/>
          <a:stretch>
            <a:fillRect/>
          </a:stretch>
        </p:blipFill>
        <p:spPr>
          <a:xfrm>
            <a:off x="259288" y="18959933"/>
            <a:ext cx="6290628" cy="3200110"/>
          </a:xfrm>
          <a:prstGeom prst="rect">
            <a:avLst/>
          </a:prstGeom>
        </p:spPr>
      </p:pic>
      <p:pic>
        <p:nvPicPr>
          <p:cNvPr id="21" name="Picture 20" descr="A table of numbers with numbers&#10;&#10;Description automatically generated">
            <a:extLst>
              <a:ext uri="{FF2B5EF4-FFF2-40B4-BE49-F238E27FC236}">
                <a16:creationId xmlns:a16="http://schemas.microsoft.com/office/drawing/2014/main" id="{D0868AC9-5348-2C56-BBB2-3C109376BBEC}"/>
              </a:ext>
            </a:extLst>
          </p:cNvPr>
          <p:cNvPicPr>
            <a:picLocks noChangeAspect="1"/>
          </p:cNvPicPr>
          <p:nvPr/>
        </p:nvPicPr>
        <p:blipFill>
          <a:blip r:embed="rId6"/>
          <a:stretch>
            <a:fillRect/>
          </a:stretch>
        </p:blipFill>
        <p:spPr>
          <a:xfrm>
            <a:off x="4015689" y="19332007"/>
            <a:ext cx="2281355" cy="1775747"/>
          </a:xfrm>
          <a:prstGeom prst="rect">
            <a:avLst/>
          </a:prstGeom>
        </p:spPr>
      </p:pic>
      <p:pic>
        <p:nvPicPr>
          <p:cNvPr id="30" name="Picture 29" descr="A screenshot of a graph&#10;&#10;Description automatically generated">
            <a:extLst>
              <a:ext uri="{FF2B5EF4-FFF2-40B4-BE49-F238E27FC236}">
                <a16:creationId xmlns:a16="http://schemas.microsoft.com/office/drawing/2014/main" id="{3728029A-9CA4-31D0-646A-147D6E87834E}"/>
              </a:ext>
            </a:extLst>
          </p:cNvPr>
          <p:cNvPicPr>
            <a:picLocks noChangeAspect="1"/>
          </p:cNvPicPr>
          <p:nvPr/>
        </p:nvPicPr>
        <p:blipFill>
          <a:blip r:embed="rId7"/>
          <a:stretch>
            <a:fillRect/>
          </a:stretch>
        </p:blipFill>
        <p:spPr>
          <a:xfrm>
            <a:off x="5873507" y="23734684"/>
            <a:ext cx="6618309" cy="4401870"/>
          </a:xfrm>
          <a:prstGeom prst="rect">
            <a:avLst/>
          </a:prstGeom>
        </p:spPr>
      </p:pic>
      <p:pic>
        <p:nvPicPr>
          <p:cNvPr id="31" name="Picture 30">
            <a:extLst>
              <a:ext uri="{FF2B5EF4-FFF2-40B4-BE49-F238E27FC236}">
                <a16:creationId xmlns:a16="http://schemas.microsoft.com/office/drawing/2014/main" id="{1E239092-DC37-005E-F6CE-0D6FF0A0589D}"/>
              </a:ext>
            </a:extLst>
          </p:cNvPr>
          <p:cNvPicPr>
            <a:picLocks noChangeAspect="1"/>
          </p:cNvPicPr>
          <p:nvPr/>
        </p:nvPicPr>
        <p:blipFill rotWithShape="1">
          <a:blip r:embed="rId8"/>
          <a:srcRect l="369" t="35800" r="-268" b="-694"/>
          <a:stretch/>
        </p:blipFill>
        <p:spPr>
          <a:xfrm>
            <a:off x="7213234" y="26097619"/>
            <a:ext cx="2653005" cy="708671"/>
          </a:xfrm>
          <a:prstGeom prst="rect">
            <a:avLst/>
          </a:prstGeom>
        </p:spPr>
      </p:pic>
      <p:sp>
        <p:nvSpPr>
          <p:cNvPr id="32" name="Rectangle 31">
            <a:extLst>
              <a:ext uri="{FF2B5EF4-FFF2-40B4-BE49-F238E27FC236}">
                <a16:creationId xmlns:a16="http://schemas.microsoft.com/office/drawing/2014/main" id="{F1251AF7-2E19-059B-B19F-E262CA560716}"/>
              </a:ext>
            </a:extLst>
          </p:cNvPr>
          <p:cNvSpPr/>
          <p:nvPr/>
        </p:nvSpPr>
        <p:spPr>
          <a:xfrm>
            <a:off x="488559" y="22067535"/>
            <a:ext cx="11851499" cy="1569660"/>
          </a:xfrm>
          <a:prstGeom prst="rect">
            <a:avLst/>
          </a:prstGeom>
        </p:spPr>
        <p:txBody>
          <a:bodyPr wrap="square" lIns="91440" tIns="45720" rIns="91440" bIns="45720" anchor="t">
            <a:spAutoFit/>
          </a:bodyPr>
          <a:lstStyle/>
          <a:p>
            <a:pPr algn="just"/>
            <a:r>
              <a:rPr lang="en-US" sz="2400" b="1" dirty="0">
                <a:solidFill>
                  <a:srgbClr val="000000"/>
                </a:solidFill>
                <a:ea typeface="Calibri"/>
                <a:cs typeface="Calibri"/>
              </a:rPr>
              <a:t>Figure 2: </a:t>
            </a:r>
            <a:r>
              <a:rPr lang="en-US" sz="2400" dirty="0">
                <a:solidFill>
                  <a:srgbClr val="000000"/>
                </a:solidFill>
                <a:ea typeface="Calibri"/>
                <a:cs typeface="Calibri"/>
              </a:rPr>
              <a:t>Background map with numbered Env. observations listed in table with noise contributions in units of </a:t>
            </a:r>
            <a:r>
              <a:rPr lang="en-US" sz="2400" dirty="0" err="1">
                <a:solidFill>
                  <a:srgbClr val="000000"/>
                </a:solidFill>
                <a:ea typeface="Calibri"/>
                <a:cs typeface="Calibri"/>
              </a:rPr>
              <a:t>MJy</a:t>
            </a:r>
            <a:r>
              <a:rPr lang="en-US" sz="2400" dirty="0">
                <a:solidFill>
                  <a:srgbClr val="000000"/>
                </a:solidFill>
                <a:ea typeface="Calibri"/>
                <a:cs typeface="Calibri"/>
              </a:rPr>
              <a:t>/</a:t>
            </a:r>
            <a:r>
              <a:rPr lang="en-US" sz="2400" dirty="0" err="1">
                <a:solidFill>
                  <a:srgbClr val="000000"/>
                </a:solidFill>
                <a:ea typeface="Calibri"/>
                <a:cs typeface="Calibri"/>
              </a:rPr>
              <a:t>sr</a:t>
            </a:r>
            <a:r>
              <a:rPr lang="en-US" sz="2400" dirty="0">
                <a:solidFill>
                  <a:srgbClr val="000000"/>
                </a:solidFill>
                <a:ea typeface="Calibri"/>
                <a:cs typeface="Calibri"/>
              </a:rPr>
              <a:t> (left), fraction of objects extracted from </a:t>
            </a:r>
            <a:r>
              <a:rPr lang="en-US" sz="2400" dirty="0" err="1">
                <a:solidFill>
                  <a:srgbClr val="000000"/>
                </a:solidFill>
                <a:ea typeface="Calibri"/>
                <a:cs typeface="Calibri"/>
              </a:rPr>
              <a:t>GalTile</a:t>
            </a:r>
            <a:r>
              <a:rPr lang="en-US" sz="2400" dirty="0">
                <a:solidFill>
                  <a:srgbClr val="000000"/>
                </a:solidFill>
                <a:ea typeface="Calibri"/>
                <a:cs typeface="Calibri"/>
              </a:rPr>
              <a:t> with S/N &gt; 3.5σ relative to total Hα count in </a:t>
            </a:r>
            <a:r>
              <a:rPr lang="en-US" sz="2400" dirty="0" err="1">
                <a:solidFill>
                  <a:srgbClr val="000000"/>
                </a:solidFill>
                <a:ea typeface="Calibri"/>
                <a:cs typeface="Calibri"/>
              </a:rPr>
              <a:t>GalTile</a:t>
            </a:r>
            <a:r>
              <a:rPr lang="en-US" sz="2400" dirty="0">
                <a:solidFill>
                  <a:srgbClr val="000000"/>
                </a:solidFill>
                <a:ea typeface="Calibri"/>
                <a:cs typeface="Calibri"/>
              </a:rPr>
              <a:t> above a flux limit (center), and the fraction of line interlopers for objects extracted from </a:t>
            </a:r>
            <a:r>
              <a:rPr lang="en-US" sz="2400" dirty="0" err="1">
                <a:solidFill>
                  <a:srgbClr val="000000"/>
                </a:solidFill>
                <a:ea typeface="Calibri"/>
                <a:cs typeface="Calibri"/>
              </a:rPr>
              <a:t>GalTile</a:t>
            </a:r>
            <a:r>
              <a:rPr lang="en-US" sz="2400" dirty="0">
                <a:solidFill>
                  <a:srgbClr val="000000"/>
                </a:solidFill>
                <a:ea typeface="Calibri"/>
                <a:cs typeface="Calibri"/>
              </a:rPr>
              <a:t> with S/N  above value on x-axis (right).</a:t>
            </a:r>
            <a:endParaRPr lang="en-US" dirty="0"/>
          </a:p>
        </p:txBody>
      </p:sp>
      <p:sp>
        <p:nvSpPr>
          <p:cNvPr id="33" name="Rectangle 32">
            <a:extLst>
              <a:ext uri="{FF2B5EF4-FFF2-40B4-BE49-F238E27FC236}">
                <a16:creationId xmlns:a16="http://schemas.microsoft.com/office/drawing/2014/main" id="{3E4DB81B-3927-0A2B-6B9C-7BC85A201E8E}"/>
              </a:ext>
            </a:extLst>
          </p:cNvPr>
          <p:cNvSpPr/>
          <p:nvPr/>
        </p:nvSpPr>
        <p:spPr>
          <a:xfrm>
            <a:off x="12837221" y="19532664"/>
            <a:ext cx="8589993" cy="2326776"/>
          </a:xfrm>
          <a:prstGeom prst="rect">
            <a:avLst/>
          </a:prstGeom>
        </p:spPr>
        <p:txBody>
          <a:bodyPr wrap="square" lIns="91440" tIns="45720" rIns="91440" bIns="45720" anchor="t">
            <a:spAutoFit/>
          </a:bodyPr>
          <a:lstStyle/>
          <a:p>
            <a:pPr algn="just"/>
            <a:r>
              <a:rPr lang="en-US" sz="2400" b="1" dirty="0">
                <a:solidFill>
                  <a:srgbClr val="000000"/>
                </a:solidFill>
                <a:ea typeface="Calibri"/>
                <a:cs typeface="Calibri"/>
              </a:rPr>
              <a:t>Figure 1: </a:t>
            </a:r>
            <a:r>
              <a:rPr lang="en-US" sz="2400" dirty="0">
                <a:solidFill>
                  <a:srgbClr val="000000"/>
                </a:solidFill>
                <a:ea typeface="Calibri"/>
                <a:cs typeface="Calibri"/>
              </a:rPr>
              <a:t>Upper) Simulated NISP Y,J,H direct image and red </a:t>
            </a:r>
            <a:r>
              <a:rPr lang="en-US" sz="2400" dirty="0" err="1">
                <a:solidFill>
                  <a:srgbClr val="000000"/>
                </a:solidFill>
                <a:ea typeface="Calibri"/>
                <a:cs typeface="Calibri"/>
              </a:rPr>
              <a:t>grism</a:t>
            </a:r>
            <a:r>
              <a:rPr lang="en-US" sz="2400" dirty="0">
                <a:solidFill>
                  <a:srgbClr val="000000"/>
                </a:solidFill>
                <a:ea typeface="Calibri"/>
                <a:cs typeface="Calibri"/>
              </a:rPr>
              <a:t> </a:t>
            </a:r>
            <a:r>
              <a:rPr lang="en-US" sz="2400" dirty="0" err="1">
                <a:solidFill>
                  <a:srgbClr val="000000"/>
                </a:solidFill>
                <a:ea typeface="Calibri"/>
                <a:cs typeface="Calibri"/>
              </a:rPr>
              <a:t>slitless</a:t>
            </a:r>
            <a:r>
              <a:rPr lang="en-US" sz="2400" dirty="0">
                <a:solidFill>
                  <a:srgbClr val="000000"/>
                </a:solidFill>
                <a:ea typeface="Calibri"/>
                <a:cs typeface="Calibri"/>
              </a:rPr>
              <a:t> image with examples of input galaxy spectra in the Euclid rest frame; Middle) Line counts for Euclid target Hα+[NII] ELGs and two line-interlopers, [OIII] and [SIII]; Lower) Effect of line-interlopers on Hα-count, the measured redshift verse true redshift, and the histogram of lines per measured redshift bin. </a:t>
            </a:r>
            <a:endParaRPr lang="en-US"/>
          </a:p>
        </p:txBody>
      </p:sp>
      <p:sp>
        <p:nvSpPr>
          <p:cNvPr id="34" name="Rectangle 33">
            <a:extLst>
              <a:ext uri="{FF2B5EF4-FFF2-40B4-BE49-F238E27FC236}">
                <a16:creationId xmlns:a16="http://schemas.microsoft.com/office/drawing/2014/main" id="{67A778F5-9C54-A696-F94C-688BC09832FA}"/>
              </a:ext>
            </a:extLst>
          </p:cNvPr>
          <p:cNvSpPr/>
          <p:nvPr/>
        </p:nvSpPr>
        <p:spPr>
          <a:xfrm>
            <a:off x="6254804" y="25850969"/>
            <a:ext cx="256888" cy="146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BC72B21-762A-6D1E-389B-AC109E22E5A5}"/>
              </a:ext>
            </a:extLst>
          </p:cNvPr>
          <p:cNvSpPr/>
          <p:nvPr/>
        </p:nvSpPr>
        <p:spPr>
          <a:xfrm>
            <a:off x="5783291" y="28205046"/>
            <a:ext cx="6668065" cy="830997"/>
          </a:xfrm>
          <a:prstGeom prst="rect">
            <a:avLst/>
          </a:prstGeom>
        </p:spPr>
        <p:txBody>
          <a:bodyPr wrap="square" lIns="91440" tIns="45720" rIns="91440" bIns="45720" anchor="t">
            <a:spAutoFit/>
          </a:bodyPr>
          <a:lstStyle/>
          <a:p>
            <a:pPr algn="just"/>
            <a:r>
              <a:rPr lang="en-US" sz="2400" b="1" dirty="0">
                <a:solidFill>
                  <a:srgbClr val="000000"/>
                </a:solidFill>
                <a:ea typeface="Calibri"/>
                <a:cs typeface="Calibri"/>
              </a:rPr>
              <a:t>Figure 3: </a:t>
            </a:r>
            <a:r>
              <a:rPr lang="en-US" sz="2400" dirty="0">
                <a:solidFill>
                  <a:srgbClr val="000000"/>
                </a:solidFill>
                <a:ea typeface="Calibri"/>
                <a:cs typeface="Calibri"/>
              </a:rPr>
              <a:t>Effect on 1D spectra from NISP RGS simulation and extraction from contaminated beam.</a:t>
            </a:r>
            <a:endParaRPr lang="en-US"/>
          </a:p>
        </p:txBody>
      </p:sp>
      <p:sp>
        <p:nvSpPr>
          <p:cNvPr id="5" name="Rectangle 4">
            <a:extLst>
              <a:ext uri="{FF2B5EF4-FFF2-40B4-BE49-F238E27FC236}">
                <a16:creationId xmlns:a16="http://schemas.microsoft.com/office/drawing/2014/main" id="{8BE95501-4B9A-0A61-73D0-89BFD8BD67A2}"/>
              </a:ext>
            </a:extLst>
          </p:cNvPr>
          <p:cNvSpPr/>
          <p:nvPr/>
        </p:nvSpPr>
        <p:spPr>
          <a:xfrm>
            <a:off x="433264" y="14850497"/>
            <a:ext cx="11985969" cy="4031873"/>
          </a:xfrm>
          <a:prstGeom prst="rect">
            <a:avLst/>
          </a:prstGeom>
        </p:spPr>
        <p:txBody>
          <a:bodyPr wrap="square" lIns="91440" tIns="45720" rIns="91440" bIns="45720" anchor="t">
            <a:spAutoFit/>
          </a:bodyPr>
          <a:lstStyle/>
          <a:p>
            <a:pPr algn="just"/>
            <a:r>
              <a:rPr lang="en-US" sz="3200" b="1" dirty="0"/>
              <a:t>Objectives</a:t>
            </a:r>
            <a:endParaRPr lang="en-US"/>
          </a:p>
          <a:p>
            <a:pPr algn="just"/>
            <a:r>
              <a:rPr lang="en-US" sz="2800" dirty="0">
                <a:solidFill>
                  <a:srgbClr val="000000"/>
                </a:solidFill>
                <a:ea typeface="+mn-lt"/>
                <a:cs typeface="+mn-lt"/>
              </a:rPr>
              <a:t>The NISP red </a:t>
            </a:r>
            <a:r>
              <a:rPr lang="en-US" sz="2800" dirty="0" err="1">
                <a:solidFill>
                  <a:srgbClr val="000000"/>
                </a:solidFill>
                <a:ea typeface="+mn-lt"/>
                <a:cs typeface="+mn-lt"/>
              </a:rPr>
              <a:t>grism</a:t>
            </a:r>
            <a:r>
              <a:rPr lang="en-US" sz="2800" dirty="0">
                <a:solidFill>
                  <a:srgbClr val="000000"/>
                </a:solidFill>
                <a:ea typeface="+mn-lt"/>
                <a:cs typeface="+mn-lt"/>
              </a:rPr>
              <a:t> (RGS) is used in the EWS to perform </a:t>
            </a:r>
            <a:r>
              <a:rPr lang="en-US" sz="2800" dirty="0" err="1">
                <a:solidFill>
                  <a:srgbClr val="000000"/>
                </a:solidFill>
                <a:ea typeface="+mn-lt"/>
                <a:cs typeface="+mn-lt"/>
              </a:rPr>
              <a:t>slitless</a:t>
            </a:r>
            <a:r>
              <a:rPr lang="en-US" sz="2800" dirty="0">
                <a:solidFill>
                  <a:srgbClr val="000000"/>
                </a:solidFill>
                <a:ea typeface="+mn-lt"/>
                <a:cs typeface="+mn-lt"/>
              </a:rPr>
              <a:t> spectroscopy on the ~0.54 deg</a:t>
            </a:r>
            <a:r>
              <a:rPr lang="en-US" sz="2800" baseline="30000" dirty="0">
                <a:solidFill>
                  <a:srgbClr val="000000"/>
                </a:solidFill>
                <a:ea typeface="+mn-lt"/>
                <a:cs typeface="+mn-lt"/>
              </a:rPr>
              <a:t>2</a:t>
            </a:r>
            <a:r>
              <a:rPr lang="en-US" sz="2800" dirty="0">
                <a:solidFill>
                  <a:srgbClr val="000000"/>
                </a:solidFill>
                <a:ea typeface="+mn-lt"/>
                <a:cs typeface="+mn-lt"/>
              </a:rPr>
              <a:t> field-of-view and obtain spectra between 1.2 &lt; λ &lt;  1.9 </a:t>
            </a:r>
            <a:r>
              <a:rPr lang="en-US" sz="2800" dirty="0" err="1">
                <a:solidFill>
                  <a:srgbClr val="000000"/>
                </a:solidFill>
                <a:ea typeface="+mn-lt"/>
                <a:cs typeface="+mn-lt"/>
              </a:rPr>
              <a:t>μm</a:t>
            </a:r>
            <a:r>
              <a:rPr lang="en-US" sz="2800" dirty="0">
                <a:solidFill>
                  <a:srgbClr val="000000"/>
                </a:solidFill>
                <a:ea typeface="+mn-lt"/>
                <a:cs typeface="+mn-lt"/>
              </a:rPr>
              <a:t> where tracers of the matter field, emission line galaxies (ELGs), between redshifts 0.9 &lt; z &lt; 1.8 are expected to have bright Hα emissions. Other bright lines ([OIII] &amp; [SIII]) and noise can contaminate the clustering signal and bias cosmological constraints even when the interloper fraction is small, &lt; 1 % (Pullen+16). We simulate the behavior of NISP in EWS observations across various environments to ensure appropriate modeling of observational systematics to meet mission objectives.</a:t>
            </a:r>
          </a:p>
        </p:txBody>
      </p:sp>
      <p:pic>
        <p:nvPicPr>
          <p:cNvPr id="24" name="Picture 23">
            <a:extLst>
              <a:ext uri="{FF2B5EF4-FFF2-40B4-BE49-F238E27FC236}">
                <a16:creationId xmlns:a16="http://schemas.microsoft.com/office/drawing/2014/main" id="{9BE83289-512F-E707-2171-79E5407E886B}"/>
              </a:ext>
            </a:extLst>
          </p:cNvPr>
          <p:cNvPicPr>
            <a:picLocks noChangeAspect="1"/>
          </p:cNvPicPr>
          <p:nvPr/>
        </p:nvPicPr>
        <p:blipFill>
          <a:blip r:embed="rId9"/>
          <a:stretch>
            <a:fillRect/>
          </a:stretch>
        </p:blipFill>
        <p:spPr>
          <a:xfrm>
            <a:off x="12723157" y="16746960"/>
            <a:ext cx="8705640" cy="2819650"/>
          </a:xfrm>
          <a:prstGeom prst="rect">
            <a:avLst/>
          </a:prstGeom>
        </p:spPr>
      </p:pic>
      <p:pic>
        <p:nvPicPr>
          <p:cNvPr id="13" name="Picture 12">
            <a:extLst>
              <a:ext uri="{FF2B5EF4-FFF2-40B4-BE49-F238E27FC236}">
                <a16:creationId xmlns:a16="http://schemas.microsoft.com/office/drawing/2014/main" id="{ECE3C0DE-2950-C2A3-7CC2-B7071FCEFBF1}"/>
              </a:ext>
            </a:extLst>
          </p:cNvPr>
          <p:cNvPicPr>
            <a:picLocks noChangeAspect="1"/>
          </p:cNvPicPr>
          <p:nvPr/>
        </p:nvPicPr>
        <p:blipFill>
          <a:blip r:embed="rId10"/>
          <a:stretch>
            <a:fillRect/>
          </a:stretch>
        </p:blipFill>
        <p:spPr>
          <a:xfrm>
            <a:off x="6430781" y="19193127"/>
            <a:ext cx="6071015" cy="2806718"/>
          </a:xfrm>
          <a:prstGeom prst="rect">
            <a:avLst/>
          </a:prstGeom>
        </p:spPr>
      </p:pic>
      <p:sp>
        <p:nvSpPr>
          <p:cNvPr id="22" name="TextBox 21">
            <a:extLst>
              <a:ext uri="{FF2B5EF4-FFF2-40B4-BE49-F238E27FC236}">
                <a16:creationId xmlns:a16="http://schemas.microsoft.com/office/drawing/2014/main" id="{503692ED-DDC1-8AE6-17B3-9E94ECC2C5C3}"/>
              </a:ext>
            </a:extLst>
          </p:cNvPr>
          <p:cNvSpPr txBox="1"/>
          <p:nvPr/>
        </p:nvSpPr>
        <p:spPr>
          <a:xfrm>
            <a:off x="8431967" y="27836734"/>
            <a:ext cx="1618938" cy="400110"/>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atin typeface="Arial Nova"/>
                <a:ea typeface="Calibri"/>
                <a:cs typeface="Calibri"/>
              </a:rPr>
              <a:t>Wavelength</a:t>
            </a:r>
          </a:p>
        </p:txBody>
      </p:sp>
      <p:sp>
        <p:nvSpPr>
          <p:cNvPr id="29" name="TextBox 28">
            <a:extLst>
              <a:ext uri="{FF2B5EF4-FFF2-40B4-BE49-F238E27FC236}">
                <a16:creationId xmlns:a16="http://schemas.microsoft.com/office/drawing/2014/main" id="{B0848A51-C505-9ACA-8646-67AAE7B033A1}"/>
              </a:ext>
            </a:extLst>
          </p:cNvPr>
          <p:cNvSpPr txBox="1"/>
          <p:nvPr/>
        </p:nvSpPr>
        <p:spPr>
          <a:xfrm rot="16200000">
            <a:off x="5227815" y="24463946"/>
            <a:ext cx="1843790" cy="400110"/>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Arial Nova"/>
                <a:ea typeface="Calibri"/>
                <a:cs typeface="Calibri"/>
              </a:rPr>
              <a:t>Input Flux</a:t>
            </a:r>
            <a:endParaRPr lang="en-US"/>
          </a:p>
        </p:txBody>
      </p:sp>
      <p:sp>
        <p:nvSpPr>
          <p:cNvPr id="37" name="TextBox 36">
            <a:extLst>
              <a:ext uri="{FF2B5EF4-FFF2-40B4-BE49-F238E27FC236}">
                <a16:creationId xmlns:a16="http://schemas.microsoft.com/office/drawing/2014/main" id="{ABCDD30B-2BCD-31EB-358F-9CD858D0A33A}"/>
              </a:ext>
            </a:extLst>
          </p:cNvPr>
          <p:cNvSpPr txBox="1"/>
          <p:nvPr/>
        </p:nvSpPr>
        <p:spPr>
          <a:xfrm rot="16200000">
            <a:off x="5171603" y="26734957"/>
            <a:ext cx="2023671" cy="400110"/>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Arial Nova"/>
                <a:ea typeface="Calibri"/>
                <a:cs typeface="Calibri"/>
              </a:rPr>
              <a:t>Extracted Flux</a:t>
            </a:r>
            <a:endParaRPr lang="en-US" dirty="0">
              <a:ea typeface="Calibri" panose="020F0502020204030204"/>
              <a:cs typeface="Calibri" panose="020F0502020204030204"/>
            </a:endParaRPr>
          </a:p>
        </p:txBody>
      </p:sp>
      <p:sp>
        <p:nvSpPr>
          <p:cNvPr id="38" name="TextBox 37">
            <a:extLst>
              <a:ext uri="{FF2B5EF4-FFF2-40B4-BE49-F238E27FC236}">
                <a16:creationId xmlns:a16="http://schemas.microsoft.com/office/drawing/2014/main" id="{50C40F78-5153-EAC2-9D20-1647216B03AA}"/>
              </a:ext>
            </a:extLst>
          </p:cNvPr>
          <p:cNvSpPr txBox="1"/>
          <p:nvPr/>
        </p:nvSpPr>
        <p:spPr>
          <a:xfrm>
            <a:off x="9005335" y="24036727"/>
            <a:ext cx="1169232" cy="40011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Arial Nova"/>
                <a:ea typeface="Calibri"/>
                <a:cs typeface="Calibri"/>
              </a:rPr>
              <a:t>Hα+[ΝΙΙ]</a:t>
            </a:r>
          </a:p>
        </p:txBody>
      </p:sp>
      <p:sp>
        <p:nvSpPr>
          <p:cNvPr id="41" name="TextBox 40">
            <a:extLst>
              <a:ext uri="{FF2B5EF4-FFF2-40B4-BE49-F238E27FC236}">
                <a16:creationId xmlns:a16="http://schemas.microsoft.com/office/drawing/2014/main" id="{734C5BB2-C7EC-2A37-5F14-B4AB20AB57F0}"/>
              </a:ext>
            </a:extLst>
          </p:cNvPr>
          <p:cNvSpPr txBox="1"/>
          <p:nvPr/>
        </p:nvSpPr>
        <p:spPr>
          <a:xfrm>
            <a:off x="8263322" y="24801224"/>
            <a:ext cx="854440" cy="40011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Arial Nova"/>
                <a:ea typeface="Calibri"/>
                <a:cs typeface="Calibri"/>
              </a:rPr>
              <a:t>[OIII]</a:t>
            </a:r>
          </a:p>
        </p:txBody>
      </p:sp>
      <p:sp>
        <p:nvSpPr>
          <p:cNvPr id="42" name="TextBox 41">
            <a:extLst>
              <a:ext uri="{FF2B5EF4-FFF2-40B4-BE49-F238E27FC236}">
                <a16:creationId xmlns:a16="http://schemas.microsoft.com/office/drawing/2014/main" id="{B9EC135C-A0DE-1CF9-4DE0-CF66F251657E}"/>
              </a:ext>
            </a:extLst>
          </p:cNvPr>
          <p:cNvSpPr txBox="1"/>
          <p:nvPr/>
        </p:nvSpPr>
        <p:spPr>
          <a:xfrm>
            <a:off x="7071604" y="24666313"/>
            <a:ext cx="584617" cy="40011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Arial Nova"/>
                <a:ea typeface="Calibri"/>
                <a:cs typeface="Calibri"/>
              </a:rPr>
              <a:t>Hβ</a:t>
            </a:r>
            <a:endParaRPr lang="en-US" dirty="0"/>
          </a:p>
        </p:txBody>
      </p:sp>
      <p:sp>
        <p:nvSpPr>
          <p:cNvPr id="43" name="TextBox 42">
            <a:extLst>
              <a:ext uri="{FF2B5EF4-FFF2-40B4-BE49-F238E27FC236}">
                <a16:creationId xmlns:a16="http://schemas.microsoft.com/office/drawing/2014/main" id="{79AB6F97-2B58-9D6A-4F05-66415C879FCC}"/>
              </a:ext>
            </a:extLst>
          </p:cNvPr>
          <p:cNvSpPr txBox="1"/>
          <p:nvPr/>
        </p:nvSpPr>
        <p:spPr>
          <a:xfrm>
            <a:off x="10781669" y="24868679"/>
            <a:ext cx="764499" cy="40011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Arial Nova"/>
                <a:ea typeface="Calibri"/>
                <a:cs typeface="Calibri"/>
              </a:rPr>
              <a:t>[SII]</a:t>
            </a:r>
            <a:endParaRPr lang="en-US" dirty="0"/>
          </a:p>
        </p:txBody>
      </p:sp>
      <p:sp>
        <p:nvSpPr>
          <p:cNvPr id="44" name="TextBox 43">
            <a:extLst>
              <a:ext uri="{FF2B5EF4-FFF2-40B4-BE49-F238E27FC236}">
                <a16:creationId xmlns:a16="http://schemas.microsoft.com/office/drawing/2014/main" id="{96A375D8-D23C-458E-E7C2-DAC862810BFF}"/>
              </a:ext>
            </a:extLst>
          </p:cNvPr>
          <p:cNvSpPr txBox="1"/>
          <p:nvPr/>
        </p:nvSpPr>
        <p:spPr>
          <a:xfrm>
            <a:off x="20427839" y="11534928"/>
            <a:ext cx="786984" cy="40011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Arial Nova"/>
                <a:ea typeface="Calibri"/>
                <a:cs typeface="Calibri"/>
              </a:rPr>
              <a:t>[OIII]</a:t>
            </a:r>
            <a:endParaRPr lang="en-US" dirty="0"/>
          </a:p>
        </p:txBody>
      </p:sp>
      <p:sp>
        <p:nvSpPr>
          <p:cNvPr id="45" name="TextBox 44">
            <a:extLst>
              <a:ext uri="{FF2B5EF4-FFF2-40B4-BE49-F238E27FC236}">
                <a16:creationId xmlns:a16="http://schemas.microsoft.com/office/drawing/2014/main" id="{027D7F54-C57D-42D8-1CE3-60168C83A0F7}"/>
              </a:ext>
            </a:extLst>
          </p:cNvPr>
          <p:cNvSpPr txBox="1"/>
          <p:nvPr/>
        </p:nvSpPr>
        <p:spPr>
          <a:xfrm>
            <a:off x="20045589" y="9376344"/>
            <a:ext cx="786984" cy="40011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Arial Nova"/>
                <a:ea typeface="Calibri"/>
                <a:cs typeface="Calibri"/>
              </a:rPr>
              <a:t>[SIII]</a:t>
            </a:r>
            <a:endParaRPr lang="en-US" dirty="0"/>
          </a:p>
        </p:txBody>
      </p:sp>
      <p:sp>
        <p:nvSpPr>
          <p:cNvPr id="46" name="TextBox 45">
            <a:extLst>
              <a:ext uri="{FF2B5EF4-FFF2-40B4-BE49-F238E27FC236}">
                <a16:creationId xmlns:a16="http://schemas.microsoft.com/office/drawing/2014/main" id="{2E92E583-42D7-7765-BBBD-A459D23BADA2}"/>
              </a:ext>
            </a:extLst>
          </p:cNvPr>
          <p:cNvSpPr txBox="1"/>
          <p:nvPr/>
        </p:nvSpPr>
        <p:spPr>
          <a:xfrm>
            <a:off x="18943813" y="10613031"/>
            <a:ext cx="607102" cy="40011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Arial Nova"/>
                <a:ea typeface="Calibri"/>
                <a:cs typeface="Calibri"/>
              </a:rPr>
              <a:t>Hα</a:t>
            </a:r>
            <a:endParaRPr lang="en-US" dirty="0"/>
          </a:p>
        </p:txBody>
      </p:sp>
      <p:pic>
        <p:nvPicPr>
          <p:cNvPr id="47" name="Picture 46" descr="A group of stars in space&#10;&#10;Description automatically generated">
            <a:extLst>
              <a:ext uri="{FF2B5EF4-FFF2-40B4-BE49-F238E27FC236}">
                <a16:creationId xmlns:a16="http://schemas.microsoft.com/office/drawing/2014/main" id="{1E3C8922-27C6-E21A-4C81-399C77E25AA9}"/>
              </a:ext>
            </a:extLst>
          </p:cNvPr>
          <p:cNvPicPr>
            <a:picLocks noChangeAspect="1"/>
          </p:cNvPicPr>
          <p:nvPr/>
        </p:nvPicPr>
        <p:blipFill>
          <a:blip r:embed="rId11"/>
          <a:stretch>
            <a:fillRect/>
          </a:stretch>
        </p:blipFill>
        <p:spPr>
          <a:xfrm>
            <a:off x="13243808" y="9004878"/>
            <a:ext cx="3102963" cy="2271935"/>
          </a:xfrm>
          <a:prstGeom prst="rect">
            <a:avLst/>
          </a:prstGeom>
        </p:spPr>
      </p:pic>
      <p:pic>
        <p:nvPicPr>
          <p:cNvPr id="48" name="Picture 47" descr="A close up of a wood&#10;&#10;Description automatically generated">
            <a:extLst>
              <a:ext uri="{FF2B5EF4-FFF2-40B4-BE49-F238E27FC236}">
                <a16:creationId xmlns:a16="http://schemas.microsoft.com/office/drawing/2014/main" id="{7B11CEC0-4734-4277-9A47-81590CFE1B19}"/>
              </a:ext>
            </a:extLst>
          </p:cNvPr>
          <p:cNvPicPr>
            <a:picLocks noChangeAspect="1"/>
          </p:cNvPicPr>
          <p:nvPr/>
        </p:nvPicPr>
        <p:blipFill>
          <a:blip r:embed="rId12"/>
          <a:stretch>
            <a:fillRect/>
          </a:stretch>
        </p:blipFill>
        <p:spPr>
          <a:xfrm>
            <a:off x="13243808" y="11357795"/>
            <a:ext cx="3125449" cy="2198063"/>
          </a:xfrm>
          <a:prstGeom prst="rect">
            <a:avLst/>
          </a:prstGeom>
        </p:spPr>
      </p:pic>
      <p:sp>
        <p:nvSpPr>
          <p:cNvPr id="50" name="TextBox 49">
            <a:extLst>
              <a:ext uri="{FF2B5EF4-FFF2-40B4-BE49-F238E27FC236}">
                <a16:creationId xmlns:a16="http://schemas.microsoft.com/office/drawing/2014/main" id="{A287A281-5EDD-C34B-3BCE-60D5023FD880}"/>
              </a:ext>
            </a:extLst>
          </p:cNvPr>
          <p:cNvSpPr txBox="1"/>
          <p:nvPr/>
        </p:nvSpPr>
        <p:spPr>
          <a:xfrm>
            <a:off x="13255044" y="12816587"/>
            <a:ext cx="3080478"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Arial Nova"/>
                <a:ea typeface="Calibri"/>
                <a:cs typeface="Calibri"/>
              </a:rPr>
              <a:t>NISP Red </a:t>
            </a:r>
            <a:r>
              <a:rPr lang="en-US" sz="2000" b="1" err="1">
                <a:solidFill>
                  <a:schemeClr val="bg1"/>
                </a:solidFill>
                <a:latin typeface="Arial Nova"/>
                <a:ea typeface="Calibri"/>
                <a:cs typeface="Calibri"/>
              </a:rPr>
              <a:t>Grism</a:t>
            </a:r>
            <a:endParaRPr lang="en-US" err="1">
              <a:solidFill>
                <a:schemeClr val="bg1"/>
              </a:solidFill>
              <a:latin typeface="Calibri" panose="020F0502020204030204"/>
              <a:ea typeface="Calibri"/>
              <a:cs typeface="Calibri"/>
            </a:endParaRPr>
          </a:p>
          <a:p>
            <a:pPr algn="ctr"/>
            <a:r>
              <a:rPr lang="en-US" sz="2000" b="1" dirty="0" err="1">
                <a:solidFill>
                  <a:schemeClr val="bg1"/>
                </a:solidFill>
                <a:latin typeface="Arial Nova"/>
                <a:ea typeface="Calibri"/>
                <a:cs typeface="Calibri"/>
              </a:rPr>
              <a:t>Slitless</a:t>
            </a:r>
            <a:r>
              <a:rPr lang="en-US" sz="2000" b="1" dirty="0">
                <a:solidFill>
                  <a:schemeClr val="bg1"/>
                </a:solidFill>
                <a:latin typeface="Arial Nova"/>
                <a:ea typeface="Calibri"/>
                <a:cs typeface="Calibri"/>
              </a:rPr>
              <a:t> (Simulated)</a:t>
            </a:r>
            <a:endParaRPr lang="en-US" dirty="0">
              <a:solidFill>
                <a:schemeClr val="bg1"/>
              </a:solidFill>
              <a:ea typeface="Calibri"/>
              <a:cs typeface="Calibri"/>
            </a:endParaRPr>
          </a:p>
        </p:txBody>
      </p:sp>
      <p:sp>
        <p:nvSpPr>
          <p:cNvPr id="51" name="TextBox 50">
            <a:extLst>
              <a:ext uri="{FF2B5EF4-FFF2-40B4-BE49-F238E27FC236}">
                <a16:creationId xmlns:a16="http://schemas.microsoft.com/office/drawing/2014/main" id="{9F6DD6D3-91CA-8A28-7AF6-3180791F2FDE}"/>
              </a:ext>
            </a:extLst>
          </p:cNvPr>
          <p:cNvSpPr txBox="1"/>
          <p:nvPr/>
        </p:nvSpPr>
        <p:spPr>
          <a:xfrm>
            <a:off x="13255043" y="9016580"/>
            <a:ext cx="3080478"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Arial Nova"/>
                <a:ea typeface="Calibri"/>
                <a:cs typeface="Calibri"/>
              </a:rPr>
              <a:t>NISP Y,J,H</a:t>
            </a:r>
          </a:p>
          <a:p>
            <a:pPr algn="ctr"/>
            <a:r>
              <a:rPr lang="en-US" sz="2000" b="1" dirty="0">
                <a:solidFill>
                  <a:schemeClr val="bg1"/>
                </a:solidFill>
                <a:latin typeface="Arial Nova"/>
                <a:ea typeface="Calibri"/>
                <a:cs typeface="Calibri"/>
              </a:rPr>
              <a:t>Direct (Simulated)</a:t>
            </a:r>
          </a:p>
        </p:txBody>
      </p:sp>
    </p:spTree>
    <p:extLst>
      <p:ext uri="{BB962C8B-B14F-4D97-AF65-F5344CB8AC3E}">
        <p14:creationId xmlns:p14="http://schemas.microsoft.com/office/powerpoint/2010/main" val="1899794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363</TotalTime>
  <Words>804</Words>
  <Application>Microsoft Office PowerPoint</Application>
  <PresentationFormat>Custom</PresentationFormat>
  <Paragraphs>47</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Arial Nova</vt:lpstr>
      <vt:lpstr>Calibri</vt:lpstr>
      <vt:lpstr>Calibri Light</vt:lpstr>
      <vt:lpstr>Helvetica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Poster Template Guidelines</dc:title>
  <dc:creator>Chen, Joy (US 183B)</dc:creator>
  <cp:lastModifiedBy>Hong, Sophia (US 1212)</cp:lastModifiedBy>
  <cp:revision>1635</cp:revision>
  <dcterms:created xsi:type="dcterms:W3CDTF">2022-08-22T17:05:38Z</dcterms:created>
  <dcterms:modified xsi:type="dcterms:W3CDTF">2023-11-29T01:26:45Z</dcterms:modified>
</cp:coreProperties>
</file>