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BEA06-7298-F5AF-E46F-36D6DE6EBD85}" name="Hong, Sophia (US 1200)" initials="HS(1" userId="S::ana.s.hong@jpl.nasa.gov::8ed35a80-99c1-44c0-b57b-9b3aa285e4d8" providerId="AD"/>
  <p188:author id="{9F1056C4-72A9-A504-F5CB-4FBBE654700D}" name="Castaneda, Lupe (US 1230)" initials="CL(1" userId="S::Guadalupe.Castaneda@jpl.nasa.gov::6691f1d8-cdcc-421d-b26a-5c6cdec046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36"/>
    <p:restoredTop sz="96405"/>
  </p:normalViewPr>
  <p:slideViewPr>
    <p:cSldViewPr snapToGrid="0">
      <p:cViewPr varScale="1">
        <p:scale>
          <a:sx n="26" d="100"/>
          <a:sy n="26" d="100"/>
        </p:scale>
        <p:origin x="45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9870A3-E941-E83C-FDA1-E27F57ED507F}"/>
              </a:ext>
            </a:extLst>
          </p:cNvPr>
          <p:cNvSpPr/>
          <p:nvPr/>
        </p:nvSpPr>
        <p:spPr>
          <a:xfrm>
            <a:off x="202379" y="29212709"/>
            <a:ext cx="6863812" cy="358741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F97FC1-70A2-BE02-7640-3000B8F346A5}"/>
              </a:ext>
            </a:extLst>
          </p:cNvPr>
          <p:cNvSpPr/>
          <p:nvPr/>
        </p:nvSpPr>
        <p:spPr>
          <a:xfrm>
            <a:off x="157975" y="15184042"/>
            <a:ext cx="21660029" cy="11826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008870-3C96-F7DA-7C91-760C1D693711}"/>
              </a:ext>
            </a:extLst>
          </p:cNvPr>
          <p:cNvSpPr/>
          <p:nvPr/>
        </p:nvSpPr>
        <p:spPr>
          <a:xfrm>
            <a:off x="0" y="-54024"/>
            <a:ext cx="21945600" cy="2112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2188470"/>
            <a:ext cx="21945600" cy="542852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337590" y="29228319"/>
            <a:ext cx="67286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Propulsion Laboratory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 Institute of Technology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Pasadena, California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www.nasa.gov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729474" y="835097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-7531" y="3328256"/>
            <a:ext cx="2194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the nature of the EUV waves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Multi-Spacecraft Analysis </a:t>
            </a:r>
            <a:r>
              <a:rPr lang="en-US" sz="6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a</a:t>
            </a:r>
            <a:endParaRPr lang="en-US" sz="6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CME-EUV Waves Propagation and Interrelation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7531" y="5595762"/>
            <a:ext cx="218918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Author: Alessandro Liberatore, JPL Postdoctoral Fellow (JPL-3263)</a:t>
            </a: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Co-Authors: Paulett C.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Liewer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(JPL-3263),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Angelos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Vourlidas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(APL), Carlos R. Braga (APL),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Marco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Velli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(UCLA)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Olga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Panasenco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AdvHelio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Daniele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Telloni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(INAF),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Salvatore Mancuso (INAF)</a:t>
            </a:r>
            <a:endParaRPr lang="en-US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93811-165A-F465-D149-810F948966A7}"/>
              </a:ext>
            </a:extLst>
          </p:cNvPr>
          <p:cNvSpPr txBox="1"/>
          <p:nvPr/>
        </p:nvSpPr>
        <p:spPr>
          <a:xfrm>
            <a:off x="0" y="2450016"/>
            <a:ext cx="2189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Postdoc Research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7512" y="279967"/>
            <a:ext cx="1548832" cy="1548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D5331E-3FEF-EE5C-7D18-7A1A7CDF432F}"/>
              </a:ext>
            </a:extLst>
          </p:cNvPr>
          <p:cNvSpPr txBox="1"/>
          <p:nvPr/>
        </p:nvSpPr>
        <p:spPr>
          <a:xfrm>
            <a:off x="337590" y="31476684"/>
            <a:ext cx="6728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Clearance Number: CL#00-0000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 Number: PRD-A-009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2023. All rights reserved.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E95501-4B9A-0A61-73D0-89BFD8BD67A2}"/>
              </a:ext>
            </a:extLst>
          </p:cNvPr>
          <p:cNvSpPr/>
          <p:nvPr/>
        </p:nvSpPr>
        <p:spPr>
          <a:xfrm>
            <a:off x="12221311" y="7826734"/>
            <a:ext cx="9597415" cy="717119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</a:p>
          <a:p>
            <a:pPr algn="just"/>
            <a:r>
              <a:rPr lang="en-US" sz="1700" b="1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investigated the nature of a well-defined EUV wave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a CME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observed on 2022 March 25. This was possible via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multi-spacecraft analysis of the event and 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aking use of the strategic position of Solar Orbiter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lunched in 2020) that was in near quadrature with the Solar Terrestrial Relations Observatory (STEREO-A).</a:t>
            </a:r>
          </a:p>
          <a:p>
            <a:pPr algn="just"/>
            <a:endParaRPr lang="en-US" sz="1700" b="1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Why do that?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thorough understanding of EUV waves has implications beyond the phenomenon itself.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give more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on the origin and the early phases of the CMEs evolution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stablish possible links with the Solar-Energetic-Particles events, and contribute to new research areas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such (e.g., global coronal seismology).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reliable characterization of coronal parameters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(such 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strengths) can results from these studies.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2D4DAF-FBA5-BA61-8C16-458A0F29468E}"/>
              </a:ext>
            </a:extLst>
          </p:cNvPr>
          <p:cNvSpPr/>
          <p:nvPr/>
        </p:nvSpPr>
        <p:spPr>
          <a:xfrm>
            <a:off x="157975" y="7820020"/>
            <a:ext cx="11843525" cy="717119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</a:t>
            </a:r>
          </a:p>
          <a:p>
            <a:pPr algn="just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Coronal Mass Ejections (CMEs)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large eruptions of magnetized plasma from the outer layer of the solar atmosphere.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solar community looks with interest at this large eruptions because they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drive the space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weather activity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   Extreme Ultraviolet (EUV) waves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 large-scale wave-like coronal 	disturbances first reported in 1999. Are observed propagating away from solar 	eruptive active regions and almost always associated with CMEs.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EUV waves is still debated.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Patsourakos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Vourlidas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2012 reviews the main interpretations of the nature of EUV waves: pseudo-waves, magneto-hydrodynamic (MHD) waves, or hybrid (i.e., a combination of the previous ones). They suggested a new interpretation of this phenomenon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Patsourakos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Vourlidas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2009): the wave starts as a driven wave at the flanks of the CME (due to a rapid lateral expansion of the associated CME) and then propagates as a fast-mode MHD wave (once the CME lateral expansion ceases).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E91503-C95A-FBBD-E80C-E4B2DCEC3A20}"/>
              </a:ext>
            </a:extLst>
          </p:cNvPr>
          <p:cNvSpPr/>
          <p:nvPr/>
        </p:nvSpPr>
        <p:spPr>
          <a:xfrm>
            <a:off x="229890" y="15289600"/>
            <a:ext cx="4185357" cy="573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 and Results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4E1159-FF06-1C3A-586D-366C4C8E7FE6}"/>
              </a:ext>
            </a:extLst>
          </p:cNvPr>
          <p:cNvSpPr/>
          <p:nvPr/>
        </p:nvSpPr>
        <p:spPr>
          <a:xfrm>
            <a:off x="174516" y="27181973"/>
            <a:ext cx="21644210" cy="184665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performed a multi-spacecraft and multi-instrument study of a well-defined EUV wave and the associated CME. We looked at remote-sensing data, radio data, models, and performed a kinematic study of the event. We also observed,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time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decoupling moment between the EUV wave and the CME exactly when we expect to see it. We consider all these results a very strong robust proof in support of the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Patsourakos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Vourlidas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interpretation on the nature of the EUV wave. More details can be found at Liberatore et al., 2023 [1].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4E2465-FD10-D0E6-2E73-FF81ECC67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3" r="24191" b="49591"/>
          <a:stretch/>
        </p:blipFill>
        <p:spPr>
          <a:xfrm>
            <a:off x="261713" y="19529924"/>
            <a:ext cx="7403674" cy="2627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30C168-5F21-6F6F-8922-58BC05754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" t="56226" r="421" b="508"/>
          <a:stretch/>
        </p:blipFill>
        <p:spPr>
          <a:xfrm>
            <a:off x="256034" y="16409838"/>
            <a:ext cx="12071956" cy="25734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0F232FD-3A6C-BF7B-99D2-B7F092712D3E}"/>
              </a:ext>
            </a:extLst>
          </p:cNvPr>
          <p:cNvSpPr/>
          <p:nvPr/>
        </p:nvSpPr>
        <p:spPr>
          <a:xfrm>
            <a:off x="205828" y="15870295"/>
            <a:ext cx="1154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Multi-instrument observations of the CME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/FSI-174+Metis+SoloHI)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E525FA-7BC7-AD84-6804-9A5C0ADB99CC}"/>
              </a:ext>
            </a:extLst>
          </p:cNvPr>
          <p:cNvSpPr/>
          <p:nvPr/>
        </p:nvSpPr>
        <p:spPr>
          <a:xfrm>
            <a:off x="214757" y="18925756"/>
            <a:ext cx="1236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 processing → EUV wave (STEREO-A/EUVI-195) associated to the CME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80179E-96F6-F986-A9A8-BB2AEF1F5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0"/>
          <a:stretch/>
        </p:blipFill>
        <p:spPr>
          <a:xfrm>
            <a:off x="12637396" y="17295993"/>
            <a:ext cx="9132323" cy="49009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43C884-4CC6-AB08-20A4-5B99C09CC0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9" r="50842" b="10202"/>
          <a:stretch/>
        </p:blipFill>
        <p:spPr>
          <a:xfrm>
            <a:off x="16879050" y="22538567"/>
            <a:ext cx="4902378" cy="40750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0CDFE2-34A8-43B5-E6AC-AAE27E8E8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4" t="49927" r="24191" b="298"/>
          <a:stretch/>
        </p:blipFill>
        <p:spPr>
          <a:xfrm>
            <a:off x="7665387" y="19529923"/>
            <a:ext cx="4636477" cy="268723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B48108-4690-0AF0-6893-5CEA04DB6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6" t="97436" r="24191" b="298"/>
          <a:stretch/>
        </p:blipFill>
        <p:spPr>
          <a:xfrm>
            <a:off x="842556" y="22087932"/>
            <a:ext cx="6945068" cy="122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D4F600-1633-187D-EBD7-4A36029CE8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14"/>
          <a:stretch/>
        </p:blipFill>
        <p:spPr>
          <a:xfrm>
            <a:off x="5774702" y="22327633"/>
            <a:ext cx="6518798" cy="46682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59BBB0-49DC-5B6D-A6BE-6AFAF4F9A1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6" r="67492" b="9756"/>
          <a:stretch/>
        </p:blipFill>
        <p:spPr>
          <a:xfrm>
            <a:off x="13324114" y="17403421"/>
            <a:ext cx="785425" cy="1435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8B74CD-C8A3-16B3-2AE3-9663A6ABA2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71" t="92666" r="29236"/>
          <a:stretch/>
        </p:blipFill>
        <p:spPr>
          <a:xfrm>
            <a:off x="17980517" y="26569958"/>
            <a:ext cx="3491345" cy="33281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72A450E-820F-1A50-08D4-9E74ACC21B65}"/>
              </a:ext>
            </a:extLst>
          </p:cNvPr>
          <p:cNvSpPr/>
          <p:nvPr/>
        </p:nvSpPr>
        <p:spPr>
          <a:xfrm>
            <a:off x="7679774" y="19529923"/>
            <a:ext cx="2292395" cy="268723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52DD2B-1933-59B4-DCF4-3BBA3DF4A313}"/>
              </a:ext>
            </a:extLst>
          </p:cNvPr>
          <p:cNvCxnSpPr>
            <a:cxnSpLocks/>
            <a:stCxn id="30" idx="2"/>
          </p:cNvCxnSpPr>
          <p:nvPr/>
        </p:nvCxnSpPr>
        <p:spPr>
          <a:xfrm flipV="1">
            <a:off x="9983626" y="21160946"/>
            <a:ext cx="4212434" cy="1056207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F8F673E-0FAE-C50E-583D-019A1FE99047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9983626" y="19529923"/>
            <a:ext cx="4212434" cy="1615907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F65817-7080-D420-BA3B-F7F3CE5A01C5}"/>
                  </a:ext>
                </a:extLst>
              </p:cNvPr>
              <p:cNvSpPr/>
              <p:nvPr/>
            </p:nvSpPr>
            <p:spPr>
              <a:xfrm>
                <a:off x="12534773" y="15856312"/>
                <a:ext cx="947525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3a.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Kinematic analysis on the EUV wave front evolution. We notice a change in slope at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05:20UT. Type II radio burst stops as well. What happen? 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Decoupling?!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F65817-7080-D420-BA3B-F7F3CE5A0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4773" y="15856312"/>
                <a:ext cx="9475257" cy="1384995"/>
              </a:xfrm>
              <a:prstGeom prst="rect">
                <a:avLst/>
              </a:prstGeom>
              <a:blipFill>
                <a:blip r:embed="rId9"/>
                <a:stretch>
                  <a:fillRect l="-1337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2E0CFA7-7714-BAC9-E2A1-DE113964D949}"/>
                  </a:ext>
                </a:extLst>
              </p:cNvPr>
              <p:cNvSpPr txBox="1"/>
              <p:nvPr/>
            </p:nvSpPr>
            <p:spPr>
              <a:xfrm>
                <a:off x="202379" y="22387612"/>
                <a:ext cx="5602816" cy="4647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Double front at</a:t>
                </a:r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05:20UT!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driven wave becoming a MHD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(i.e., 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decoupling between CME </a:t>
                </a:r>
              </a:p>
              <a:p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EUV wave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)?</a:t>
                </a:r>
              </a:p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so, we expect: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- fit between the projection of the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CME front with the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internal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EUV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wave front;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- no huge increase of CME lateral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Expansion after 05:20 UT.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2E0CFA7-7714-BAC9-E2A1-DE113964D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79" y="22387612"/>
                <a:ext cx="5602816" cy="4647426"/>
              </a:xfrm>
              <a:prstGeom prst="rect">
                <a:avLst/>
              </a:prstGeom>
              <a:blipFill>
                <a:blip r:embed="rId10"/>
                <a:stretch>
                  <a:fillRect l="-2262" t="-1639" r="-1357" b="-2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2478DEAB-7B14-6849-B917-B9B27D80ABF7}"/>
              </a:ext>
            </a:extLst>
          </p:cNvPr>
          <p:cNvSpPr txBox="1"/>
          <p:nvPr/>
        </p:nvSpPr>
        <p:spPr>
          <a:xfrm>
            <a:off x="6468604" y="15277631"/>
            <a:ext cx="3692036" cy="400110"/>
          </a:xfrm>
          <a:prstGeom prst="rect">
            <a:avLst/>
          </a:prstGeom>
          <a:noFill/>
          <a:ln w="127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phase of the CME evolution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E03129-7861-1026-EEF7-351EA5D9E125}"/>
              </a:ext>
            </a:extLst>
          </p:cNvPr>
          <p:cNvSpPr txBox="1"/>
          <p:nvPr/>
        </p:nvSpPr>
        <p:spPr>
          <a:xfrm>
            <a:off x="10477301" y="15332526"/>
            <a:ext cx="1898277" cy="400110"/>
          </a:xfrm>
          <a:prstGeom prst="rect">
            <a:avLst/>
          </a:prstGeom>
          <a:noFill/>
          <a:ln w="127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distances</a:t>
            </a: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F426F346-2085-A68E-AE22-66360F285E0B}"/>
              </a:ext>
            </a:extLst>
          </p:cNvPr>
          <p:cNvSpPr/>
          <p:nvPr/>
        </p:nvSpPr>
        <p:spPr>
          <a:xfrm rot="5400000">
            <a:off x="8168441" y="15241472"/>
            <a:ext cx="303674" cy="1157563"/>
          </a:xfrm>
          <a:prstGeom prst="leftBrace">
            <a:avLst/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3591C282-77B8-1890-1BE7-C2EB3F8518F2}"/>
              </a:ext>
            </a:extLst>
          </p:cNvPr>
          <p:cNvSpPr/>
          <p:nvPr/>
        </p:nvSpPr>
        <p:spPr>
          <a:xfrm rot="5400000">
            <a:off x="9983236" y="14815998"/>
            <a:ext cx="236778" cy="2070053"/>
          </a:xfrm>
          <a:prstGeom prst="leftBrace">
            <a:avLst>
              <a:gd name="adj1" fmla="val 8333"/>
              <a:gd name="adj2" fmla="val 15251"/>
            </a:avLst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4C45C5-F8C2-68DE-D2CB-9B7E8A1AAFC9}"/>
              </a:ext>
            </a:extLst>
          </p:cNvPr>
          <p:cNvSpPr txBox="1"/>
          <p:nvPr/>
        </p:nvSpPr>
        <p:spPr>
          <a:xfrm>
            <a:off x="12500627" y="22923325"/>
            <a:ext cx="44149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Patsourakos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Vourlidas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nterpretation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after the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decoupling, the wave is free to propagate as a fast-mode MHD wave → avoid regions with strong magnetic field (Alfvén velocity).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D639147-0FEA-A0D1-42DD-81D9C921E4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719" b="10202"/>
          <a:stretch/>
        </p:blipFill>
        <p:spPr>
          <a:xfrm>
            <a:off x="16806071" y="22585065"/>
            <a:ext cx="237145" cy="407501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E37A4B11-7E84-C079-890E-393CFB24A6F6}"/>
              </a:ext>
            </a:extLst>
          </p:cNvPr>
          <p:cNvSpPr/>
          <p:nvPr/>
        </p:nvSpPr>
        <p:spPr>
          <a:xfrm>
            <a:off x="7750045" y="29225542"/>
            <a:ext cx="14019674" cy="3550172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FD85F9A-925D-1FE3-2CB4-A6CA91A8C37E}"/>
              </a:ext>
            </a:extLst>
          </p:cNvPr>
          <p:cNvSpPr txBox="1"/>
          <p:nvPr/>
        </p:nvSpPr>
        <p:spPr>
          <a:xfrm>
            <a:off x="7818104" y="29203871"/>
            <a:ext cx="1400051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Publications:</a:t>
            </a:r>
          </a:p>
          <a:p>
            <a:pPr algn="just"/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Liberatore et al., 2023; 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Multi-Spacecraft Observations of the 2022 March 25 CME and EUV Wave: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Analysis of their Propagation and Interrelation (in press).</a:t>
            </a:r>
          </a:p>
          <a:p>
            <a:pPr algn="just"/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Liberatore et al., 2023; 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Multi-Spacecraft Analysis of a Coronal Mass Ejection Deformation (in prep).</a:t>
            </a:r>
          </a:p>
          <a:p>
            <a:pPr algn="just">
              <a:spcBef>
                <a:spcPct val="0"/>
              </a:spcBef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Useful references: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Patsourakos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S., &amp;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Vourlidas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2012,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SoPh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281, 187,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277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10.1007/s11207-012-9988-6.</a:t>
            </a: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Contact Information: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alessandro.liberatore@jpl.nasa.gov 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 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 (626) 318-3969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502D47-AF88-2DF1-C888-B0889E567ED0}"/>
              </a:ext>
            </a:extLst>
          </p:cNvPr>
          <p:cNvSpPr txBox="1"/>
          <p:nvPr/>
        </p:nvSpPr>
        <p:spPr>
          <a:xfrm>
            <a:off x="17580322" y="22151418"/>
            <a:ext cx="4366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ontour of solar magnetic field strength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0F6EA66-F613-0BED-0164-FDE162EAD0E1}"/>
              </a:ext>
            </a:extLst>
          </p:cNvPr>
          <p:cNvSpPr/>
          <p:nvPr/>
        </p:nvSpPr>
        <p:spPr>
          <a:xfrm>
            <a:off x="226442" y="15863393"/>
            <a:ext cx="351074" cy="53012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16522A2-1FC8-DC97-F3DB-F3887F6A265A}"/>
              </a:ext>
            </a:extLst>
          </p:cNvPr>
          <p:cNvSpPr/>
          <p:nvPr/>
        </p:nvSpPr>
        <p:spPr>
          <a:xfrm>
            <a:off x="233777" y="18930881"/>
            <a:ext cx="351074" cy="53012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E8E5E2-8836-5BBB-5D3C-D4966A029975}"/>
              </a:ext>
            </a:extLst>
          </p:cNvPr>
          <p:cNvSpPr/>
          <p:nvPr/>
        </p:nvSpPr>
        <p:spPr>
          <a:xfrm>
            <a:off x="12571074" y="15895618"/>
            <a:ext cx="518994" cy="473163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E29E217-E214-23C7-BA9C-026762A60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" t="28993" r="98190" b="46941"/>
          <a:stretch/>
        </p:blipFill>
        <p:spPr>
          <a:xfrm>
            <a:off x="12500627" y="18803585"/>
            <a:ext cx="146441" cy="117943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DFFC513A-2210-6E57-18B6-1E365BE9CECA}"/>
              </a:ext>
            </a:extLst>
          </p:cNvPr>
          <p:cNvSpPr/>
          <p:nvPr/>
        </p:nvSpPr>
        <p:spPr>
          <a:xfrm>
            <a:off x="229413" y="22390519"/>
            <a:ext cx="570685" cy="53012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CEB416C-6FB8-E79B-28D0-DF24521A1DFF}"/>
              </a:ext>
            </a:extLst>
          </p:cNvPr>
          <p:cNvSpPr/>
          <p:nvPr/>
        </p:nvSpPr>
        <p:spPr>
          <a:xfrm>
            <a:off x="12540561" y="22927747"/>
            <a:ext cx="351074" cy="53012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9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614</TotalTime>
  <Words>839</Words>
  <Application>Microsoft Office PowerPoint</Application>
  <PresentationFormat>Custom</PresentationFormat>
  <Paragraphs>58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1212)</cp:lastModifiedBy>
  <cp:revision>57</cp:revision>
  <dcterms:created xsi:type="dcterms:W3CDTF">2022-08-22T17:05:38Z</dcterms:created>
  <dcterms:modified xsi:type="dcterms:W3CDTF">2023-11-29T01:29:03Z</dcterms:modified>
</cp:coreProperties>
</file>