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21945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CBEA06-7298-F5AF-E46F-36D6DE6EBD85}" name="Hong, Sophia (US 1200)" initials="HS(1" userId="S::ana.s.hong@jpl.nasa.gov::8ed35a80-99c1-44c0-b57b-9b3aa285e4d8" providerId="AD"/>
  <p188:author id="{9F1056C4-72A9-A504-F5CB-4FBBE654700D}" name="Castaneda, Lupe (US 1230)" initials="CL(1" userId="S::Guadalupe.Castaneda@jpl.nasa.gov::6691f1d8-cdcc-421d-b26a-5c6cdec0460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CFFF"/>
    <a:srgbClr val="DDE0FF"/>
    <a:srgbClr val="FBCDCD"/>
    <a:srgbClr val="FF9EA2"/>
    <a:srgbClr val="551415"/>
    <a:srgbClr val="9F2B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91"/>
    <p:restoredTop sz="96405"/>
  </p:normalViewPr>
  <p:slideViewPr>
    <p:cSldViewPr snapToGrid="0">
      <p:cViewPr varScale="1">
        <p:scale>
          <a:sx n="26" d="100"/>
          <a:sy n="26" d="100"/>
        </p:scale>
        <p:origin x="4834"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5387342"/>
            <a:ext cx="18653760" cy="11460480"/>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7289782"/>
            <a:ext cx="16459200" cy="7947658"/>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82013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9018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14696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40801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22029429"/>
            <a:ext cx="18928080" cy="72008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1C0FA-16C0-894C-A716-8787E14EF5B7}"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970350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8763000"/>
            <a:ext cx="93268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41C0FA-16C0-894C-A716-8787E14EF5B7}"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7003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8069582"/>
            <a:ext cx="9284016"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4" name="Content Placeholder 3"/>
          <p:cNvSpPr>
            <a:spLocks noGrp="1"/>
          </p:cNvSpPr>
          <p:nvPr>
            <p:ph sz="half" idx="2"/>
          </p:nvPr>
        </p:nvSpPr>
        <p:spPr>
          <a:xfrm>
            <a:off x="1511621" y="12024360"/>
            <a:ext cx="928401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8069582"/>
            <a:ext cx="9329738" cy="395477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Click to edit Master text styles</a:t>
            </a:r>
          </a:p>
        </p:txBody>
      </p:sp>
      <p:sp>
        <p:nvSpPr>
          <p:cNvPr id="6" name="Content Placeholder 5"/>
          <p:cNvSpPr>
            <a:spLocks noGrp="1"/>
          </p:cNvSpPr>
          <p:nvPr>
            <p:ph sz="quarter" idx="4"/>
          </p:nvPr>
        </p:nvSpPr>
        <p:spPr>
          <a:xfrm>
            <a:off x="11109961" y="12024360"/>
            <a:ext cx="932973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41C0FA-16C0-894C-A716-8787E14EF5B7}" type="datetimeFigureOut">
              <a:rPr lang="en-US" smtClean="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171344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41C0FA-16C0-894C-A716-8787E14EF5B7}" type="datetimeFigureOut">
              <a:rPr lang="en-US" smtClean="0"/>
              <a:t>11/28/2023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49877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1C0FA-16C0-894C-A716-8787E14EF5B7}" type="datetimeFigureOut">
              <a:rPr lang="en-US" smtClean="0"/>
              <a:t>11/28/2023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81974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739647"/>
            <a:ext cx="11109960" cy="23393400"/>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369774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9875520"/>
            <a:ext cx="7078027" cy="18295622"/>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Click to edit Master text styles</a:t>
            </a:r>
          </a:p>
        </p:txBody>
      </p:sp>
      <p:sp>
        <p:nvSpPr>
          <p:cNvPr id="5" name="Date Placeholder 4"/>
          <p:cNvSpPr>
            <a:spLocks noGrp="1"/>
          </p:cNvSpPr>
          <p:nvPr>
            <p:ph type="dt" sz="half" idx="10"/>
          </p:nvPr>
        </p:nvSpPr>
        <p:spPr/>
        <p:txBody>
          <a:bodyPr/>
          <a:lstStyle/>
          <a:p>
            <a:fld id="{9B41C0FA-16C0-894C-A716-8787E14EF5B7}"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A531C-7793-A540-B2EB-21B5693E78E3}" type="slidenum">
              <a:rPr lang="en-US" smtClean="0"/>
              <a:t>‹#›</a:t>
            </a:fld>
            <a:endParaRPr lang="en-US"/>
          </a:p>
        </p:txBody>
      </p:sp>
    </p:spTree>
    <p:extLst>
      <p:ext uri="{BB962C8B-B14F-4D97-AF65-F5344CB8AC3E}">
        <p14:creationId xmlns:p14="http://schemas.microsoft.com/office/powerpoint/2010/main" val="54545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752607"/>
            <a:ext cx="189280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8763000"/>
            <a:ext cx="189280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30510487"/>
            <a:ext cx="4937760" cy="1752600"/>
          </a:xfrm>
          <a:prstGeom prst="rect">
            <a:avLst/>
          </a:prstGeom>
        </p:spPr>
        <p:txBody>
          <a:bodyPr vert="horz" lIns="91440" tIns="45720" rIns="91440" bIns="45720" rtlCol="0" anchor="ctr"/>
          <a:lstStyle>
            <a:lvl1pPr algn="l">
              <a:defRPr sz="2880">
                <a:solidFill>
                  <a:schemeClr val="tx1">
                    <a:tint val="75000"/>
                  </a:schemeClr>
                </a:solidFill>
              </a:defRPr>
            </a:lvl1pPr>
          </a:lstStyle>
          <a:p>
            <a:fld id="{9B41C0FA-16C0-894C-A716-8787E14EF5B7}" type="datetimeFigureOut">
              <a:rPr lang="en-US" smtClean="0"/>
              <a:t>11/28/2023</a:t>
            </a:fld>
            <a:endParaRPr lang="en-US"/>
          </a:p>
        </p:txBody>
      </p:sp>
      <p:sp>
        <p:nvSpPr>
          <p:cNvPr id="5" name="Footer Placeholder 4"/>
          <p:cNvSpPr>
            <a:spLocks noGrp="1"/>
          </p:cNvSpPr>
          <p:nvPr>
            <p:ph type="ftr" sz="quarter" idx="3"/>
          </p:nvPr>
        </p:nvSpPr>
        <p:spPr>
          <a:xfrm>
            <a:off x="7269480" y="30510487"/>
            <a:ext cx="7406640" cy="1752600"/>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30510487"/>
            <a:ext cx="4937760" cy="1752600"/>
          </a:xfrm>
          <a:prstGeom prst="rect">
            <a:avLst/>
          </a:prstGeom>
        </p:spPr>
        <p:txBody>
          <a:bodyPr vert="horz" lIns="91440" tIns="45720" rIns="91440" bIns="45720" rtlCol="0" anchor="ctr"/>
          <a:lstStyle>
            <a:lvl1pPr algn="r">
              <a:defRPr sz="2880">
                <a:solidFill>
                  <a:schemeClr val="tx1">
                    <a:tint val="75000"/>
                  </a:schemeClr>
                </a:solidFill>
              </a:defRPr>
            </a:lvl1pPr>
          </a:lstStyle>
          <a:p>
            <a:fld id="{92CA531C-7793-A540-B2EB-21B5693E78E3}" type="slidenum">
              <a:rPr lang="en-US" smtClean="0"/>
              <a:t>‹#›</a:t>
            </a:fld>
            <a:endParaRPr lang="en-US"/>
          </a:p>
        </p:txBody>
      </p:sp>
    </p:spTree>
    <p:extLst>
      <p:ext uri="{BB962C8B-B14F-4D97-AF65-F5344CB8AC3E}">
        <p14:creationId xmlns:p14="http://schemas.microsoft.com/office/powerpoint/2010/main" val="3261426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men.Tokadjian@jpl.nasa.gov"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008870-3C96-F7DA-7C91-760C1D693711}"/>
              </a:ext>
            </a:extLst>
          </p:cNvPr>
          <p:cNvSpPr/>
          <p:nvPr/>
        </p:nvSpPr>
        <p:spPr>
          <a:xfrm>
            <a:off x="0" y="-54024"/>
            <a:ext cx="21945600" cy="22979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0000"/>
              </a:highlight>
            </a:endParaRPr>
          </a:p>
        </p:txBody>
      </p:sp>
      <p:sp>
        <p:nvSpPr>
          <p:cNvPr id="4" name="Rectangle 3">
            <a:extLst>
              <a:ext uri="{FF2B5EF4-FFF2-40B4-BE49-F238E27FC236}">
                <a16:creationId xmlns:a16="http://schemas.microsoft.com/office/drawing/2014/main" id="{204185AC-9F19-D1B5-3E2C-C165D877F433}"/>
              </a:ext>
            </a:extLst>
          </p:cNvPr>
          <p:cNvSpPr/>
          <p:nvPr/>
        </p:nvSpPr>
        <p:spPr>
          <a:xfrm>
            <a:off x="0" y="2417069"/>
            <a:ext cx="21945600" cy="622028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66A532A-FFBD-15D8-A09B-9CB6F0E3F99E}"/>
              </a:ext>
            </a:extLst>
          </p:cNvPr>
          <p:cNvSpPr txBox="1"/>
          <p:nvPr/>
        </p:nvSpPr>
        <p:spPr>
          <a:xfrm>
            <a:off x="729474" y="28632241"/>
            <a:ext cx="8050696" cy="2354491"/>
          </a:xfrm>
          <a:prstGeom prst="rect">
            <a:avLst/>
          </a:prstGeom>
          <a:noFill/>
        </p:spPr>
        <p:txBody>
          <a:bodyPr wrap="square" rtlCol="0">
            <a:spAutoFit/>
          </a:bodyPr>
          <a:lstStyle/>
          <a:p>
            <a:r>
              <a:rPr lang="en-US" sz="2200" b="1" dirty="0">
                <a:latin typeface="Helvetica" pitchFamily="2" charset="0"/>
                <a:cs typeface="Arial" panose="020B0604020202020204" pitchFamily="34" charset="0"/>
              </a:rPr>
              <a:t>National Aeronautics and Space Administration</a:t>
            </a:r>
          </a:p>
          <a:p>
            <a:pPr>
              <a:spcBef>
                <a:spcPts val="1800"/>
              </a:spcBef>
            </a:pPr>
            <a:r>
              <a:rPr lang="en-US" sz="2200" b="1" dirty="0">
                <a:latin typeface="Helvetica" pitchFamily="2" charset="0"/>
                <a:cs typeface="Arial" panose="020B0604020202020204" pitchFamily="34" charset="0"/>
              </a:rPr>
              <a:t>Jet Propulsion Laboratory</a:t>
            </a:r>
          </a:p>
          <a:p>
            <a:r>
              <a:rPr lang="en-US" sz="2200" dirty="0">
                <a:latin typeface="Helvetica" pitchFamily="2" charset="0"/>
                <a:cs typeface="Arial" panose="020B0604020202020204" pitchFamily="34" charset="0"/>
              </a:rPr>
              <a:t>California Institute of Technology</a:t>
            </a:r>
          </a:p>
          <a:p>
            <a:r>
              <a:rPr lang="en-US" sz="2200" dirty="0">
                <a:latin typeface="Helvetica" pitchFamily="2" charset="0"/>
                <a:cs typeface="Arial" panose="020B0604020202020204" pitchFamily="34" charset="0"/>
              </a:rPr>
              <a:t>Pasadena, California</a:t>
            </a:r>
          </a:p>
          <a:p>
            <a:endParaRPr lang="en-US" sz="2200" dirty="0">
              <a:latin typeface="Helvetica" pitchFamily="2" charset="0"/>
              <a:cs typeface="Arial" panose="020B0604020202020204" pitchFamily="34" charset="0"/>
            </a:endParaRPr>
          </a:p>
          <a:p>
            <a:r>
              <a:rPr lang="en-US" sz="2200" b="1" dirty="0" err="1">
                <a:latin typeface="Helvetica" pitchFamily="2" charset="0"/>
                <a:cs typeface="Arial" panose="020B0604020202020204" pitchFamily="34" charset="0"/>
              </a:rPr>
              <a:t>www.nasa.gov</a:t>
            </a:r>
            <a:endParaRPr lang="en-US" sz="2200" b="1" dirty="0">
              <a:latin typeface="Helvetica" pitchFamily="2" charset="0"/>
              <a:cs typeface="Arial" panose="020B0604020202020204" pitchFamily="34" charset="0"/>
            </a:endParaRPr>
          </a:p>
        </p:txBody>
      </p:sp>
      <p:sp>
        <p:nvSpPr>
          <p:cNvPr id="9" name="TextBox 8">
            <a:extLst>
              <a:ext uri="{FF2B5EF4-FFF2-40B4-BE49-F238E27FC236}">
                <a16:creationId xmlns:a16="http://schemas.microsoft.com/office/drawing/2014/main" id="{D68DB0F1-A907-BDB2-DC66-13092EE4F97A}"/>
              </a:ext>
            </a:extLst>
          </p:cNvPr>
          <p:cNvSpPr txBox="1"/>
          <p:nvPr/>
        </p:nvSpPr>
        <p:spPr>
          <a:xfrm>
            <a:off x="729474" y="835097"/>
            <a:ext cx="7515225" cy="430887"/>
          </a:xfrm>
          <a:prstGeom prst="rect">
            <a:avLst/>
          </a:prstGeom>
          <a:noFill/>
        </p:spPr>
        <p:txBody>
          <a:bodyPr wrap="square" rtlCol="0">
            <a:spAutoFit/>
          </a:bodyPr>
          <a:lstStyle/>
          <a:p>
            <a:r>
              <a:rPr lang="en-US" sz="2200" dirty="0">
                <a:solidFill>
                  <a:schemeClr val="bg1"/>
                </a:solidFill>
                <a:latin typeface="Helvetica" pitchFamily="2" charset="0"/>
                <a:cs typeface="Arial" panose="020B0604020202020204" pitchFamily="34" charset="0"/>
              </a:rPr>
              <a:t>National Aeronautics and Space Administration</a:t>
            </a:r>
            <a:endParaRPr lang="en-US" sz="2000" dirty="0">
              <a:solidFill>
                <a:schemeClr val="bg1"/>
              </a:solidFill>
              <a:latin typeface="Helvetica" pitchFamily="2" charset="0"/>
              <a:cs typeface="Arial" panose="020B0604020202020204" pitchFamily="34" charset="0"/>
            </a:endParaRPr>
          </a:p>
        </p:txBody>
      </p:sp>
      <p:sp>
        <p:nvSpPr>
          <p:cNvPr id="12" name="Rectangle 11">
            <a:extLst>
              <a:ext uri="{FF2B5EF4-FFF2-40B4-BE49-F238E27FC236}">
                <a16:creationId xmlns:a16="http://schemas.microsoft.com/office/drawing/2014/main" id="{E1B6AD9F-C2D0-FAA0-B80B-B64AFDA924FD}"/>
              </a:ext>
            </a:extLst>
          </p:cNvPr>
          <p:cNvSpPr/>
          <p:nvPr/>
        </p:nvSpPr>
        <p:spPr>
          <a:xfrm>
            <a:off x="8244699" y="29084507"/>
            <a:ext cx="12731345" cy="3309027"/>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E03CE19A-D280-F67F-3E02-115A87F9AEB3}"/>
              </a:ext>
            </a:extLst>
          </p:cNvPr>
          <p:cNvSpPr txBox="1"/>
          <p:nvPr/>
        </p:nvSpPr>
        <p:spPr>
          <a:xfrm>
            <a:off x="-175259" y="3619867"/>
            <a:ext cx="21945599" cy="3416320"/>
          </a:xfrm>
          <a:prstGeom prst="rect">
            <a:avLst/>
          </a:prstGeom>
          <a:noFill/>
        </p:spPr>
        <p:txBody>
          <a:bodyPr wrap="square" rtlCol="0">
            <a:spAutoFit/>
          </a:bodyPr>
          <a:lstStyle/>
          <a:p>
            <a:pPr algn="ctr"/>
            <a:r>
              <a:rPr lang="en-US" sz="7200" b="1" dirty="0">
                <a:solidFill>
                  <a:schemeClr val="bg1"/>
                </a:solidFill>
                <a:latin typeface="Arial" panose="020B0604020202020204" pitchFamily="34" charset="0"/>
                <a:cs typeface="Arial" panose="020B0604020202020204" pitchFamily="34" charset="0"/>
              </a:rPr>
              <a:t>Archean Earth and Exozodi Studies using</a:t>
            </a:r>
          </a:p>
          <a:p>
            <a:pPr algn="ctr"/>
            <a:r>
              <a:rPr lang="en-US" sz="7200" b="1" dirty="0">
                <a:solidFill>
                  <a:schemeClr val="bg1"/>
                </a:solidFill>
                <a:latin typeface="Arial" panose="020B0604020202020204" pitchFamily="34" charset="0"/>
                <a:cs typeface="Arial" panose="020B0604020202020204" pitchFamily="34" charset="0"/>
              </a:rPr>
              <a:t>Bayesian Retrieval Code </a:t>
            </a:r>
            <a:r>
              <a:rPr lang="en-US" sz="7200" b="1" dirty="0" err="1">
                <a:solidFill>
                  <a:schemeClr val="bg1"/>
                </a:solidFill>
                <a:latin typeface="Arial" panose="020B0604020202020204" pitchFamily="34" charset="0"/>
                <a:cs typeface="Arial" panose="020B0604020202020204" pitchFamily="34" charset="0"/>
              </a:rPr>
              <a:t>ExoReL</a:t>
            </a:r>
            <a:r>
              <a:rPr lang="en-US" sz="7200" b="1" dirty="0">
                <a:solidFill>
                  <a:schemeClr val="bg1"/>
                </a:solidFill>
                <a:latin typeface="Arial" panose="020B0604020202020204" pitchFamily="34" charset="0"/>
                <a:cs typeface="Arial" panose="020B0604020202020204" pitchFamily="34" charset="0"/>
              </a:rPr>
              <a:t>(</a:t>
            </a:r>
            <a:r>
              <a:rPr lang="en-US" sz="7200" b="1" dirty="0">
                <a:solidFill>
                  <a:schemeClr val="bg1"/>
                </a:solidFill>
                <a:latin typeface="Lucida Blackletter" pitchFamily="2" charset="77"/>
                <a:cs typeface="Baloo Bhaijaan" panose="03080902040302020200" pitchFamily="66" charset="-78"/>
              </a:rPr>
              <a:t>R</a:t>
            </a:r>
            <a:r>
              <a:rPr lang="en-US" sz="7200" b="1" dirty="0">
                <a:solidFill>
                  <a:schemeClr val="bg1"/>
                </a:solidFill>
                <a:latin typeface="Arial" panose="020B0604020202020204" pitchFamily="34" charset="0"/>
                <a:cs typeface="Arial" panose="020B0604020202020204" pitchFamily="34" charset="0"/>
              </a:rPr>
              <a:t>) and</a:t>
            </a:r>
          </a:p>
          <a:p>
            <a:pPr algn="ctr"/>
            <a:r>
              <a:rPr lang="en-US" sz="7200" b="1" dirty="0">
                <a:solidFill>
                  <a:schemeClr val="bg1"/>
                </a:solidFill>
                <a:latin typeface="Arial" panose="020B0604020202020204" pitchFamily="34" charset="0"/>
                <a:cs typeface="Arial" panose="020B0604020202020204" pitchFamily="34" charset="0"/>
              </a:rPr>
              <a:t>Mission Yield Simulator </a:t>
            </a:r>
            <a:r>
              <a:rPr lang="en-US" sz="7200" b="1" dirty="0" err="1">
                <a:solidFill>
                  <a:schemeClr val="bg1"/>
                </a:solidFill>
                <a:latin typeface="Arial" panose="020B0604020202020204" pitchFamily="34" charset="0"/>
                <a:cs typeface="Arial" panose="020B0604020202020204" pitchFamily="34" charset="0"/>
              </a:rPr>
              <a:t>ExoSims</a:t>
            </a:r>
            <a:endParaRPr lang="en-US" sz="7200" b="1" dirty="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1432E216-21F1-A2C5-49F4-69DE267EBFE5}"/>
              </a:ext>
            </a:extLst>
          </p:cNvPr>
          <p:cNvSpPr txBox="1"/>
          <p:nvPr/>
        </p:nvSpPr>
        <p:spPr>
          <a:xfrm>
            <a:off x="1284514" y="6977555"/>
            <a:ext cx="19376571" cy="1323439"/>
          </a:xfrm>
          <a:prstGeom prst="rect">
            <a:avLst/>
          </a:prstGeom>
          <a:noFill/>
        </p:spPr>
        <p:txBody>
          <a:bodyPr wrap="square" rtlCol="0">
            <a:spAutoFit/>
          </a:bodyPr>
          <a:lstStyle/>
          <a:p>
            <a:pPr algn="ctr"/>
            <a:r>
              <a:rPr lang="en-US" sz="4000" b="1" dirty="0">
                <a:solidFill>
                  <a:schemeClr val="bg1"/>
                </a:solidFill>
                <a:latin typeface="Arial" panose="020B0604020202020204" pitchFamily="34" charset="0"/>
                <a:cs typeface="Arial" panose="020B0604020202020204" pitchFamily="34" charset="0"/>
              </a:rPr>
              <a:t>Author: Armen Tokadjian, JPL Postdoctoral Fellow (3262)</a:t>
            </a:r>
          </a:p>
          <a:p>
            <a:pPr algn="ctr"/>
            <a:r>
              <a:rPr lang="en-US" sz="4000" b="1" dirty="0" err="1">
                <a:solidFill>
                  <a:schemeClr val="bg1"/>
                </a:solidFill>
                <a:latin typeface="Arial" panose="020B0604020202020204" pitchFamily="34" charset="0"/>
                <a:cs typeface="Arial" panose="020B0604020202020204" pitchFamily="34" charset="0"/>
              </a:rPr>
              <a:t>Renyu</a:t>
            </a:r>
            <a:r>
              <a:rPr lang="en-US" sz="4000" b="1" dirty="0">
                <a:solidFill>
                  <a:schemeClr val="bg1"/>
                </a:solidFill>
                <a:latin typeface="Arial" panose="020B0604020202020204" pitchFamily="34" charset="0"/>
                <a:cs typeface="Arial" panose="020B0604020202020204" pitchFamily="34" charset="0"/>
              </a:rPr>
              <a:t> Hu (3262), Rhonda Morgan (7000)</a:t>
            </a:r>
          </a:p>
        </p:txBody>
      </p:sp>
      <p:sp>
        <p:nvSpPr>
          <p:cNvPr id="16" name="TextBox 15">
            <a:extLst>
              <a:ext uri="{FF2B5EF4-FFF2-40B4-BE49-F238E27FC236}">
                <a16:creationId xmlns:a16="http://schemas.microsoft.com/office/drawing/2014/main" id="{1F793811-165A-F465-D149-810F948966A7}"/>
              </a:ext>
            </a:extLst>
          </p:cNvPr>
          <p:cNvSpPr txBox="1"/>
          <p:nvPr/>
        </p:nvSpPr>
        <p:spPr>
          <a:xfrm>
            <a:off x="800100" y="2836913"/>
            <a:ext cx="20416026" cy="707886"/>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Postdoc Research</a:t>
            </a:r>
          </a:p>
        </p:txBody>
      </p:sp>
      <p:pic>
        <p:nvPicPr>
          <p:cNvPr id="19" name="Picture 18">
            <a:extLst>
              <a:ext uri="{FF2B5EF4-FFF2-40B4-BE49-F238E27FC236}">
                <a16:creationId xmlns:a16="http://schemas.microsoft.com/office/drawing/2014/main" id="{3A78E8C2-04FE-7596-E6E5-FDFA926D84D3}"/>
              </a:ext>
            </a:extLst>
          </p:cNvPr>
          <p:cNvPicPr>
            <a:picLocks noChangeAspect="1"/>
          </p:cNvPicPr>
          <p:nvPr/>
        </p:nvPicPr>
        <p:blipFill>
          <a:blip r:embed="rId2"/>
          <a:stretch>
            <a:fillRect/>
          </a:stretch>
        </p:blipFill>
        <p:spPr>
          <a:xfrm>
            <a:off x="19897512" y="279967"/>
            <a:ext cx="1548832" cy="1548832"/>
          </a:xfrm>
          <a:prstGeom prst="rect">
            <a:avLst/>
          </a:prstGeom>
        </p:spPr>
      </p:pic>
      <p:sp>
        <p:nvSpPr>
          <p:cNvPr id="20" name="TextBox 19">
            <a:extLst>
              <a:ext uri="{FF2B5EF4-FFF2-40B4-BE49-F238E27FC236}">
                <a16:creationId xmlns:a16="http://schemas.microsoft.com/office/drawing/2014/main" id="{C3D5331E-3FEF-EE5C-7D18-7A1A7CDF432F}"/>
              </a:ext>
            </a:extLst>
          </p:cNvPr>
          <p:cNvSpPr txBox="1"/>
          <p:nvPr/>
        </p:nvSpPr>
        <p:spPr>
          <a:xfrm>
            <a:off x="729474" y="31456747"/>
            <a:ext cx="5976257" cy="1323439"/>
          </a:xfrm>
          <a:prstGeom prst="rect">
            <a:avLst/>
          </a:prstGeom>
          <a:noFill/>
        </p:spPr>
        <p:txBody>
          <a:bodyPr wrap="square" rtlCol="0">
            <a:spAutoFit/>
          </a:bodyPr>
          <a:lstStyle/>
          <a:p>
            <a:pPr>
              <a:spcBef>
                <a:spcPts val="1200"/>
              </a:spcBef>
            </a:pPr>
            <a:r>
              <a:rPr lang="en-US" sz="2000" dirty="0">
                <a:latin typeface="Arial" panose="020B0604020202020204" pitchFamily="34" charset="0"/>
                <a:cs typeface="Arial" panose="020B0604020202020204" pitchFamily="34" charset="0"/>
              </a:rPr>
              <a:t>Clearance Number: CL#00-0000</a:t>
            </a:r>
          </a:p>
          <a:p>
            <a:pPr>
              <a:spcBef>
                <a:spcPts val="1200"/>
              </a:spcBef>
            </a:pPr>
            <a:r>
              <a:rPr lang="en-US" sz="2000" dirty="0">
                <a:latin typeface="Arial" panose="020B0604020202020204" pitchFamily="34" charset="0"/>
                <a:cs typeface="Arial" panose="020B0604020202020204" pitchFamily="34" charset="0"/>
              </a:rPr>
              <a:t>Poster Number: PRD-A-010</a:t>
            </a:r>
          </a:p>
          <a:p>
            <a:pPr>
              <a:spcBef>
                <a:spcPts val="1200"/>
              </a:spcBef>
            </a:pPr>
            <a:r>
              <a:rPr lang="en-US" sz="2000" dirty="0">
                <a:latin typeface="Helvetica" pitchFamily="2" charset="0"/>
                <a:cs typeface="Arial" panose="020B0604020202020204" pitchFamily="34" charset="0"/>
              </a:rPr>
              <a:t>Copyright 2023. All rights reserved.</a:t>
            </a:r>
          </a:p>
        </p:txBody>
      </p:sp>
      <p:sp>
        <p:nvSpPr>
          <p:cNvPr id="2" name="TextBox 1">
            <a:extLst>
              <a:ext uri="{FF2B5EF4-FFF2-40B4-BE49-F238E27FC236}">
                <a16:creationId xmlns:a16="http://schemas.microsoft.com/office/drawing/2014/main" id="{15F8681B-2025-FBE5-4C9F-CD63D9834A06}"/>
              </a:ext>
            </a:extLst>
          </p:cNvPr>
          <p:cNvSpPr txBox="1"/>
          <p:nvPr/>
        </p:nvSpPr>
        <p:spPr>
          <a:xfrm>
            <a:off x="8540088" y="29284991"/>
            <a:ext cx="12435956" cy="3108543"/>
          </a:xfrm>
          <a:prstGeom prst="rect">
            <a:avLst/>
          </a:prstGeom>
          <a:noFill/>
        </p:spPr>
        <p:txBody>
          <a:bodyPr wrap="square" rtlCol="0">
            <a:spAutoFit/>
          </a:bodyPr>
          <a:lstStyle/>
          <a:p>
            <a:pPr>
              <a:spcBef>
                <a:spcPct val="0"/>
              </a:spcBef>
            </a:pPr>
            <a:r>
              <a:rPr lang="en-US" altLang="en-US" sz="2800" b="1" dirty="0">
                <a:latin typeface="Arial" panose="020B0604020202020204" pitchFamily="34" charset="0"/>
                <a:cs typeface="Arial" panose="020B0604020202020204" pitchFamily="34" charset="0"/>
              </a:rPr>
              <a:t>References</a:t>
            </a:r>
          </a:p>
          <a:p>
            <a:pPr>
              <a:spcBef>
                <a:spcPct val="0"/>
              </a:spcBef>
            </a:pPr>
            <a:r>
              <a:rPr lang="en-US" altLang="en-US" sz="2800" dirty="0">
                <a:latin typeface="Arial" panose="020B0604020202020204" pitchFamily="34" charset="0"/>
                <a:cs typeface="Arial" panose="020B0604020202020204" pitchFamily="34" charset="0"/>
              </a:rPr>
              <a:t>[1] </a:t>
            </a:r>
            <a:r>
              <a:rPr lang="en-US" sz="2800" b="0" i="0" dirty="0">
                <a:solidFill>
                  <a:srgbClr val="333333"/>
                </a:solidFill>
                <a:effectLst/>
                <a:latin typeface="Arial" panose="020B0604020202020204" pitchFamily="34" charset="0"/>
                <a:cs typeface="Arial" panose="020B0604020202020204" pitchFamily="34" charset="0"/>
              </a:rPr>
              <a:t>Mario Damiano and </a:t>
            </a:r>
            <a:r>
              <a:rPr lang="en-US" sz="2800" b="0" i="0" dirty="0" err="1">
                <a:solidFill>
                  <a:srgbClr val="333333"/>
                </a:solidFill>
                <a:effectLst/>
                <a:latin typeface="Arial" panose="020B0604020202020204" pitchFamily="34" charset="0"/>
                <a:cs typeface="Arial" panose="020B0604020202020204" pitchFamily="34" charset="0"/>
              </a:rPr>
              <a:t>Renyu</a:t>
            </a:r>
            <a:r>
              <a:rPr lang="en-US" sz="2800" b="0" i="0" dirty="0">
                <a:solidFill>
                  <a:srgbClr val="333333"/>
                </a:solidFill>
                <a:effectLst/>
                <a:latin typeface="Arial" panose="020B0604020202020204" pitchFamily="34" charset="0"/>
                <a:cs typeface="Arial" panose="020B0604020202020204" pitchFamily="34" charset="0"/>
              </a:rPr>
              <a:t> Hu 2020 </a:t>
            </a:r>
            <a:r>
              <a:rPr lang="en-US" sz="2800" b="0" i="1" dirty="0">
                <a:solidFill>
                  <a:srgbClr val="333333"/>
                </a:solidFill>
                <a:effectLst/>
                <a:latin typeface="Arial" panose="020B0604020202020204" pitchFamily="34" charset="0"/>
                <a:cs typeface="Arial" panose="020B0604020202020204" pitchFamily="34" charset="0"/>
              </a:rPr>
              <a:t>AJ</a:t>
            </a:r>
            <a:r>
              <a:rPr lang="en-US" sz="2800" b="0" i="0" dirty="0">
                <a:solidFill>
                  <a:srgbClr val="333333"/>
                </a:solidFill>
                <a:effectLst/>
                <a:latin typeface="Arial" panose="020B0604020202020204" pitchFamily="34" charset="0"/>
                <a:cs typeface="Arial" panose="020B0604020202020204" pitchFamily="34" charset="0"/>
              </a:rPr>
              <a:t> </a:t>
            </a:r>
            <a:r>
              <a:rPr lang="en-US" sz="2800" b="1" i="0" dirty="0">
                <a:solidFill>
                  <a:srgbClr val="333333"/>
                </a:solidFill>
                <a:effectLst/>
                <a:latin typeface="Arial" panose="020B0604020202020204" pitchFamily="34" charset="0"/>
                <a:cs typeface="Arial" panose="020B0604020202020204" pitchFamily="34" charset="0"/>
              </a:rPr>
              <a:t>159</a:t>
            </a:r>
            <a:r>
              <a:rPr lang="en-US" sz="2800" b="0" i="0" dirty="0">
                <a:solidFill>
                  <a:srgbClr val="333333"/>
                </a:solidFill>
                <a:effectLst/>
                <a:latin typeface="Arial" panose="020B0604020202020204" pitchFamily="34" charset="0"/>
                <a:cs typeface="Arial" panose="020B0604020202020204" pitchFamily="34" charset="0"/>
              </a:rPr>
              <a:t> 175</a:t>
            </a:r>
          </a:p>
          <a:p>
            <a:pPr>
              <a:spcBef>
                <a:spcPct val="0"/>
              </a:spcBef>
            </a:pPr>
            <a:r>
              <a:rPr lang="en-US" altLang="en-US" sz="2800" dirty="0">
                <a:solidFill>
                  <a:srgbClr val="333333"/>
                </a:solidFill>
                <a:latin typeface="Arial" panose="020B0604020202020204" pitchFamily="34" charset="0"/>
                <a:cs typeface="Arial" panose="020B0604020202020204" pitchFamily="34" charset="0"/>
              </a:rPr>
              <a:t>[2] </a:t>
            </a:r>
            <a:r>
              <a:rPr lang="en-US" sz="2800" b="0" i="0" dirty="0">
                <a:solidFill>
                  <a:srgbClr val="333333"/>
                </a:solidFill>
                <a:effectLst/>
                <a:latin typeface="Arial" panose="020B0604020202020204" pitchFamily="34" charset="0"/>
                <a:cs typeface="Arial" panose="020B0604020202020204" pitchFamily="34" charset="0"/>
              </a:rPr>
              <a:t>Dmitry </a:t>
            </a:r>
            <a:r>
              <a:rPr lang="en-US" sz="2800" b="0" i="0" dirty="0" err="1">
                <a:solidFill>
                  <a:srgbClr val="333333"/>
                </a:solidFill>
                <a:effectLst/>
                <a:latin typeface="Arial" panose="020B0604020202020204" pitchFamily="34" charset="0"/>
                <a:cs typeface="Arial" panose="020B0604020202020204" pitchFamily="34" charset="0"/>
              </a:rPr>
              <a:t>Savransky</a:t>
            </a:r>
            <a:r>
              <a:rPr lang="en-US" sz="2800" dirty="0">
                <a:solidFill>
                  <a:srgbClr val="333333"/>
                </a:solidFill>
                <a:latin typeface="Arial" panose="020B0604020202020204" pitchFamily="34" charset="0"/>
                <a:cs typeface="Arial" panose="020B0604020202020204" pitchFamily="34" charset="0"/>
              </a:rPr>
              <a:t> and </a:t>
            </a:r>
            <a:r>
              <a:rPr lang="en-US" sz="2800" b="0" i="0" dirty="0">
                <a:solidFill>
                  <a:srgbClr val="333333"/>
                </a:solidFill>
                <a:effectLst/>
                <a:latin typeface="Arial" panose="020B0604020202020204" pitchFamily="34" charset="0"/>
                <a:cs typeface="Arial" panose="020B0604020202020204" pitchFamily="34" charset="0"/>
              </a:rPr>
              <a:t>Daniel Garrett 2016 </a:t>
            </a:r>
            <a:r>
              <a:rPr lang="en-US" sz="2800" i="1" dirty="0">
                <a:solidFill>
                  <a:srgbClr val="333333"/>
                </a:solidFill>
                <a:latin typeface="Arial" panose="020B0604020202020204" pitchFamily="34" charset="0"/>
                <a:cs typeface="Arial" panose="020B0604020202020204" pitchFamily="34" charset="0"/>
              </a:rPr>
              <a:t>JATIS </a:t>
            </a:r>
            <a:r>
              <a:rPr lang="en-US" sz="2800" b="0" i="0" dirty="0">
                <a:solidFill>
                  <a:srgbClr val="333333"/>
                </a:solidFill>
                <a:effectLst/>
                <a:latin typeface="Arial" panose="020B0604020202020204" pitchFamily="34" charset="0"/>
              </a:rPr>
              <a:t>2(1) 011006</a:t>
            </a:r>
            <a:r>
              <a:rPr lang="en-US" sz="2800" dirty="0">
                <a:solidFill>
                  <a:srgbClr val="333333"/>
                </a:solidFill>
                <a:latin typeface="Arial" panose="020B0604020202020204" pitchFamily="34" charset="0"/>
                <a:cs typeface="Arial" panose="020B0604020202020204" pitchFamily="34" charset="0"/>
              </a:rPr>
              <a:t> </a:t>
            </a:r>
            <a:endParaRPr lang="en-US" altLang="en-US" sz="2800" dirty="0">
              <a:latin typeface="Arial" panose="020B0604020202020204" pitchFamily="34" charset="0"/>
              <a:cs typeface="Arial" panose="020B0604020202020204" pitchFamily="34" charset="0"/>
            </a:endParaRPr>
          </a:p>
          <a:p>
            <a:pPr>
              <a:spcBef>
                <a:spcPct val="0"/>
              </a:spcBef>
            </a:pPr>
            <a:endParaRPr lang="en-US" altLang="en-US" sz="2800" dirty="0">
              <a:latin typeface="Arial" panose="020B0604020202020204" pitchFamily="34" charset="0"/>
            </a:endParaRPr>
          </a:p>
          <a:p>
            <a:pPr>
              <a:spcBef>
                <a:spcPct val="0"/>
              </a:spcBef>
            </a:pPr>
            <a:r>
              <a:rPr lang="en-US" altLang="en-US" sz="2800" b="1" dirty="0">
                <a:latin typeface="Arial" panose="020B0604020202020204" pitchFamily="34" charset="0"/>
              </a:rPr>
              <a:t>Author Contact Information: </a:t>
            </a:r>
          </a:p>
          <a:p>
            <a:pPr>
              <a:spcBef>
                <a:spcPct val="0"/>
              </a:spcBef>
            </a:pPr>
            <a:r>
              <a:rPr lang="en-US" altLang="en-US" sz="2800" b="1" i="1" dirty="0">
                <a:solidFill>
                  <a:schemeClr val="bg2">
                    <a:lumMod val="50000"/>
                  </a:schemeClr>
                </a:solidFill>
                <a:latin typeface="Arial" panose="020B0604020202020204" pitchFamily="34" charset="0"/>
                <a:hlinkClick r:id="rId3"/>
              </a:rPr>
              <a:t>Armen.Tokadjian@jpl.nasa.gov</a:t>
            </a:r>
            <a:r>
              <a:rPr lang="en-US" altLang="en-US" sz="2800" b="1" i="1" dirty="0">
                <a:solidFill>
                  <a:schemeClr val="bg2">
                    <a:lumMod val="50000"/>
                  </a:schemeClr>
                </a:solidFill>
                <a:latin typeface="Arial" panose="020B0604020202020204" pitchFamily="34" charset="0"/>
              </a:rPr>
              <a:t> (626) 379-7995</a:t>
            </a:r>
            <a:endParaRPr lang="en-US" altLang="en-US" sz="2800" i="1" dirty="0">
              <a:solidFill>
                <a:schemeClr val="bg2">
                  <a:lumMod val="50000"/>
                </a:schemeClr>
              </a:solidFill>
              <a:latin typeface="Arial" panose="020B0604020202020204" pitchFamily="34" charset="0"/>
            </a:endParaRPr>
          </a:p>
          <a:p>
            <a:endParaRPr lang="en-US" sz="2800" dirty="0"/>
          </a:p>
        </p:txBody>
      </p:sp>
      <p:sp>
        <p:nvSpPr>
          <p:cNvPr id="5" name="Rectangle 4">
            <a:extLst>
              <a:ext uri="{FF2B5EF4-FFF2-40B4-BE49-F238E27FC236}">
                <a16:creationId xmlns:a16="http://schemas.microsoft.com/office/drawing/2014/main" id="{8BE95501-4B9A-0A61-73D0-89BFD8BD67A2}"/>
              </a:ext>
            </a:extLst>
          </p:cNvPr>
          <p:cNvSpPr/>
          <p:nvPr/>
        </p:nvSpPr>
        <p:spPr>
          <a:xfrm>
            <a:off x="12262175" y="8766283"/>
            <a:ext cx="8140206" cy="4647426"/>
          </a:xfrm>
          <a:custGeom>
            <a:avLst/>
            <a:gdLst>
              <a:gd name="connsiteX0" fmla="*/ 0 w 8140206"/>
              <a:gd name="connsiteY0" fmla="*/ 0 h 4647426"/>
              <a:gd name="connsiteX1" fmla="*/ 581443 w 8140206"/>
              <a:gd name="connsiteY1" fmla="*/ 0 h 4647426"/>
              <a:gd name="connsiteX2" fmla="*/ 1244289 w 8140206"/>
              <a:gd name="connsiteY2" fmla="*/ 0 h 4647426"/>
              <a:gd name="connsiteX3" fmla="*/ 1988536 w 8140206"/>
              <a:gd name="connsiteY3" fmla="*/ 0 h 4647426"/>
              <a:gd name="connsiteX4" fmla="*/ 2325773 w 8140206"/>
              <a:gd name="connsiteY4" fmla="*/ 0 h 4647426"/>
              <a:gd name="connsiteX5" fmla="*/ 2663010 w 8140206"/>
              <a:gd name="connsiteY5" fmla="*/ 0 h 4647426"/>
              <a:gd name="connsiteX6" fmla="*/ 3325856 w 8140206"/>
              <a:gd name="connsiteY6" fmla="*/ 0 h 4647426"/>
              <a:gd name="connsiteX7" fmla="*/ 3825897 w 8140206"/>
              <a:gd name="connsiteY7" fmla="*/ 0 h 4647426"/>
              <a:gd name="connsiteX8" fmla="*/ 4244536 w 8140206"/>
              <a:gd name="connsiteY8" fmla="*/ 0 h 4647426"/>
              <a:gd name="connsiteX9" fmla="*/ 4907381 w 8140206"/>
              <a:gd name="connsiteY9" fmla="*/ 0 h 4647426"/>
              <a:gd name="connsiteX10" fmla="*/ 5651629 w 8140206"/>
              <a:gd name="connsiteY10" fmla="*/ 0 h 4647426"/>
              <a:gd name="connsiteX11" fmla="*/ 6070268 w 8140206"/>
              <a:gd name="connsiteY11" fmla="*/ 0 h 4647426"/>
              <a:gd name="connsiteX12" fmla="*/ 6651711 w 8140206"/>
              <a:gd name="connsiteY12" fmla="*/ 0 h 4647426"/>
              <a:gd name="connsiteX13" fmla="*/ 7233154 w 8140206"/>
              <a:gd name="connsiteY13" fmla="*/ 0 h 4647426"/>
              <a:gd name="connsiteX14" fmla="*/ 8140206 w 8140206"/>
              <a:gd name="connsiteY14" fmla="*/ 0 h 4647426"/>
              <a:gd name="connsiteX15" fmla="*/ 8140206 w 8140206"/>
              <a:gd name="connsiteY15" fmla="*/ 441505 h 4647426"/>
              <a:gd name="connsiteX16" fmla="*/ 8140206 w 8140206"/>
              <a:gd name="connsiteY16" fmla="*/ 883011 h 4647426"/>
              <a:gd name="connsiteX17" fmla="*/ 8140206 w 8140206"/>
              <a:gd name="connsiteY17" fmla="*/ 1556888 h 4647426"/>
              <a:gd name="connsiteX18" fmla="*/ 8140206 w 8140206"/>
              <a:gd name="connsiteY18" fmla="*/ 2137816 h 4647426"/>
              <a:gd name="connsiteX19" fmla="*/ 8140206 w 8140206"/>
              <a:gd name="connsiteY19" fmla="*/ 2811693 h 4647426"/>
              <a:gd name="connsiteX20" fmla="*/ 8140206 w 8140206"/>
              <a:gd name="connsiteY20" fmla="*/ 3485570 h 4647426"/>
              <a:gd name="connsiteX21" fmla="*/ 8140206 w 8140206"/>
              <a:gd name="connsiteY21" fmla="*/ 3927075 h 4647426"/>
              <a:gd name="connsiteX22" fmla="*/ 8140206 w 8140206"/>
              <a:gd name="connsiteY22" fmla="*/ 4647426 h 4647426"/>
              <a:gd name="connsiteX23" fmla="*/ 7721567 w 8140206"/>
              <a:gd name="connsiteY23" fmla="*/ 4647426 h 4647426"/>
              <a:gd name="connsiteX24" fmla="*/ 7221526 w 8140206"/>
              <a:gd name="connsiteY24" fmla="*/ 4647426 h 4647426"/>
              <a:gd name="connsiteX25" fmla="*/ 6721484 w 8140206"/>
              <a:gd name="connsiteY25" fmla="*/ 4647426 h 4647426"/>
              <a:gd name="connsiteX26" fmla="*/ 6302845 w 8140206"/>
              <a:gd name="connsiteY26" fmla="*/ 4647426 h 4647426"/>
              <a:gd name="connsiteX27" fmla="*/ 5884206 w 8140206"/>
              <a:gd name="connsiteY27" fmla="*/ 4647426 h 4647426"/>
              <a:gd name="connsiteX28" fmla="*/ 5465567 w 8140206"/>
              <a:gd name="connsiteY28" fmla="*/ 4647426 h 4647426"/>
              <a:gd name="connsiteX29" fmla="*/ 5046928 w 8140206"/>
              <a:gd name="connsiteY29" fmla="*/ 4647426 h 4647426"/>
              <a:gd name="connsiteX30" fmla="*/ 4465484 w 8140206"/>
              <a:gd name="connsiteY30" fmla="*/ 4647426 h 4647426"/>
              <a:gd name="connsiteX31" fmla="*/ 3721237 w 8140206"/>
              <a:gd name="connsiteY31" fmla="*/ 4647426 h 4647426"/>
              <a:gd name="connsiteX32" fmla="*/ 3384000 w 8140206"/>
              <a:gd name="connsiteY32" fmla="*/ 4647426 h 4647426"/>
              <a:gd name="connsiteX33" fmla="*/ 2883959 w 8140206"/>
              <a:gd name="connsiteY33" fmla="*/ 4647426 h 4647426"/>
              <a:gd name="connsiteX34" fmla="*/ 2302515 w 8140206"/>
              <a:gd name="connsiteY34" fmla="*/ 4647426 h 4647426"/>
              <a:gd name="connsiteX35" fmla="*/ 1639670 w 8140206"/>
              <a:gd name="connsiteY35" fmla="*/ 4647426 h 4647426"/>
              <a:gd name="connsiteX36" fmla="*/ 1139629 w 8140206"/>
              <a:gd name="connsiteY36" fmla="*/ 4647426 h 4647426"/>
              <a:gd name="connsiteX37" fmla="*/ 558186 w 8140206"/>
              <a:gd name="connsiteY37" fmla="*/ 4647426 h 4647426"/>
              <a:gd name="connsiteX38" fmla="*/ 0 w 8140206"/>
              <a:gd name="connsiteY38" fmla="*/ 4647426 h 4647426"/>
              <a:gd name="connsiteX39" fmla="*/ 0 w 8140206"/>
              <a:gd name="connsiteY39" fmla="*/ 4112972 h 4647426"/>
              <a:gd name="connsiteX40" fmla="*/ 0 w 8140206"/>
              <a:gd name="connsiteY40" fmla="*/ 3578518 h 4647426"/>
              <a:gd name="connsiteX41" fmla="*/ 0 w 8140206"/>
              <a:gd name="connsiteY41" fmla="*/ 3137013 h 4647426"/>
              <a:gd name="connsiteX42" fmla="*/ 0 w 8140206"/>
              <a:gd name="connsiteY42" fmla="*/ 2509610 h 4647426"/>
              <a:gd name="connsiteX43" fmla="*/ 0 w 8140206"/>
              <a:gd name="connsiteY43" fmla="*/ 1882208 h 4647426"/>
              <a:gd name="connsiteX44" fmla="*/ 0 w 8140206"/>
              <a:gd name="connsiteY44" fmla="*/ 1254805 h 4647426"/>
              <a:gd name="connsiteX45" fmla="*/ 0 w 8140206"/>
              <a:gd name="connsiteY45" fmla="*/ 673877 h 4647426"/>
              <a:gd name="connsiteX46" fmla="*/ 0 w 8140206"/>
              <a:gd name="connsiteY46" fmla="*/ 0 h 464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8140206" h="4647426" fill="none" extrusionOk="0">
                <a:moveTo>
                  <a:pt x="0" y="0"/>
                </a:moveTo>
                <a:cubicBezTo>
                  <a:pt x="149818" y="-5244"/>
                  <a:pt x="295452" y="47965"/>
                  <a:pt x="581443" y="0"/>
                </a:cubicBezTo>
                <a:cubicBezTo>
                  <a:pt x="867434" y="-47965"/>
                  <a:pt x="1103473" y="55883"/>
                  <a:pt x="1244289" y="0"/>
                </a:cubicBezTo>
                <a:cubicBezTo>
                  <a:pt x="1385105" y="-55883"/>
                  <a:pt x="1782916" y="21794"/>
                  <a:pt x="1988536" y="0"/>
                </a:cubicBezTo>
                <a:cubicBezTo>
                  <a:pt x="2194156" y="-21794"/>
                  <a:pt x="2192415" y="24530"/>
                  <a:pt x="2325773" y="0"/>
                </a:cubicBezTo>
                <a:cubicBezTo>
                  <a:pt x="2459131" y="-24530"/>
                  <a:pt x="2545240" y="11898"/>
                  <a:pt x="2663010" y="0"/>
                </a:cubicBezTo>
                <a:cubicBezTo>
                  <a:pt x="2780780" y="-11898"/>
                  <a:pt x="3163869" y="54866"/>
                  <a:pt x="3325856" y="0"/>
                </a:cubicBezTo>
                <a:cubicBezTo>
                  <a:pt x="3487843" y="-54866"/>
                  <a:pt x="3658347" y="46382"/>
                  <a:pt x="3825897" y="0"/>
                </a:cubicBezTo>
                <a:cubicBezTo>
                  <a:pt x="3993447" y="-46382"/>
                  <a:pt x="4095873" y="8222"/>
                  <a:pt x="4244536" y="0"/>
                </a:cubicBezTo>
                <a:cubicBezTo>
                  <a:pt x="4393199" y="-8222"/>
                  <a:pt x="4742595" y="31400"/>
                  <a:pt x="4907381" y="0"/>
                </a:cubicBezTo>
                <a:cubicBezTo>
                  <a:pt x="5072168" y="-31400"/>
                  <a:pt x="5413377" y="48917"/>
                  <a:pt x="5651629" y="0"/>
                </a:cubicBezTo>
                <a:cubicBezTo>
                  <a:pt x="5889881" y="-48917"/>
                  <a:pt x="5901291" y="37000"/>
                  <a:pt x="6070268" y="0"/>
                </a:cubicBezTo>
                <a:cubicBezTo>
                  <a:pt x="6239245" y="-37000"/>
                  <a:pt x="6470405" y="58321"/>
                  <a:pt x="6651711" y="0"/>
                </a:cubicBezTo>
                <a:cubicBezTo>
                  <a:pt x="6833017" y="-58321"/>
                  <a:pt x="7087580" y="38540"/>
                  <a:pt x="7233154" y="0"/>
                </a:cubicBezTo>
                <a:cubicBezTo>
                  <a:pt x="7378728" y="-38540"/>
                  <a:pt x="7945705" y="94078"/>
                  <a:pt x="8140206" y="0"/>
                </a:cubicBezTo>
                <a:cubicBezTo>
                  <a:pt x="8172663" y="217826"/>
                  <a:pt x="8115654" y="334529"/>
                  <a:pt x="8140206" y="441505"/>
                </a:cubicBezTo>
                <a:cubicBezTo>
                  <a:pt x="8164758" y="548481"/>
                  <a:pt x="8129811" y="670956"/>
                  <a:pt x="8140206" y="883011"/>
                </a:cubicBezTo>
                <a:cubicBezTo>
                  <a:pt x="8150601" y="1095066"/>
                  <a:pt x="8092973" y="1385340"/>
                  <a:pt x="8140206" y="1556888"/>
                </a:cubicBezTo>
                <a:cubicBezTo>
                  <a:pt x="8187439" y="1728436"/>
                  <a:pt x="8086164" y="2011930"/>
                  <a:pt x="8140206" y="2137816"/>
                </a:cubicBezTo>
                <a:cubicBezTo>
                  <a:pt x="8194248" y="2263702"/>
                  <a:pt x="8120665" y="2575908"/>
                  <a:pt x="8140206" y="2811693"/>
                </a:cubicBezTo>
                <a:cubicBezTo>
                  <a:pt x="8159747" y="3047478"/>
                  <a:pt x="8089311" y="3331136"/>
                  <a:pt x="8140206" y="3485570"/>
                </a:cubicBezTo>
                <a:cubicBezTo>
                  <a:pt x="8191101" y="3640004"/>
                  <a:pt x="8115177" y="3835447"/>
                  <a:pt x="8140206" y="3927075"/>
                </a:cubicBezTo>
                <a:cubicBezTo>
                  <a:pt x="8165235" y="4018704"/>
                  <a:pt x="8109651" y="4333637"/>
                  <a:pt x="8140206" y="4647426"/>
                </a:cubicBezTo>
                <a:cubicBezTo>
                  <a:pt x="8034605" y="4691463"/>
                  <a:pt x="7827052" y="4624451"/>
                  <a:pt x="7721567" y="4647426"/>
                </a:cubicBezTo>
                <a:cubicBezTo>
                  <a:pt x="7616082" y="4670401"/>
                  <a:pt x="7322119" y="4628814"/>
                  <a:pt x="7221526" y="4647426"/>
                </a:cubicBezTo>
                <a:cubicBezTo>
                  <a:pt x="7120933" y="4666038"/>
                  <a:pt x="6901750" y="4592333"/>
                  <a:pt x="6721484" y="4647426"/>
                </a:cubicBezTo>
                <a:cubicBezTo>
                  <a:pt x="6541218" y="4702519"/>
                  <a:pt x="6482947" y="4602664"/>
                  <a:pt x="6302845" y="4647426"/>
                </a:cubicBezTo>
                <a:cubicBezTo>
                  <a:pt x="6122743" y="4692188"/>
                  <a:pt x="6029383" y="4641902"/>
                  <a:pt x="5884206" y="4647426"/>
                </a:cubicBezTo>
                <a:cubicBezTo>
                  <a:pt x="5739029" y="4652950"/>
                  <a:pt x="5645449" y="4633811"/>
                  <a:pt x="5465567" y="4647426"/>
                </a:cubicBezTo>
                <a:cubicBezTo>
                  <a:pt x="5285685" y="4661041"/>
                  <a:pt x="5206347" y="4611082"/>
                  <a:pt x="5046928" y="4647426"/>
                </a:cubicBezTo>
                <a:cubicBezTo>
                  <a:pt x="4887509" y="4683770"/>
                  <a:pt x="4613565" y="4609356"/>
                  <a:pt x="4465484" y="4647426"/>
                </a:cubicBezTo>
                <a:cubicBezTo>
                  <a:pt x="4317403" y="4685496"/>
                  <a:pt x="3891135" y="4606301"/>
                  <a:pt x="3721237" y="4647426"/>
                </a:cubicBezTo>
                <a:cubicBezTo>
                  <a:pt x="3551339" y="4688551"/>
                  <a:pt x="3474652" y="4614423"/>
                  <a:pt x="3384000" y="4647426"/>
                </a:cubicBezTo>
                <a:cubicBezTo>
                  <a:pt x="3293348" y="4680429"/>
                  <a:pt x="2998081" y="4639889"/>
                  <a:pt x="2883959" y="4647426"/>
                </a:cubicBezTo>
                <a:cubicBezTo>
                  <a:pt x="2769837" y="4654963"/>
                  <a:pt x="2418935" y="4629178"/>
                  <a:pt x="2302515" y="4647426"/>
                </a:cubicBezTo>
                <a:cubicBezTo>
                  <a:pt x="2186095" y="4665674"/>
                  <a:pt x="1899844" y="4572438"/>
                  <a:pt x="1639670" y="4647426"/>
                </a:cubicBezTo>
                <a:cubicBezTo>
                  <a:pt x="1379497" y="4722414"/>
                  <a:pt x="1381829" y="4607872"/>
                  <a:pt x="1139629" y="4647426"/>
                </a:cubicBezTo>
                <a:cubicBezTo>
                  <a:pt x="897429" y="4686980"/>
                  <a:pt x="797930" y="4614304"/>
                  <a:pt x="558186" y="4647426"/>
                </a:cubicBezTo>
                <a:cubicBezTo>
                  <a:pt x="318442" y="4680548"/>
                  <a:pt x="255513" y="4623423"/>
                  <a:pt x="0" y="4647426"/>
                </a:cubicBezTo>
                <a:cubicBezTo>
                  <a:pt x="-56566" y="4461888"/>
                  <a:pt x="24710" y="4251368"/>
                  <a:pt x="0" y="4112972"/>
                </a:cubicBezTo>
                <a:cubicBezTo>
                  <a:pt x="-24710" y="3974576"/>
                  <a:pt x="13571" y="3714898"/>
                  <a:pt x="0" y="3578518"/>
                </a:cubicBezTo>
                <a:cubicBezTo>
                  <a:pt x="-13571" y="3442138"/>
                  <a:pt x="6952" y="3316329"/>
                  <a:pt x="0" y="3137013"/>
                </a:cubicBezTo>
                <a:cubicBezTo>
                  <a:pt x="-6952" y="2957697"/>
                  <a:pt x="20085" y="2717443"/>
                  <a:pt x="0" y="2509610"/>
                </a:cubicBezTo>
                <a:cubicBezTo>
                  <a:pt x="-20085" y="2301777"/>
                  <a:pt x="2903" y="2080461"/>
                  <a:pt x="0" y="1882208"/>
                </a:cubicBezTo>
                <a:cubicBezTo>
                  <a:pt x="-2903" y="1683955"/>
                  <a:pt x="69184" y="1457386"/>
                  <a:pt x="0" y="1254805"/>
                </a:cubicBezTo>
                <a:cubicBezTo>
                  <a:pt x="-69184" y="1052224"/>
                  <a:pt x="53296" y="862668"/>
                  <a:pt x="0" y="673877"/>
                </a:cubicBezTo>
                <a:cubicBezTo>
                  <a:pt x="-53296" y="485086"/>
                  <a:pt x="29224" y="197883"/>
                  <a:pt x="0" y="0"/>
                </a:cubicBezTo>
                <a:close/>
              </a:path>
              <a:path w="8140206" h="4647426" stroke="0" extrusionOk="0">
                <a:moveTo>
                  <a:pt x="0" y="0"/>
                </a:moveTo>
                <a:cubicBezTo>
                  <a:pt x="210080" y="-37862"/>
                  <a:pt x="324957" y="23273"/>
                  <a:pt x="500041" y="0"/>
                </a:cubicBezTo>
                <a:cubicBezTo>
                  <a:pt x="675125" y="-23273"/>
                  <a:pt x="961786" y="13093"/>
                  <a:pt x="1244289" y="0"/>
                </a:cubicBezTo>
                <a:cubicBezTo>
                  <a:pt x="1526792" y="-13093"/>
                  <a:pt x="1649562" y="14539"/>
                  <a:pt x="1988536" y="0"/>
                </a:cubicBezTo>
                <a:cubicBezTo>
                  <a:pt x="2327510" y="-14539"/>
                  <a:pt x="2399834" y="30619"/>
                  <a:pt x="2569979" y="0"/>
                </a:cubicBezTo>
                <a:cubicBezTo>
                  <a:pt x="2740124" y="-30619"/>
                  <a:pt x="2932619" y="12885"/>
                  <a:pt x="3070021" y="0"/>
                </a:cubicBezTo>
                <a:cubicBezTo>
                  <a:pt x="3207423" y="-12885"/>
                  <a:pt x="3553880" y="59869"/>
                  <a:pt x="3732866" y="0"/>
                </a:cubicBezTo>
                <a:cubicBezTo>
                  <a:pt x="3911853" y="-59869"/>
                  <a:pt x="4017945" y="17356"/>
                  <a:pt x="4151505" y="0"/>
                </a:cubicBezTo>
                <a:cubicBezTo>
                  <a:pt x="4285065" y="-17356"/>
                  <a:pt x="4344380" y="19626"/>
                  <a:pt x="4488742" y="0"/>
                </a:cubicBezTo>
                <a:cubicBezTo>
                  <a:pt x="4633104" y="-19626"/>
                  <a:pt x="4701867" y="13507"/>
                  <a:pt x="4825979" y="0"/>
                </a:cubicBezTo>
                <a:cubicBezTo>
                  <a:pt x="4950091" y="-13507"/>
                  <a:pt x="5377215" y="32314"/>
                  <a:pt x="5570227" y="0"/>
                </a:cubicBezTo>
                <a:cubicBezTo>
                  <a:pt x="5763239" y="-32314"/>
                  <a:pt x="5826815" y="17726"/>
                  <a:pt x="5907464" y="0"/>
                </a:cubicBezTo>
                <a:cubicBezTo>
                  <a:pt x="5988113" y="-17726"/>
                  <a:pt x="6309483" y="43810"/>
                  <a:pt x="6488907" y="0"/>
                </a:cubicBezTo>
                <a:cubicBezTo>
                  <a:pt x="6668331" y="-43810"/>
                  <a:pt x="6699818" y="47663"/>
                  <a:pt x="6907546" y="0"/>
                </a:cubicBezTo>
                <a:cubicBezTo>
                  <a:pt x="7115274" y="-47663"/>
                  <a:pt x="7637137" y="107779"/>
                  <a:pt x="8140206" y="0"/>
                </a:cubicBezTo>
                <a:cubicBezTo>
                  <a:pt x="8154189" y="199891"/>
                  <a:pt x="8098691" y="464379"/>
                  <a:pt x="8140206" y="673877"/>
                </a:cubicBezTo>
                <a:cubicBezTo>
                  <a:pt x="8181721" y="883375"/>
                  <a:pt x="8093455" y="1072844"/>
                  <a:pt x="8140206" y="1254805"/>
                </a:cubicBezTo>
                <a:cubicBezTo>
                  <a:pt x="8186957" y="1436766"/>
                  <a:pt x="8098285" y="1623012"/>
                  <a:pt x="8140206" y="1835733"/>
                </a:cubicBezTo>
                <a:cubicBezTo>
                  <a:pt x="8182127" y="2048454"/>
                  <a:pt x="8116309" y="2372724"/>
                  <a:pt x="8140206" y="2509610"/>
                </a:cubicBezTo>
                <a:cubicBezTo>
                  <a:pt x="8164103" y="2646496"/>
                  <a:pt x="8117889" y="2802691"/>
                  <a:pt x="8140206" y="2997590"/>
                </a:cubicBezTo>
                <a:cubicBezTo>
                  <a:pt x="8162523" y="3192489"/>
                  <a:pt x="8133603" y="3472497"/>
                  <a:pt x="8140206" y="3624992"/>
                </a:cubicBezTo>
                <a:cubicBezTo>
                  <a:pt x="8146809" y="3777487"/>
                  <a:pt x="8042317" y="4173707"/>
                  <a:pt x="8140206" y="4647426"/>
                </a:cubicBezTo>
                <a:cubicBezTo>
                  <a:pt x="8048076" y="4650037"/>
                  <a:pt x="7907542" y="4619344"/>
                  <a:pt x="7802969" y="4647426"/>
                </a:cubicBezTo>
                <a:cubicBezTo>
                  <a:pt x="7698396" y="4675508"/>
                  <a:pt x="7529083" y="4611494"/>
                  <a:pt x="7384330" y="4647426"/>
                </a:cubicBezTo>
                <a:cubicBezTo>
                  <a:pt x="7239577" y="4683358"/>
                  <a:pt x="6795501" y="4560080"/>
                  <a:pt x="6640082" y="4647426"/>
                </a:cubicBezTo>
                <a:cubicBezTo>
                  <a:pt x="6484663" y="4734772"/>
                  <a:pt x="6401902" y="4608001"/>
                  <a:pt x="6221443" y="4647426"/>
                </a:cubicBezTo>
                <a:cubicBezTo>
                  <a:pt x="6040984" y="4686851"/>
                  <a:pt x="6038032" y="4637694"/>
                  <a:pt x="5884206" y="4647426"/>
                </a:cubicBezTo>
                <a:cubicBezTo>
                  <a:pt x="5730380" y="4657158"/>
                  <a:pt x="5308312" y="4587189"/>
                  <a:pt x="5139959" y="4647426"/>
                </a:cubicBezTo>
                <a:cubicBezTo>
                  <a:pt x="4971606" y="4707663"/>
                  <a:pt x="4823847" y="4608029"/>
                  <a:pt x="4721319" y="4647426"/>
                </a:cubicBezTo>
                <a:cubicBezTo>
                  <a:pt x="4618791" y="4686823"/>
                  <a:pt x="4333039" y="4594499"/>
                  <a:pt x="4139876" y="4647426"/>
                </a:cubicBezTo>
                <a:cubicBezTo>
                  <a:pt x="3946713" y="4700353"/>
                  <a:pt x="3831392" y="4644628"/>
                  <a:pt x="3721237" y="4647426"/>
                </a:cubicBezTo>
                <a:cubicBezTo>
                  <a:pt x="3611082" y="4650224"/>
                  <a:pt x="3354157" y="4626600"/>
                  <a:pt x="3221196" y="4647426"/>
                </a:cubicBezTo>
                <a:cubicBezTo>
                  <a:pt x="3088235" y="4668252"/>
                  <a:pt x="2982680" y="4616125"/>
                  <a:pt x="2802557" y="4647426"/>
                </a:cubicBezTo>
                <a:cubicBezTo>
                  <a:pt x="2622434" y="4678727"/>
                  <a:pt x="2486060" y="4613372"/>
                  <a:pt x="2221113" y="4647426"/>
                </a:cubicBezTo>
                <a:cubicBezTo>
                  <a:pt x="1956166" y="4681480"/>
                  <a:pt x="1874451" y="4630039"/>
                  <a:pt x="1639670" y="4647426"/>
                </a:cubicBezTo>
                <a:cubicBezTo>
                  <a:pt x="1404889" y="4664813"/>
                  <a:pt x="1225031" y="4610051"/>
                  <a:pt x="976825" y="4647426"/>
                </a:cubicBezTo>
                <a:cubicBezTo>
                  <a:pt x="728619" y="4684801"/>
                  <a:pt x="774095" y="4643206"/>
                  <a:pt x="639588" y="4647426"/>
                </a:cubicBezTo>
                <a:cubicBezTo>
                  <a:pt x="505081" y="4651646"/>
                  <a:pt x="175127" y="4615514"/>
                  <a:pt x="0" y="4647426"/>
                </a:cubicBezTo>
                <a:cubicBezTo>
                  <a:pt x="-53274" y="4424087"/>
                  <a:pt x="50246" y="4300595"/>
                  <a:pt x="0" y="4112972"/>
                </a:cubicBezTo>
                <a:cubicBezTo>
                  <a:pt x="-50246" y="3925349"/>
                  <a:pt x="27188" y="3881116"/>
                  <a:pt x="0" y="3671467"/>
                </a:cubicBezTo>
                <a:cubicBezTo>
                  <a:pt x="-27188" y="3461818"/>
                  <a:pt x="30828" y="3326179"/>
                  <a:pt x="0" y="2997590"/>
                </a:cubicBezTo>
                <a:cubicBezTo>
                  <a:pt x="-30828" y="2669001"/>
                  <a:pt x="47307" y="2682754"/>
                  <a:pt x="0" y="2509610"/>
                </a:cubicBezTo>
                <a:cubicBezTo>
                  <a:pt x="-47307" y="2336466"/>
                  <a:pt x="39395" y="2030083"/>
                  <a:pt x="0" y="1835733"/>
                </a:cubicBezTo>
                <a:cubicBezTo>
                  <a:pt x="-39395" y="1641383"/>
                  <a:pt x="51474" y="1519380"/>
                  <a:pt x="0" y="1394228"/>
                </a:cubicBezTo>
                <a:cubicBezTo>
                  <a:pt x="-51474" y="1269076"/>
                  <a:pt x="34755" y="919181"/>
                  <a:pt x="0" y="766825"/>
                </a:cubicBezTo>
                <a:cubicBezTo>
                  <a:pt x="-34755" y="614469"/>
                  <a:pt x="83890" y="340081"/>
                  <a:pt x="0" y="0"/>
                </a:cubicBezTo>
                <a:close/>
              </a:path>
            </a:pathLst>
          </a:custGeom>
          <a:solidFill>
            <a:schemeClr val="accent6">
              <a:lumMod val="20000"/>
              <a:lumOff val="80000"/>
            </a:schemeClr>
          </a:solidFill>
          <a:ln w="28575">
            <a:noFill/>
            <a:extLst>
              <a:ext uri="{C807C97D-BFC1-408E-A445-0C87EB9F89A2}">
                <ask:lineSketchStyleProps xmlns:ask="http://schemas.microsoft.com/office/drawing/2018/sketchyshapes" sd="3224186516">
                  <a:prstGeom prst="rect">
                    <a:avLst/>
                  </a:prstGeom>
                  <ask:type>
                    <ask:lineSketchScribble/>
                  </ask:type>
                </ask:lineSketchStyleProps>
              </a:ext>
            </a:extLst>
          </a:ln>
        </p:spPr>
        <p:txBody>
          <a:bodyPr wrap="square">
            <a:spAutoFit/>
          </a:bodyPr>
          <a:lstStyle/>
          <a:p>
            <a:pPr algn="ctr"/>
            <a:r>
              <a:rPr lang="en-US" sz="2800" b="1" dirty="0"/>
              <a:t>Objectives</a:t>
            </a:r>
            <a:r>
              <a:rPr lang="en-US" sz="3200" b="1" dirty="0"/>
              <a:t> </a:t>
            </a:r>
            <a:endParaRPr lang="en-US" sz="3200" dirty="0">
              <a:solidFill>
                <a:srgbClr val="FF0000"/>
              </a:solidFill>
            </a:endParaRPr>
          </a:p>
          <a:p>
            <a:pPr algn="ctr"/>
            <a:r>
              <a:rPr lang="en-US" sz="2400" dirty="0"/>
              <a:t>Detecting and characterizing exoplanets and assessing their habitability is a complex and nontrivial endeavor. Nevertheless, steps can be taken towards this goal by estimating the number and quality of potential Earth-like exoplanet detections and determining the planet’s atmospheric constituents. My objective is to contribute to both of these separate but intertwined puzzles. I use </a:t>
            </a:r>
            <a:r>
              <a:rPr lang="en-US" sz="2400" dirty="0" err="1"/>
              <a:t>ExoReL</a:t>
            </a:r>
            <a:r>
              <a:rPr lang="en-US" sz="2400" dirty="0"/>
              <a:t>, a Bayesian retrieval framework designed for reflection spectroscopy and direct imaging of exoplanets [1] and </a:t>
            </a:r>
            <a:r>
              <a:rPr lang="en-US" sz="2400" dirty="0" err="1"/>
              <a:t>ExoSims</a:t>
            </a:r>
            <a:r>
              <a:rPr lang="en-US" sz="2400" dirty="0"/>
              <a:t>, a mission yield simulator tool that estimates the number of detectable and characterizable exoplanets [2].</a:t>
            </a:r>
          </a:p>
        </p:txBody>
      </p:sp>
      <p:sp>
        <p:nvSpPr>
          <p:cNvPr id="10" name="Rectangle 9">
            <a:extLst>
              <a:ext uri="{FF2B5EF4-FFF2-40B4-BE49-F238E27FC236}">
                <a16:creationId xmlns:a16="http://schemas.microsoft.com/office/drawing/2014/main" id="{CD2D4DAF-FBA5-BA61-8C16-458A0F29468E}"/>
              </a:ext>
            </a:extLst>
          </p:cNvPr>
          <p:cNvSpPr/>
          <p:nvPr/>
        </p:nvSpPr>
        <p:spPr>
          <a:xfrm>
            <a:off x="1284514" y="8766283"/>
            <a:ext cx="9962606" cy="4647426"/>
          </a:xfrm>
          <a:custGeom>
            <a:avLst/>
            <a:gdLst>
              <a:gd name="connsiteX0" fmla="*/ 0 w 9962606"/>
              <a:gd name="connsiteY0" fmla="*/ 0 h 4647426"/>
              <a:gd name="connsiteX1" fmla="*/ 785288 w 9962606"/>
              <a:gd name="connsiteY1" fmla="*/ 0 h 4647426"/>
              <a:gd name="connsiteX2" fmla="*/ 1570576 w 9962606"/>
              <a:gd name="connsiteY2" fmla="*/ 0 h 4647426"/>
              <a:gd name="connsiteX3" fmla="*/ 2156611 w 9962606"/>
              <a:gd name="connsiteY3" fmla="*/ 0 h 4647426"/>
              <a:gd name="connsiteX4" fmla="*/ 2842273 w 9962606"/>
              <a:gd name="connsiteY4" fmla="*/ 0 h 4647426"/>
              <a:gd name="connsiteX5" fmla="*/ 3428309 w 9962606"/>
              <a:gd name="connsiteY5" fmla="*/ 0 h 4647426"/>
              <a:gd name="connsiteX6" fmla="*/ 4014344 w 9962606"/>
              <a:gd name="connsiteY6" fmla="*/ 0 h 4647426"/>
              <a:gd name="connsiteX7" fmla="*/ 4600380 w 9962606"/>
              <a:gd name="connsiteY7" fmla="*/ 0 h 4647426"/>
              <a:gd name="connsiteX8" fmla="*/ 4887537 w 9962606"/>
              <a:gd name="connsiteY8" fmla="*/ 0 h 4647426"/>
              <a:gd name="connsiteX9" fmla="*/ 5573199 w 9962606"/>
              <a:gd name="connsiteY9" fmla="*/ 0 h 4647426"/>
              <a:gd name="connsiteX10" fmla="*/ 5860356 w 9962606"/>
              <a:gd name="connsiteY10" fmla="*/ 0 h 4647426"/>
              <a:gd name="connsiteX11" fmla="*/ 6446392 w 9962606"/>
              <a:gd name="connsiteY11" fmla="*/ 0 h 4647426"/>
              <a:gd name="connsiteX12" fmla="*/ 7231680 w 9962606"/>
              <a:gd name="connsiteY12" fmla="*/ 0 h 4647426"/>
              <a:gd name="connsiteX13" fmla="*/ 8016968 w 9962606"/>
              <a:gd name="connsiteY13" fmla="*/ 0 h 4647426"/>
              <a:gd name="connsiteX14" fmla="*/ 8702629 w 9962606"/>
              <a:gd name="connsiteY14" fmla="*/ 0 h 4647426"/>
              <a:gd name="connsiteX15" fmla="*/ 9189039 w 9962606"/>
              <a:gd name="connsiteY15" fmla="*/ 0 h 4647426"/>
              <a:gd name="connsiteX16" fmla="*/ 9962606 w 9962606"/>
              <a:gd name="connsiteY16" fmla="*/ 0 h 4647426"/>
              <a:gd name="connsiteX17" fmla="*/ 9962606 w 9962606"/>
              <a:gd name="connsiteY17" fmla="*/ 534454 h 4647426"/>
              <a:gd name="connsiteX18" fmla="*/ 9962606 w 9962606"/>
              <a:gd name="connsiteY18" fmla="*/ 1115382 h 4647426"/>
              <a:gd name="connsiteX19" fmla="*/ 9962606 w 9962606"/>
              <a:gd name="connsiteY19" fmla="*/ 1649836 h 4647426"/>
              <a:gd name="connsiteX20" fmla="*/ 9962606 w 9962606"/>
              <a:gd name="connsiteY20" fmla="*/ 2323713 h 4647426"/>
              <a:gd name="connsiteX21" fmla="*/ 9962606 w 9962606"/>
              <a:gd name="connsiteY21" fmla="*/ 2811693 h 4647426"/>
              <a:gd name="connsiteX22" fmla="*/ 9962606 w 9962606"/>
              <a:gd name="connsiteY22" fmla="*/ 3485570 h 4647426"/>
              <a:gd name="connsiteX23" fmla="*/ 9962606 w 9962606"/>
              <a:gd name="connsiteY23" fmla="*/ 3973549 h 4647426"/>
              <a:gd name="connsiteX24" fmla="*/ 9962606 w 9962606"/>
              <a:gd name="connsiteY24" fmla="*/ 4647426 h 4647426"/>
              <a:gd name="connsiteX25" fmla="*/ 9177318 w 9962606"/>
              <a:gd name="connsiteY25" fmla="*/ 4647426 h 4647426"/>
              <a:gd name="connsiteX26" fmla="*/ 8690909 w 9962606"/>
              <a:gd name="connsiteY26" fmla="*/ 4647426 h 4647426"/>
              <a:gd name="connsiteX27" fmla="*/ 8005247 w 9962606"/>
              <a:gd name="connsiteY27" fmla="*/ 4647426 h 4647426"/>
              <a:gd name="connsiteX28" fmla="*/ 7718089 w 9962606"/>
              <a:gd name="connsiteY28" fmla="*/ 4647426 h 4647426"/>
              <a:gd name="connsiteX29" fmla="*/ 6932802 w 9962606"/>
              <a:gd name="connsiteY29" fmla="*/ 4647426 h 4647426"/>
              <a:gd name="connsiteX30" fmla="*/ 6446392 w 9962606"/>
              <a:gd name="connsiteY30" fmla="*/ 4647426 h 4647426"/>
              <a:gd name="connsiteX31" fmla="*/ 5860356 w 9962606"/>
              <a:gd name="connsiteY31" fmla="*/ 4647426 h 4647426"/>
              <a:gd name="connsiteX32" fmla="*/ 5473573 w 9962606"/>
              <a:gd name="connsiteY32" fmla="*/ 4647426 h 4647426"/>
              <a:gd name="connsiteX33" fmla="*/ 4787911 w 9962606"/>
              <a:gd name="connsiteY33" fmla="*/ 4647426 h 4647426"/>
              <a:gd name="connsiteX34" fmla="*/ 4002623 w 9962606"/>
              <a:gd name="connsiteY34" fmla="*/ 4647426 h 4647426"/>
              <a:gd name="connsiteX35" fmla="*/ 3516214 w 9962606"/>
              <a:gd name="connsiteY35" fmla="*/ 4647426 h 4647426"/>
              <a:gd name="connsiteX36" fmla="*/ 2730926 w 9962606"/>
              <a:gd name="connsiteY36" fmla="*/ 4647426 h 4647426"/>
              <a:gd name="connsiteX37" fmla="*/ 2144890 w 9962606"/>
              <a:gd name="connsiteY37" fmla="*/ 4647426 h 4647426"/>
              <a:gd name="connsiteX38" fmla="*/ 1359603 w 9962606"/>
              <a:gd name="connsiteY38" fmla="*/ 4647426 h 4647426"/>
              <a:gd name="connsiteX39" fmla="*/ 574315 w 9962606"/>
              <a:gd name="connsiteY39" fmla="*/ 4647426 h 4647426"/>
              <a:gd name="connsiteX40" fmla="*/ 0 w 9962606"/>
              <a:gd name="connsiteY40" fmla="*/ 4647426 h 4647426"/>
              <a:gd name="connsiteX41" fmla="*/ 0 w 9962606"/>
              <a:gd name="connsiteY41" fmla="*/ 4112972 h 4647426"/>
              <a:gd name="connsiteX42" fmla="*/ 0 w 9962606"/>
              <a:gd name="connsiteY42" fmla="*/ 3485570 h 4647426"/>
              <a:gd name="connsiteX43" fmla="*/ 0 w 9962606"/>
              <a:gd name="connsiteY43" fmla="*/ 2811693 h 4647426"/>
              <a:gd name="connsiteX44" fmla="*/ 0 w 9962606"/>
              <a:gd name="connsiteY44" fmla="*/ 2370187 h 4647426"/>
              <a:gd name="connsiteX45" fmla="*/ 0 w 9962606"/>
              <a:gd name="connsiteY45" fmla="*/ 1928682 h 4647426"/>
              <a:gd name="connsiteX46" fmla="*/ 0 w 9962606"/>
              <a:gd name="connsiteY46" fmla="*/ 1254805 h 4647426"/>
              <a:gd name="connsiteX47" fmla="*/ 0 w 9962606"/>
              <a:gd name="connsiteY47" fmla="*/ 720351 h 4647426"/>
              <a:gd name="connsiteX48" fmla="*/ 0 w 9962606"/>
              <a:gd name="connsiteY48" fmla="*/ 0 h 464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9962606" h="4647426" fill="none" extrusionOk="0">
                <a:moveTo>
                  <a:pt x="0" y="0"/>
                </a:moveTo>
                <a:cubicBezTo>
                  <a:pt x="377621" y="-32624"/>
                  <a:pt x="550788" y="93614"/>
                  <a:pt x="785288" y="0"/>
                </a:cubicBezTo>
                <a:cubicBezTo>
                  <a:pt x="1019788" y="-93614"/>
                  <a:pt x="1362663" y="82817"/>
                  <a:pt x="1570576" y="0"/>
                </a:cubicBezTo>
                <a:cubicBezTo>
                  <a:pt x="1778489" y="-82817"/>
                  <a:pt x="2025613" y="50882"/>
                  <a:pt x="2156611" y="0"/>
                </a:cubicBezTo>
                <a:cubicBezTo>
                  <a:pt x="2287610" y="-50882"/>
                  <a:pt x="2573823" y="8477"/>
                  <a:pt x="2842273" y="0"/>
                </a:cubicBezTo>
                <a:cubicBezTo>
                  <a:pt x="3110723" y="-8477"/>
                  <a:pt x="3200751" y="23591"/>
                  <a:pt x="3428309" y="0"/>
                </a:cubicBezTo>
                <a:cubicBezTo>
                  <a:pt x="3655867" y="-23591"/>
                  <a:pt x="3809783" y="24510"/>
                  <a:pt x="4014344" y="0"/>
                </a:cubicBezTo>
                <a:cubicBezTo>
                  <a:pt x="4218906" y="-24510"/>
                  <a:pt x="4313812" y="67607"/>
                  <a:pt x="4600380" y="0"/>
                </a:cubicBezTo>
                <a:cubicBezTo>
                  <a:pt x="4886948" y="-67607"/>
                  <a:pt x="4805974" y="8611"/>
                  <a:pt x="4887537" y="0"/>
                </a:cubicBezTo>
                <a:cubicBezTo>
                  <a:pt x="4969100" y="-8611"/>
                  <a:pt x="5427079" y="1946"/>
                  <a:pt x="5573199" y="0"/>
                </a:cubicBezTo>
                <a:cubicBezTo>
                  <a:pt x="5719319" y="-1946"/>
                  <a:pt x="5792802" y="4127"/>
                  <a:pt x="5860356" y="0"/>
                </a:cubicBezTo>
                <a:cubicBezTo>
                  <a:pt x="5927910" y="-4127"/>
                  <a:pt x="6274824" y="29662"/>
                  <a:pt x="6446392" y="0"/>
                </a:cubicBezTo>
                <a:cubicBezTo>
                  <a:pt x="6617960" y="-29662"/>
                  <a:pt x="6878470" y="90440"/>
                  <a:pt x="7231680" y="0"/>
                </a:cubicBezTo>
                <a:cubicBezTo>
                  <a:pt x="7584890" y="-90440"/>
                  <a:pt x="7754027" y="79917"/>
                  <a:pt x="8016968" y="0"/>
                </a:cubicBezTo>
                <a:cubicBezTo>
                  <a:pt x="8279909" y="-79917"/>
                  <a:pt x="8535652" y="43283"/>
                  <a:pt x="8702629" y="0"/>
                </a:cubicBezTo>
                <a:cubicBezTo>
                  <a:pt x="8869606" y="-43283"/>
                  <a:pt x="9002706" y="17625"/>
                  <a:pt x="9189039" y="0"/>
                </a:cubicBezTo>
                <a:cubicBezTo>
                  <a:pt x="9375372" y="-17625"/>
                  <a:pt x="9602904" y="81979"/>
                  <a:pt x="9962606" y="0"/>
                </a:cubicBezTo>
                <a:cubicBezTo>
                  <a:pt x="10009966" y="222866"/>
                  <a:pt x="9916716" y="378089"/>
                  <a:pt x="9962606" y="534454"/>
                </a:cubicBezTo>
                <a:cubicBezTo>
                  <a:pt x="10008496" y="690819"/>
                  <a:pt x="9951611" y="906543"/>
                  <a:pt x="9962606" y="1115382"/>
                </a:cubicBezTo>
                <a:cubicBezTo>
                  <a:pt x="9973601" y="1324221"/>
                  <a:pt x="9919819" y="1482089"/>
                  <a:pt x="9962606" y="1649836"/>
                </a:cubicBezTo>
                <a:cubicBezTo>
                  <a:pt x="10005393" y="1817583"/>
                  <a:pt x="9915917" y="2075673"/>
                  <a:pt x="9962606" y="2323713"/>
                </a:cubicBezTo>
                <a:cubicBezTo>
                  <a:pt x="10009295" y="2571753"/>
                  <a:pt x="9937437" y="2611145"/>
                  <a:pt x="9962606" y="2811693"/>
                </a:cubicBezTo>
                <a:cubicBezTo>
                  <a:pt x="9987775" y="3012241"/>
                  <a:pt x="9901124" y="3226830"/>
                  <a:pt x="9962606" y="3485570"/>
                </a:cubicBezTo>
                <a:cubicBezTo>
                  <a:pt x="10024088" y="3744310"/>
                  <a:pt x="9904106" y="3850589"/>
                  <a:pt x="9962606" y="3973549"/>
                </a:cubicBezTo>
                <a:cubicBezTo>
                  <a:pt x="10021106" y="4096509"/>
                  <a:pt x="9883205" y="4462702"/>
                  <a:pt x="9962606" y="4647426"/>
                </a:cubicBezTo>
                <a:cubicBezTo>
                  <a:pt x="9692599" y="4661263"/>
                  <a:pt x="9492074" y="4571981"/>
                  <a:pt x="9177318" y="4647426"/>
                </a:cubicBezTo>
                <a:cubicBezTo>
                  <a:pt x="8862562" y="4722871"/>
                  <a:pt x="8852345" y="4625000"/>
                  <a:pt x="8690909" y="4647426"/>
                </a:cubicBezTo>
                <a:cubicBezTo>
                  <a:pt x="8529473" y="4669852"/>
                  <a:pt x="8144072" y="4589293"/>
                  <a:pt x="8005247" y="4647426"/>
                </a:cubicBezTo>
                <a:cubicBezTo>
                  <a:pt x="7866422" y="4705559"/>
                  <a:pt x="7853007" y="4629569"/>
                  <a:pt x="7718089" y="4647426"/>
                </a:cubicBezTo>
                <a:cubicBezTo>
                  <a:pt x="7583171" y="4665283"/>
                  <a:pt x="7255681" y="4582767"/>
                  <a:pt x="6932802" y="4647426"/>
                </a:cubicBezTo>
                <a:cubicBezTo>
                  <a:pt x="6609923" y="4712085"/>
                  <a:pt x="6588751" y="4625545"/>
                  <a:pt x="6446392" y="4647426"/>
                </a:cubicBezTo>
                <a:cubicBezTo>
                  <a:pt x="6304033" y="4669307"/>
                  <a:pt x="6023608" y="4589651"/>
                  <a:pt x="5860356" y="4647426"/>
                </a:cubicBezTo>
                <a:cubicBezTo>
                  <a:pt x="5697104" y="4705201"/>
                  <a:pt x="5638144" y="4617079"/>
                  <a:pt x="5473573" y="4647426"/>
                </a:cubicBezTo>
                <a:cubicBezTo>
                  <a:pt x="5309002" y="4677773"/>
                  <a:pt x="4999514" y="4637204"/>
                  <a:pt x="4787911" y="4647426"/>
                </a:cubicBezTo>
                <a:cubicBezTo>
                  <a:pt x="4576308" y="4657648"/>
                  <a:pt x="4354780" y="4595269"/>
                  <a:pt x="4002623" y="4647426"/>
                </a:cubicBezTo>
                <a:cubicBezTo>
                  <a:pt x="3650466" y="4699583"/>
                  <a:pt x="3718166" y="4623153"/>
                  <a:pt x="3516214" y="4647426"/>
                </a:cubicBezTo>
                <a:cubicBezTo>
                  <a:pt x="3314262" y="4671699"/>
                  <a:pt x="2907128" y="4584986"/>
                  <a:pt x="2730926" y="4647426"/>
                </a:cubicBezTo>
                <a:cubicBezTo>
                  <a:pt x="2554724" y="4709866"/>
                  <a:pt x="2279460" y="4581129"/>
                  <a:pt x="2144890" y="4647426"/>
                </a:cubicBezTo>
                <a:cubicBezTo>
                  <a:pt x="2010320" y="4713723"/>
                  <a:pt x="1603946" y="4554806"/>
                  <a:pt x="1359603" y="4647426"/>
                </a:cubicBezTo>
                <a:cubicBezTo>
                  <a:pt x="1115260" y="4740046"/>
                  <a:pt x="871982" y="4597642"/>
                  <a:pt x="574315" y="4647426"/>
                </a:cubicBezTo>
                <a:cubicBezTo>
                  <a:pt x="276648" y="4697210"/>
                  <a:pt x="221476" y="4637186"/>
                  <a:pt x="0" y="4647426"/>
                </a:cubicBezTo>
                <a:cubicBezTo>
                  <a:pt x="-22816" y="4537592"/>
                  <a:pt x="3010" y="4362649"/>
                  <a:pt x="0" y="4112972"/>
                </a:cubicBezTo>
                <a:cubicBezTo>
                  <a:pt x="-3010" y="3863295"/>
                  <a:pt x="13047" y="3733735"/>
                  <a:pt x="0" y="3485570"/>
                </a:cubicBezTo>
                <a:cubicBezTo>
                  <a:pt x="-13047" y="3237405"/>
                  <a:pt x="24654" y="2972238"/>
                  <a:pt x="0" y="2811693"/>
                </a:cubicBezTo>
                <a:cubicBezTo>
                  <a:pt x="-24654" y="2651148"/>
                  <a:pt x="16022" y="2554662"/>
                  <a:pt x="0" y="2370187"/>
                </a:cubicBezTo>
                <a:cubicBezTo>
                  <a:pt x="-16022" y="2185712"/>
                  <a:pt x="12581" y="2117086"/>
                  <a:pt x="0" y="1928682"/>
                </a:cubicBezTo>
                <a:cubicBezTo>
                  <a:pt x="-12581" y="1740279"/>
                  <a:pt x="12210" y="1495036"/>
                  <a:pt x="0" y="1254805"/>
                </a:cubicBezTo>
                <a:cubicBezTo>
                  <a:pt x="-12210" y="1014574"/>
                  <a:pt x="52424" y="922445"/>
                  <a:pt x="0" y="720351"/>
                </a:cubicBezTo>
                <a:cubicBezTo>
                  <a:pt x="-52424" y="518257"/>
                  <a:pt x="77909" y="286241"/>
                  <a:pt x="0" y="0"/>
                </a:cubicBezTo>
                <a:close/>
              </a:path>
              <a:path w="9962606" h="4647426" stroke="0" extrusionOk="0">
                <a:moveTo>
                  <a:pt x="0" y="0"/>
                </a:moveTo>
                <a:cubicBezTo>
                  <a:pt x="195727" y="-31233"/>
                  <a:pt x="292057" y="43128"/>
                  <a:pt x="486410" y="0"/>
                </a:cubicBezTo>
                <a:cubicBezTo>
                  <a:pt x="680763" y="-43128"/>
                  <a:pt x="660876" y="13236"/>
                  <a:pt x="773567" y="0"/>
                </a:cubicBezTo>
                <a:cubicBezTo>
                  <a:pt x="886258" y="-13236"/>
                  <a:pt x="1270273" y="66162"/>
                  <a:pt x="1558855" y="0"/>
                </a:cubicBezTo>
                <a:cubicBezTo>
                  <a:pt x="1847437" y="-66162"/>
                  <a:pt x="1887700" y="8271"/>
                  <a:pt x="2045264" y="0"/>
                </a:cubicBezTo>
                <a:cubicBezTo>
                  <a:pt x="2202828" y="-8271"/>
                  <a:pt x="2343913" y="21836"/>
                  <a:pt x="2531674" y="0"/>
                </a:cubicBezTo>
                <a:cubicBezTo>
                  <a:pt x="2719435" y="-21836"/>
                  <a:pt x="3054674" y="64350"/>
                  <a:pt x="3316962" y="0"/>
                </a:cubicBezTo>
                <a:cubicBezTo>
                  <a:pt x="3579250" y="-64350"/>
                  <a:pt x="3525028" y="25860"/>
                  <a:pt x="3703745" y="0"/>
                </a:cubicBezTo>
                <a:cubicBezTo>
                  <a:pt x="3882462" y="-25860"/>
                  <a:pt x="4119949" y="55580"/>
                  <a:pt x="4489033" y="0"/>
                </a:cubicBezTo>
                <a:cubicBezTo>
                  <a:pt x="4858117" y="-55580"/>
                  <a:pt x="4907180" y="85097"/>
                  <a:pt x="5274321" y="0"/>
                </a:cubicBezTo>
                <a:cubicBezTo>
                  <a:pt x="5641462" y="-85097"/>
                  <a:pt x="5691083" y="68696"/>
                  <a:pt x="5860356" y="0"/>
                </a:cubicBezTo>
                <a:cubicBezTo>
                  <a:pt x="6029629" y="-68696"/>
                  <a:pt x="6482556" y="87568"/>
                  <a:pt x="6645644" y="0"/>
                </a:cubicBezTo>
                <a:cubicBezTo>
                  <a:pt x="6808732" y="-87568"/>
                  <a:pt x="6976224" y="9590"/>
                  <a:pt x="7132054" y="0"/>
                </a:cubicBezTo>
                <a:cubicBezTo>
                  <a:pt x="7287884" y="-9590"/>
                  <a:pt x="7395645" y="54576"/>
                  <a:pt x="7618463" y="0"/>
                </a:cubicBezTo>
                <a:cubicBezTo>
                  <a:pt x="7841281" y="-54576"/>
                  <a:pt x="8005662" y="60880"/>
                  <a:pt x="8304125" y="0"/>
                </a:cubicBezTo>
                <a:cubicBezTo>
                  <a:pt x="8602588" y="-60880"/>
                  <a:pt x="8602757" y="52232"/>
                  <a:pt x="8790535" y="0"/>
                </a:cubicBezTo>
                <a:cubicBezTo>
                  <a:pt x="8978313" y="-52232"/>
                  <a:pt x="9399534" y="34441"/>
                  <a:pt x="9962606" y="0"/>
                </a:cubicBezTo>
                <a:cubicBezTo>
                  <a:pt x="9965147" y="154805"/>
                  <a:pt x="9904998" y="498191"/>
                  <a:pt x="9962606" y="673877"/>
                </a:cubicBezTo>
                <a:cubicBezTo>
                  <a:pt x="10020214" y="849563"/>
                  <a:pt x="9953014" y="1021784"/>
                  <a:pt x="9962606" y="1301279"/>
                </a:cubicBezTo>
                <a:cubicBezTo>
                  <a:pt x="9972198" y="1580774"/>
                  <a:pt x="9892726" y="1643531"/>
                  <a:pt x="9962606" y="1928682"/>
                </a:cubicBezTo>
                <a:cubicBezTo>
                  <a:pt x="10032486" y="2213833"/>
                  <a:pt x="9943854" y="2213590"/>
                  <a:pt x="9962606" y="2370187"/>
                </a:cubicBezTo>
                <a:cubicBezTo>
                  <a:pt x="9981358" y="2526784"/>
                  <a:pt x="9957129" y="2671395"/>
                  <a:pt x="9962606" y="2858167"/>
                </a:cubicBezTo>
                <a:cubicBezTo>
                  <a:pt x="9968083" y="3044939"/>
                  <a:pt x="9931435" y="3213428"/>
                  <a:pt x="9962606" y="3485570"/>
                </a:cubicBezTo>
                <a:cubicBezTo>
                  <a:pt x="9993777" y="3757712"/>
                  <a:pt x="9959787" y="3860177"/>
                  <a:pt x="9962606" y="4020023"/>
                </a:cubicBezTo>
                <a:cubicBezTo>
                  <a:pt x="9965425" y="4179869"/>
                  <a:pt x="9903114" y="4425086"/>
                  <a:pt x="9962606" y="4647426"/>
                </a:cubicBezTo>
                <a:cubicBezTo>
                  <a:pt x="9806986" y="4657174"/>
                  <a:pt x="9459123" y="4582493"/>
                  <a:pt x="9276944" y="4647426"/>
                </a:cubicBezTo>
                <a:cubicBezTo>
                  <a:pt x="9094765" y="4712359"/>
                  <a:pt x="9124049" y="4635238"/>
                  <a:pt x="8989787" y="4647426"/>
                </a:cubicBezTo>
                <a:cubicBezTo>
                  <a:pt x="8855525" y="4659614"/>
                  <a:pt x="8583834" y="4640476"/>
                  <a:pt x="8403751" y="4647426"/>
                </a:cubicBezTo>
                <a:cubicBezTo>
                  <a:pt x="8223668" y="4654376"/>
                  <a:pt x="8115023" y="4637209"/>
                  <a:pt x="8016968" y="4647426"/>
                </a:cubicBezTo>
                <a:cubicBezTo>
                  <a:pt x="7918913" y="4657643"/>
                  <a:pt x="7475796" y="4607066"/>
                  <a:pt x="7331306" y="4647426"/>
                </a:cubicBezTo>
                <a:cubicBezTo>
                  <a:pt x="7186816" y="4687786"/>
                  <a:pt x="7098717" y="4627537"/>
                  <a:pt x="6944522" y="4647426"/>
                </a:cubicBezTo>
                <a:cubicBezTo>
                  <a:pt x="6790327" y="4667315"/>
                  <a:pt x="6580672" y="4635899"/>
                  <a:pt x="6258861" y="4647426"/>
                </a:cubicBezTo>
                <a:cubicBezTo>
                  <a:pt x="5937050" y="4658953"/>
                  <a:pt x="6101355" y="4626735"/>
                  <a:pt x="5971703" y="4647426"/>
                </a:cubicBezTo>
                <a:cubicBezTo>
                  <a:pt x="5842051" y="4668117"/>
                  <a:pt x="5552013" y="4614176"/>
                  <a:pt x="5286042" y="4647426"/>
                </a:cubicBezTo>
                <a:cubicBezTo>
                  <a:pt x="5020071" y="4680676"/>
                  <a:pt x="5039738" y="4622256"/>
                  <a:pt x="4899258" y="4647426"/>
                </a:cubicBezTo>
                <a:cubicBezTo>
                  <a:pt x="4758778" y="4672596"/>
                  <a:pt x="4724276" y="4638953"/>
                  <a:pt x="4612101" y="4647426"/>
                </a:cubicBezTo>
                <a:cubicBezTo>
                  <a:pt x="4499926" y="4655899"/>
                  <a:pt x="4400408" y="4630782"/>
                  <a:pt x="4225317" y="4647426"/>
                </a:cubicBezTo>
                <a:cubicBezTo>
                  <a:pt x="4050226" y="4664070"/>
                  <a:pt x="3677348" y="4581473"/>
                  <a:pt x="3539655" y="4647426"/>
                </a:cubicBezTo>
                <a:cubicBezTo>
                  <a:pt x="3401962" y="4713379"/>
                  <a:pt x="3232377" y="4610114"/>
                  <a:pt x="3152872" y="4647426"/>
                </a:cubicBezTo>
                <a:cubicBezTo>
                  <a:pt x="3073367" y="4684738"/>
                  <a:pt x="2940122" y="4646040"/>
                  <a:pt x="2865714" y="4647426"/>
                </a:cubicBezTo>
                <a:cubicBezTo>
                  <a:pt x="2791306" y="4648812"/>
                  <a:pt x="2629504" y="4625001"/>
                  <a:pt x="2478931" y="4647426"/>
                </a:cubicBezTo>
                <a:cubicBezTo>
                  <a:pt x="2328358" y="4669851"/>
                  <a:pt x="2211446" y="4631230"/>
                  <a:pt x="1992521" y="4647426"/>
                </a:cubicBezTo>
                <a:cubicBezTo>
                  <a:pt x="1773596" y="4663622"/>
                  <a:pt x="1686279" y="4584105"/>
                  <a:pt x="1406486" y="4647426"/>
                </a:cubicBezTo>
                <a:cubicBezTo>
                  <a:pt x="1126694" y="4710747"/>
                  <a:pt x="1112573" y="4638198"/>
                  <a:pt x="1019702" y="4647426"/>
                </a:cubicBezTo>
                <a:cubicBezTo>
                  <a:pt x="926831" y="4656654"/>
                  <a:pt x="252432" y="4574159"/>
                  <a:pt x="0" y="4647426"/>
                </a:cubicBezTo>
                <a:cubicBezTo>
                  <a:pt x="-38702" y="4498875"/>
                  <a:pt x="6290" y="4275221"/>
                  <a:pt x="0" y="4066498"/>
                </a:cubicBezTo>
                <a:cubicBezTo>
                  <a:pt x="-6290" y="3857775"/>
                  <a:pt x="69512" y="3674312"/>
                  <a:pt x="0" y="3485570"/>
                </a:cubicBezTo>
                <a:cubicBezTo>
                  <a:pt x="-69512" y="3296828"/>
                  <a:pt x="25814" y="3099843"/>
                  <a:pt x="0" y="2904641"/>
                </a:cubicBezTo>
                <a:cubicBezTo>
                  <a:pt x="-25814" y="2709439"/>
                  <a:pt x="6522" y="2575971"/>
                  <a:pt x="0" y="2323713"/>
                </a:cubicBezTo>
                <a:cubicBezTo>
                  <a:pt x="-6522" y="2071455"/>
                  <a:pt x="17167" y="1910372"/>
                  <a:pt x="0" y="1789259"/>
                </a:cubicBezTo>
                <a:cubicBezTo>
                  <a:pt x="-17167" y="1668146"/>
                  <a:pt x="72369" y="1297293"/>
                  <a:pt x="0" y="1161857"/>
                </a:cubicBezTo>
                <a:cubicBezTo>
                  <a:pt x="-72369" y="1026421"/>
                  <a:pt x="28465" y="735459"/>
                  <a:pt x="0" y="580928"/>
                </a:cubicBezTo>
                <a:cubicBezTo>
                  <a:pt x="-28465" y="426397"/>
                  <a:pt x="55132" y="136669"/>
                  <a:pt x="0" y="0"/>
                </a:cubicBezTo>
                <a:close/>
              </a:path>
            </a:pathLst>
          </a:custGeom>
          <a:solidFill>
            <a:schemeClr val="accent1">
              <a:lumMod val="20000"/>
              <a:lumOff val="80000"/>
            </a:schemeClr>
          </a:solidFill>
          <a:ln w="28575">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800" b="1" dirty="0"/>
              <a:t>Background</a:t>
            </a:r>
            <a:r>
              <a:rPr lang="en-US" sz="3200" b="1" dirty="0"/>
              <a:t> </a:t>
            </a:r>
            <a:endParaRPr lang="en-US" sz="3200" dirty="0">
              <a:solidFill>
                <a:srgbClr val="FF0000"/>
              </a:solidFill>
            </a:endParaRPr>
          </a:p>
          <a:p>
            <a:pPr algn="ctr"/>
            <a:r>
              <a:rPr lang="en-US" sz="2400" dirty="0"/>
              <a:t>In the 2020 Decadal Survey, NASA recommended a large space telescope devoted primarily to imaging small Earth-like exoplanets. This mission concept, the Habitable Worlds Observatory (HWO), will aim to gain critical insights into the habitability of worlds in the solar neighborhood. In order to make the most well-informed decisions regarding the design and application of the new telescope, several studies need to be employed regarding subjects such as forward modeling, retrievals of reflection spectra, and mission yield modeling. To this end, I have recently started working with Dr. </a:t>
            </a:r>
            <a:r>
              <a:rPr lang="en-US" sz="2400" dirty="0" err="1"/>
              <a:t>Renyu</a:t>
            </a:r>
            <a:r>
              <a:rPr lang="en-US" sz="2400" dirty="0"/>
              <a:t> Hu to assess clues of habitability in the reflection spectrum of an Earth analog and with Dr. Rhonda Morgan to analyze the effects of exozodiacal dust on the number of Earth-like planets that can potentially be found with HWO.</a:t>
            </a:r>
          </a:p>
        </p:txBody>
      </p:sp>
      <p:sp>
        <p:nvSpPr>
          <p:cNvPr id="11" name="Rectangle 10">
            <a:extLst>
              <a:ext uri="{FF2B5EF4-FFF2-40B4-BE49-F238E27FC236}">
                <a16:creationId xmlns:a16="http://schemas.microsoft.com/office/drawing/2014/main" id="{B6E91503-C95A-FBBD-E80C-E4B2DCEC3A20}"/>
              </a:ext>
            </a:extLst>
          </p:cNvPr>
          <p:cNvSpPr/>
          <p:nvPr/>
        </p:nvSpPr>
        <p:spPr>
          <a:xfrm>
            <a:off x="1886534" y="13996420"/>
            <a:ext cx="8299456" cy="3847207"/>
          </a:xfrm>
          <a:prstGeom prst="rect">
            <a:avLst/>
          </a:prstGeom>
          <a:solidFill>
            <a:schemeClr val="accent4">
              <a:lumMod val="20000"/>
              <a:lumOff val="80000"/>
            </a:schemeClr>
          </a:solidFill>
        </p:spPr>
        <p:txBody>
          <a:bodyPr wrap="square">
            <a:spAutoFit/>
          </a:bodyPr>
          <a:lstStyle/>
          <a:p>
            <a:pPr algn="ctr"/>
            <a:r>
              <a:rPr lang="en-US" sz="2800" b="1" dirty="0"/>
              <a:t>Approach and Results</a:t>
            </a:r>
            <a:endParaRPr lang="en-US" sz="2800" dirty="0">
              <a:solidFill>
                <a:srgbClr val="FF0000"/>
              </a:solidFill>
            </a:endParaRPr>
          </a:p>
          <a:p>
            <a:pPr lvl="0" algn="ctr"/>
            <a:r>
              <a:rPr lang="en-US" sz="2400" dirty="0"/>
              <a:t>In this preliminary work, I take two approaches corresponding to the two programs mentioned above. I use </a:t>
            </a:r>
            <a:r>
              <a:rPr lang="en-US" sz="2400" dirty="0" err="1"/>
              <a:t>ExoReL</a:t>
            </a:r>
            <a:r>
              <a:rPr lang="en-US" sz="2400" dirty="0"/>
              <a:t> to model Archean Earth (Earth as it was 2.5 to 4 billion years ago) which has a much different atmospheric makeup compared to today, high in methane and carbon dioxide and low in molecular oxygen. By running a forward model of Archean Earth parameters, performing a retrieval of reflected light, and fitting chemical contributions to the data, I find that HWO can likely correctly retrieve this molecular makeup (Figure 1).</a:t>
            </a:r>
          </a:p>
        </p:txBody>
      </p:sp>
      <p:sp>
        <p:nvSpPr>
          <p:cNvPr id="17" name="Rectangle 16">
            <a:extLst>
              <a:ext uri="{FF2B5EF4-FFF2-40B4-BE49-F238E27FC236}">
                <a16:creationId xmlns:a16="http://schemas.microsoft.com/office/drawing/2014/main" id="{C54E1159-FF06-1C3A-586D-366C4C8E7FE6}"/>
              </a:ext>
            </a:extLst>
          </p:cNvPr>
          <p:cNvSpPr/>
          <p:nvPr/>
        </p:nvSpPr>
        <p:spPr>
          <a:xfrm>
            <a:off x="1284514" y="23444471"/>
            <a:ext cx="19524043" cy="2000548"/>
          </a:xfrm>
          <a:prstGeom prst="rect">
            <a:avLst/>
          </a:prstGeom>
          <a:solidFill>
            <a:srgbClr val="FBCDCD"/>
          </a:solidFill>
        </p:spPr>
        <p:txBody>
          <a:bodyPr wrap="square">
            <a:spAutoFit/>
          </a:bodyPr>
          <a:lstStyle/>
          <a:p>
            <a:pPr algn="ctr"/>
            <a:r>
              <a:rPr lang="en-US" sz="2800" b="1" dirty="0"/>
              <a:t>Significance </a:t>
            </a:r>
          </a:p>
          <a:p>
            <a:pPr algn="ctr"/>
            <a:r>
              <a:rPr lang="en-US" sz="2400" dirty="0"/>
              <a:t>By studying Archean Earth, we analyze the implications of searching for an Archean Earth analog, a pre-oxygenated atmosphere where certain kinds of life thrived. These results demonstrate that HWO is capable of detecting high levels of CH</a:t>
            </a:r>
            <a:r>
              <a:rPr lang="en-US" sz="2400" baseline="-25000" dirty="0"/>
              <a:t>4</a:t>
            </a:r>
            <a:r>
              <a:rPr lang="en-US" sz="2400" dirty="0"/>
              <a:t> and CO</a:t>
            </a:r>
            <a:r>
              <a:rPr lang="en-US" sz="2400" baseline="-25000" dirty="0"/>
              <a:t>2</a:t>
            </a:r>
            <a:r>
              <a:rPr lang="en-US" sz="2400" dirty="0"/>
              <a:t>, which together may act as a biosignature for life such as methanogens. The exozodi study is important for assessing the limitations that exozodiacal dust can place on number of characterized planets and time spent on targets, helping us decide which direction to take when searching for </a:t>
            </a:r>
            <a:r>
              <a:rPr lang="en-US" sz="2400" dirty="0" err="1"/>
              <a:t>exo</a:t>
            </a:r>
            <a:r>
              <a:rPr lang="en-US" sz="2400" dirty="0"/>
              <a:t>-Earths and overall mission design.</a:t>
            </a:r>
          </a:p>
        </p:txBody>
      </p:sp>
      <p:sp>
        <p:nvSpPr>
          <p:cNvPr id="18" name="Rectangle 17">
            <a:extLst>
              <a:ext uri="{FF2B5EF4-FFF2-40B4-BE49-F238E27FC236}">
                <a16:creationId xmlns:a16="http://schemas.microsoft.com/office/drawing/2014/main" id="{E7203F8C-FC95-D160-6E84-76DA5EDA04F4}"/>
              </a:ext>
            </a:extLst>
          </p:cNvPr>
          <p:cNvSpPr/>
          <p:nvPr/>
        </p:nvSpPr>
        <p:spPr>
          <a:xfrm>
            <a:off x="1284514" y="25824649"/>
            <a:ext cx="19524043" cy="2492990"/>
          </a:xfrm>
          <a:prstGeom prst="rect">
            <a:avLst/>
          </a:prstGeom>
          <a:solidFill>
            <a:srgbClr val="D5CFFF"/>
          </a:solidFill>
        </p:spPr>
        <p:txBody>
          <a:bodyPr wrap="square">
            <a:spAutoFit/>
          </a:bodyPr>
          <a:lstStyle/>
          <a:p>
            <a:pPr algn="ctr"/>
            <a:r>
              <a:rPr lang="en-US" sz="2800" b="1" dirty="0"/>
              <a:t>Future Work </a:t>
            </a:r>
            <a:endParaRPr lang="en-US" sz="2800" dirty="0">
              <a:solidFill>
                <a:srgbClr val="FF0000"/>
              </a:solidFill>
            </a:endParaRPr>
          </a:p>
          <a:p>
            <a:pPr algn="ctr"/>
            <a:r>
              <a:rPr lang="en-US" sz="2400" dirty="0">
                <a:solidFill>
                  <a:srgbClr val="000000"/>
                </a:solidFill>
                <a:latin typeface="Calibri" panose="020F0502020204030204" pitchFamily="34" charset="0"/>
              </a:rPr>
              <a:t>The next step for Archean Earth studies is to assess false positive scenarios, such as abiotic methane sources. One key molecule to include in the study is carbon monoxide, which often accompanies carbon dioxide and methane from sources such as volcanoes. In addition to exozodi, we must consider other factors like orbital inclination and how they affect mission yield. Future published work on these projects will communicate to JPL and the broader astronomical community and together we can better constrain the conditions of habitability and search for life outside the solar system.</a:t>
            </a:r>
            <a:endParaRPr lang="en-US" sz="3200" dirty="0">
              <a:solidFill>
                <a:srgbClr val="000000"/>
              </a:solidFill>
              <a:latin typeface="Calibri" panose="020F0502020204030204" pitchFamily="34" charset="0"/>
            </a:endParaRPr>
          </a:p>
          <a:p>
            <a:pPr algn="ctr"/>
            <a:endParaRPr lang="en-US" sz="3200" dirty="0"/>
          </a:p>
        </p:txBody>
      </p:sp>
      <p:pic>
        <p:nvPicPr>
          <p:cNvPr id="6" name="Picture 5">
            <a:extLst>
              <a:ext uri="{FF2B5EF4-FFF2-40B4-BE49-F238E27FC236}">
                <a16:creationId xmlns:a16="http://schemas.microsoft.com/office/drawing/2014/main" id="{A85A3030-F01F-6A75-A62B-24C1C8695E1C}"/>
              </a:ext>
            </a:extLst>
          </p:cNvPr>
          <p:cNvPicPr>
            <a:picLocks noChangeAspect="1"/>
          </p:cNvPicPr>
          <p:nvPr/>
        </p:nvPicPr>
        <p:blipFill>
          <a:blip r:embed="rId4"/>
          <a:stretch>
            <a:fillRect/>
          </a:stretch>
        </p:blipFill>
        <p:spPr>
          <a:xfrm>
            <a:off x="729473" y="18308032"/>
            <a:ext cx="6180178" cy="4635134"/>
          </a:xfrm>
          <a:prstGeom prst="rect">
            <a:avLst/>
          </a:prstGeom>
        </p:spPr>
      </p:pic>
      <p:pic>
        <p:nvPicPr>
          <p:cNvPr id="13" name="Picture 12">
            <a:extLst>
              <a:ext uri="{FF2B5EF4-FFF2-40B4-BE49-F238E27FC236}">
                <a16:creationId xmlns:a16="http://schemas.microsoft.com/office/drawing/2014/main" id="{DC0AF384-ED47-3F5A-E761-BF819EA86766}"/>
              </a:ext>
            </a:extLst>
          </p:cNvPr>
          <p:cNvPicPr>
            <a:picLocks noChangeAspect="1"/>
          </p:cNvPicPr>
          <p:nvPr/>
        </p:nvPicPr>
        <p:blipFill>
          <a:blip r:embed="rId5"/>
          <a:stretch>
            <a:fillRect/>
          </a:stretch>
        </p:blipFill>
        <p:spPr>
          <a:xfrm>
            <a:off x="15035951" y="18308032"/>
            <a:ext cx="6180179" cy="4635134"/>
          </a:xfrm>
          <a:prstGeom prst="rect">
            <a:avLst/>
          </a:prstGeom>
        </p:spPr>
      </p:pic>
      <p:pic>
        <p:nvPicPr>
          <p:cNvPr id="21" name="Picture 20">
            <a:extLst>
              <a:ext uri="{FF2B5EF4-FFF2-40B4-BE49-F238E27FC236}">
                <a16:creationId xmlns:a16="http://schemas.microsoft.com/office/drawing/2014/main" id="{40FE8E05-39F1-D760-851D-DA2CB222E21C}"/>
              </a:ext>
            </a:extLst>
          </p:cNvPr>
          <p:cNvPicPr>
            <a:picLocks noChangeAspect="1"/>
          </p:cNvPicPr>
          <p:nvPr/>
        </p:nvPicPr>
        <p:blipFill>
          <a:blip r:embed="rId6"/>
          <a:stretch>
            <a:fillRect/>
          </a:stretch>
        </p:blipFill>
        <p:spPr>
          <a:xfrm>
            <a:off x="10889254" y="13956050"/>
            <a:ext cx="9513127" cy="4291995"/>
          </a:xfrm>
          <a:prstGeom prst="rect">
            <a:avLst/>
          </a:prstGeom>
        </p:spPr>
      </p:pic>
      <p:sp>
        <p:nvSpPr>
          <p:cNvPr id="22" name="Rectangle 21">
            <a:extLst>
              <a:ext uri="{FF2B5EF4-FFF2-40B4-BE49-F238E27FC236}">
                <a16:creationId xmlns:a16="http://schemas.microsoft.com/office/drawing/2014/main" id="{F2F6D087-ACB2-CBDC-3CAE-0C58D0E12222}"/>
              </a:ext>
            </a:extLst>
          </p:cNvPr>
          <p:cNvSpPr/>
          <p:nvPr/>
        </p:nvSpPr>
        <p:spPr>
          <a:xfrm>
            <a:off x="6929677" y="18788182"/>
            <a:ext cx="7828389" cy="4154984"/>
          </a:xfrm>
          <a:prstGeom prst="rect">
            <a:avLst/>
          </a:prstGeom>
          <a:solidFill>
            <a:schemeClr val="accent4">
              <a:lumMod val="20000"/>
              <a:lumOff val="80000"/>
            </a:schemeClr>
          </a:solidFill>
        </p:spPr>
        <p:txBody>
          <a:bodyPr wrap="square">
            <a:spAutoFit/>
          </a:bodyPr>
          <a:lstStyle/>
          <a:p>
            <a:pPr lvl="0" algn="ctr"/>
            <a:r>
              <a:rPr lang="en-US" sz="2400" dirty="0"/>
              <a:t>I use </a:t>
            </a:r>
            <a:r>
              <a:rPr lang="en-US" sz="2400" dirty="0" err="1"/>
              <a:t>ExoSims</a:t>
            </a:r>
            <a:r>
              <a:rPr lang="en-US" sz="2400" dirty="0"/>
              <a:t> to model the effect of exozodiacal light (exozodi) on mission yield and integration time (the time spent observing the targets). The results are as expected: the number of planets that are characterized decreases with increasing exozodi while the integration time also decreases, due to less planets being observed (Figure 2). The integration time histogram shows that we can find more planets if we increase the time spent on targets (Figure 3), a give-and-take on cost and benefit that should be addressed in mission optimizing. The histogram also clearly summarizes that for a given integration time, larger exozodi levels lead to less yield.</a:t>
            </a:r>
          </a:p>
        </p:txBody>
      </p:sp>
      <p:sp>
        <p:nvSpPr>
          <p:cNvPr id="23" name="TextBox 22">
            <a:extLst>
              <a:ext uri="{FF2B5EF4-FFF2-40B4-BE49-F238E27FC236}">
                <a16:creationId xmlns:a16="http://schemas.microsoft.com/office/drawing/2014/main" id="{1D8ACF43-27D8-F3D9-AFB2-7FBEB76D82F6}"/>
              </a:ext>
            </a:extLst>
          </p:cNvPr>
          <p:cNvSpPr txBox="1"/>
          <p:nvPr/>
        </p:nvSpPr>
        <p:spPr>
          <a:xfrm>
            <a:off x="1886534" y="22943166"/>
            <a:ext cx="4599326" cy="369332"/>
          </a:xfrm>
          <a:prstGeom prst="rect">
            <a:avLst/>
          </a:prstGeom>
          <a:noFill/>
        </p:spPr>
        <p:txBody>
          <a:bodyPr wrap="square" rtlCol="0">
            <a:spAutoFit/>
          </a:bodyPr>
          <a:lstStyle/>
          <a:p>
            <a:pPr algn="ctr"/>
            <a:r>
              <a:rPr lang="en-US" dirty="0"/>
              <a:t>Figure 2: Exozodi vs integration time</a:t>
            </a:r>
          </a:p>
        </p:txBody>
      </p:sp>
      <p:sp>
        <p:nvSpPr>
          <p:cNvPr id="24" name="TextBox 23">
            <a:extLst>
              <a:ext uri="{FF2B5EF4-FFF2-40B4-BE49-F238E27FC236}">
                <a16:creationId xmlns:a16="http://schemas.microsoft.com/office/drawing/2014/main" id="{CE1C67A2-89D7-5EA7-E3A2-BA982ED93A85}"/>
              </a:ext>
            </a:extLst>
          </p:cNvPr>
          <p:cNvSpPr txBox="1"/>
          <p:nvPr/>
        </p:nvSpPr>
        <p:spPr>
          <a:xfrm>
            <a:off x="14758066" y="22943166"/>
            <a:ext cx="6635469" cy="369332"/>
          </a:xfrm>
          <a:prstGeom prst="rect">
            <a:avLst/>
          </a:prstGeom>
          <a:noFill/>
        </p:spPr>
        <p:txBody>
          <a:bodyPr wrap="square" rtlCol="0">
            <a:spAutoFit/>
          </a:bodyPr>
          <a:lstStyle/>
          <a:p>
            <a:pPr algn="ctr"/>
            <a:r>
              <a:rPr lang="en-US" dirty="0"/>
              <a:t>Figure 3: Number of characterizations for bins of integration time</a:t>
            </a:r>
          </a:p>
        </p:txBody>
      </p:sp>
      <p:sp>
        <p:nvSpPr>
          <p:cNvPr id="25" name="TextBox 24">
            <a:extLst>
              <a:ext uri="{FF2B5EF4-FFF2-40B4-BE49-F238E27FC236}">
                <a16:creationId xmlns:a16="http://schemas.microsoft.com/office/drawing/2014/main" id="{E6CD78A8-A256-8A53-C285-9539B92A26F7}"/>
              </a:ext>
            </a:extLst>
          </p:cNvPr>
          <p:cNvSpPr txBox="1"/>
          <p:nvPr/>
        </p:nvSpPr>
        <p:spPr>
          <a:xfrm>
            <a:off x="12034566" y="18123366"/>
            <a:ext cx="6180178" cy="369332"/>
          </a:xfrm>
          <a:prstGeom prst="rect">
            <a:avLst/>
          </a:prstGeom>
          <a:noFill/>
        </p:spPr>
        <p:txBody>
          <a:bodyPr wrap="square" rtlCol="0">
            <a:spAutoFit/>
          </a:bodyPr>
          <a:lstStyle/>
          <a:p>
            <a:pPr algn="ctr"/>
            <a:r>
              <a:rPr lang="en-US" dirty="0"/>
              <a:t>Figure 1: Molecular contribution for retrieval on Archean Earth</a:t>
            </a:r>
          </a:p>
        </p:txBody>
      </p:sp>
    </p:spTree>
    <p:extLst>
      <p:ext uri="{BB962C8B-B14F-4D97-AF65-F5344CB8AC3E}">
        <p14:creationId xmlns:p14="http://schemas.microsoft.com/office/powerpoint/2010/main" val="31006841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1532</TotalTime>
  <Words>813</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Lucida Blackletter</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Poster Template Guidelines</dc:title>
  <dc:creator>Chen, Joy (US 183B)</dc:creator>
  <cp:lastModifiedBy>Hong, Sophia (US 1212)</cp:lastModifiedBy>
  <cp:revision>53</cp:revision>
  <dcterms:created xsi:type="dcterms:W3CDTF">2022-08-22T17:05:38Z</dcterms:created>
  <dcterms:modified xsi:type="dcterms:W3CDTF">2023-11-29T01:30:01Z</dcterms:modified>
</cp:coreProperties>
</file>