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713C900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
  </p:notes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EDFEA83D-F476-7E4E-2C4C-F6BB6BEEA164}" name="Lee, Sujeong (3268)" initials="" userId="S::Sujeong.Lee@jpl.nasa.gov::51d0fa61-ccbb-482c-a7df-b1765faa2a9f"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3"/>
    <p:restoredTop sz="96405"/>
  </p:normalViewPr>
  <p:slideViewPr>
    <p:cSldViewPr>
      <p:cViewPr varScale="1">
        <p:scale>
          <a:sx n="26" d="100"/>
          <a:sy n="26" d="100"/>
        </p:scale>
        <p:origin x="476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modernComment_100_713C900D.xml><?xml version="1.0" encoding="utf-8"?>
<p188:cmLst xmlns:a="http://schemas.openxmlformats.org/drawingml/2006/main" xmlns:r="http://schemas.openxmlformats.org/officeDocument/2006/relationships" xmlns:p188="http://schemas.microsoft.com/office/powerpoint/2018/8/main">
  <p188:cm id="{7FE9D2E6-C870-7341-B077-3C1690F353C2}" authorId="{EDFEA83D-F476-7E4E-2C4C-F6BB6BEEA164}" created="2023-10-02T17:18:53.092">
    <ac:txMkLst xmlns:ac="http://schemas.microsoft.com/office/drawing/2013/main/command">
      <pc:docMk xmlns:pc="http://schemas.microsoft.com/office/powerpoint/2013/main/command"/>
      <pc:sldMk xmlns:pc="http://schemas.microsoft.com/office/powerpoint/2013/main/command" cId="1899794445" sldId="256"/>
      <ac:spMk id="63" creationId="{E5F280A8-9F67-6495-433B-F1BDE2CCDCF0}"/>
      <ac:txMk cp="345" len="4">
        <ac:context len="352" hash="1192328662"/>
      </ac:txMk>
    </ac:txMkLst>
    <p188:pos x="1966116" y="3205596"/>
    <p188:txBody>
      <a:bodyPr/>
      <a:lstStyle/>
      <a:p>
        <a:r>
          <a:rPr lang="en-US"/>
          <a:t>This is an ongoing project and I am still working on to get this number. I will probably make some changes after the URS review, but that change will be limited to some numbers on this section, which won’t include any sensitive information.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AD2D7-46C9-C244-ACC2-9FE1FE17146C}" type="datetimeFigureOut">
              <a:rPr lang="en-US" smtClean="0"/>
              <a:t>11/28/2023</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244D-E97C-3B4C-AA73-37170C40EB85}" type="slidenum">
              <a:rPr lang="en-US" smtClean="0"/>
              <a:t>‹#›</a:t>
            </a:fld>
            <a:endParaRPr lang="en-US"/>
          </a:p>
        </p:txBody>
      </p:sp>
    </p:spTree>
    <p:extLst>
      <p:ext uri="{BB962C8B-B14F-4D97-AF65-F5344CB8AC3E}">
        <p14:creationId xmlns:p14="http://schemas.microsoft.com/office/powerpoint/2010/main" val="4190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C244D-E97C-3B4C-AA73-37170C40EB85}" type="slidenum">
              <a:rPr lang="en-US" smtClean="0"/>
              <a:t>1</a:t>
            </a:fld>
            <a:endParaRPr lang="en-US"/>
          </a:p>
        </p:txBody>
      </p:sp>
    </p:spTree>
    <p:extLst>
      <p:ext uri="{BB962C8B-B14F-4D97-AF65-F5344CB8AC3E}">
        <p14:creationId xmlns:p14="http://schemas.microsoft.com/office/powerpoint/2010/main" val="149103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27833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5307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995525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27662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622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95273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01400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60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284067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36078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50291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19200401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microsoft.com/office/2018/10/relationships/comments" Target="../comments/modernComment_100_713C900D.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emf"/><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2417069"/>
            <a:ext cx="21945600" cy="62202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414444" y="28881906"/>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8541399" y="30091320"/>
            <a:ext cx="12904945" cy="24460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1321090" y="3808018"/>
            <a:ext cx="19156657" cy="2785378"/>
          </a:xfrm>
          <a:prstGeom prst="rect">
            <a:avLst/>
          </a:prstGeom>
          <a:noFill/>
        </p:spPr>
        <p:txBody>
          <a:bodyPr wrap="square" rtlCol="0">
            <a:spAutoFit/>
          </a:bodyPr>
          <a:lstStyle/>
          <a:p>
            <a:pPr algn="ctr"/>
            <a:r>
              <a:rPr lang="en-US" sz="5500" b="1" dirty="0">
                <a:solidFill>
                  <a:schemeClr val="bg1"/>
                </a:solidFill>
                <a:latin typeface="Arial" panose="020B0604020202020204" pitchFamily="34" charset="0"/>
                <a:cs typeface="Arial" panose="020B0604020202020204" pitchFamily="34" charset="0"/>
              </a:rPr>
              <a:t>Combining spectroscopic and photometric data </a:t>
            </a:r>
          </a:p>
          <a:p>
            <a:pPr algn="ctr"/>
            <a:r>
              <a:rPr lang="en-US" sz="5500" b="1" dirty="0">
                <a:solidFill>
                  <a:schemeClr val="bg1"/>
                </a:solidFill>
                <a:latin typeface="Arial" panose="020B0604020202020204" pitchFamily="34" charset="0"/>
                <a:cs typeface="Arial" panose="020B0604020202020204" pitchFamily="34" charset="0"/>
              </a:rPr>
              <a:t>with an optimal galaxy sample </a:t>
            </a:r>
          </a:p>
          <a:p>
            <a:pPr algn="ctr"/>
            <a:r>
              <a:rPr lang="en-US" sz="6500" b="1" dirty="0">
                <a:solidFill>
                  <a:schemeClr val="bg1"/>
                </a:solidFill>
                <a:latin typeface="Arial" panose="020B0604020202020204" pitchFamily="34" charset="0"/>
                <a:cs typeface="Arial" panose="020B0604020202020204" pitchFamily="34" charset="0"/>
              </a:rPr>
              <a:t>Application to DESI and Rubin-LSST</a:t>
            </a:r>
          </a:p>
        </p:txBody>
      </p:sp>
      <p:sp>
        <p:nvSpPr>
          <p:cNvPr id="15" name="TextBox 14">
            <a:extLst>
              <a:ext uri="{FF2B5EF4-FFF2-40B4-BE49-F238E27FC236}">
                <a16:creationId xmlns:a16="http://schemas.microsoft.com/office/drawing/2014/main" id="{1432E216-21F1-A2C5-49F4-69DE267EBFE5}"/>
              </a:ext>
            </a:extLst>
          </p:cNvPr>
          <p:cNvSpPr txBox="1"/>
          <p:nvPr/>
        </p:nvSpPr>
        <p:spPr>
          <a:xfrm>
            <a:off x="381000" y="6858000"/>
            <a:ext cx="21139986"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 Sujeong Lee, JPL Postdoctoral Fellow (3268)</a:t>
            </a:r>
          </a:p>
          <a:p>
            <a:pPr algn="ctr"/>
            <a:r>
              <a:rPr lang="en-US" sz="4000" b="1" dirty="0">
                <a:solidFill>
                  <a:schemeClr val="bg1"/>
                </a:solidFill>
                <a:latin typeface="Arial" panose="020B0604020202020204" pitchFamily="34" charset="0"/>
                <a:cs typeface="Arial" panose="020B0604020202020204" pitchFamily="34" charset="0"/>
              </a:rPr>
              <a:t>Katarina Markovic (3268), Eric Huff (3268), Michael Troxel (Duke U.), DES Collaboration</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099" y="3078666"/>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4"/>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381000" y="31456747"/>
            <a:ext cx="5976257"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 PRD-A-013</a:t>
            </a:r>
          </a:p>
          <a:p>
            <a:pPr>
              <a:spcBef>
                <a:spcPts val="1200"/>
              </a:spcBef>
            </a:pPr>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8775747" y="30091320"/>
            <a:ext cx="12484053" cy="2369880"/>
          </a:xfrm>
          <a:prstGeom prst="rect">
            <a:avLst/>
          </a:prstGeom>
          <a:noFill/>
        </p:spPr>
        <p:txBody>
          <a:bodyPr wrap="square" rtlCol="0">
            <a:spAutoFit/>
          </a:bodyPr>
          <a:lstStyle/>
          <a:p>
            <a:pPr>
              <a:spcBef>
                <a:spcPct val="0"/>
              </a:spcBef>
            </a:pPr>
            <a:r>
              <a:rPr lang="en-US" altLang="en-US" sz="2500" b="1" dirty="0">
                <a:latin typeface="Arial" panose="020B0604020202020204" pitchFamily="34" charset="0"/>
              </a:rPr>
              <a:t>Publications and Acknowledgements:</a:t>
            </a:r>
          </a:p>
          <a:p>
            <a:r>
              <a:rPr lang="en-US" sz="2000" b="0" dirty="0">
                <a:effectLst/>
                <a:latin typeface="NimbusRomNo9L"/>
              </a:rPr>
              <a:t>Lee S.</a:t>
            </a:r>
            <a:r>
              <a:rPr lang="en-US" sz="2000" dirty="0">
                <a:effectLst/>
                <a:latin typeface="NimbusRomNo9L"/>
              </a:rPr>
              <a:t>, Markovic K., Huff E. M., Troxel M. A., et al., ”Combining spectroscopic and photometric data with the optimal galaxy sample: Application to LSST and DESI,” </a:t>
            </a:r>
            <a:r>
              <a:rPr lang="en-US" sz="2000" dirty="0">
                <a:effectLst/>
                <a:latin typeface="NimbusRomNo9L-Regu-Slant_167"/>
              </a:rPr>
              <a:t>in prep.</a:t>
            </a:r>
            <a:r>
              <a:rPr lang="en-US" sz="2000" dirty="0">
                <a:effectLst/>
                <a:latin typeface="NimbusRomNo9L"/>
              </a:rPr>
              <a:t>, 2023</a:t>
            </a:r>
            <a:endParaRPr lang="en-US" sz="2000" dirty="0"/>
          </a:p>
          <a:p>
            <a:r>
              <a:rPr lang="en-US" sz="2000" b="0" dirty="0">
                <a:effectLst/>
                <a:latin typeface="NimbusRomNo9L"/>
              </a:rPr>
              <a:t>Lee S.</a:t>
            </a:r>
            <a:r>
              <a:rPr lang="en-US" sz="2000" dirty="0">
                <a:effectLst/>
                <a:latin typeface="NimbusRomNo9L"/>
              </a:rPr>
              <a:t>, Huff E. M., Choi A., Elvin-Poole J., Hirata C., </a:t>
            </a:r>
            <a:r>
              <a:rPr lang="en-US" sz="2000" dirty="0" err="1">
                <a:effectLst/>
                <a:latin typeface="NimbusRomNo9L"/>
              </a:rPr>
              <a:t>Honscheid</a:t>
            </a:r>
            <a:r>
              <a:rPr lang="en-US" sz="2000" dirty="0">
                <a:effectLst/>
                <a:latin typeface="NimbusRomNo9L"/>
              </a:rPr>
              <a:t> K., </a:t>
            </a:r>
            <a:r>
              <a:rPr lang="en-US" sz="2000" dirty="0" err="1">
                <a:effectLst/>
                <a:latin typeface="NimbusRomNo9L"/>
              </a:rPr>
              <a:t>MacCrann</a:t>
            </a:r>
            <a:r>
              <a:rPr lang="en-US" sz="2000" dirty="0">
                <a:effectLst/>
                <a:latin typeface="NimbusRomNo9L"/>
              </a:rPr>
              <a:t> N., et al., ”Probing gravity with the DES-CMASS sample and BOSS spectroscopy”, 2022, MNRAS. doi:10.1093/</a:t>
            </a:r>
            <a:r>
              <a:rPr lang="en-US" sz="2000" dirty="0" err="1">
                <a:effectLst/>
                <a:latin typeface="NimbusRomNo9L"/>
              </a:rPr>
              <a:t>mnras</a:t>
            </a:r>
            <a:r>
              <a:rPr lang="en-US" sz="2000" dirty="0">
                <a:effectLst/>
                <a:latin typeface="NimbusRomNo9L"/>
              </a:rPr>
              <a:t>/stab3129</a:t>
            </a:r>
          </a:p>
          <a:p>
            <a:br>
              <a:rPr lang="en-US" sz="1800" dirty="0">
                <a:effectLst/>
                <a:latin typeface="NimbusRomNo9L"/>
              </a:rPr>
            </a:br>
            <a:r>
              <a:rPr lang="en-US" altLang="en-US" sz="2500" b="1" dirty="0">
                <a:latin typeface="Arial" panose="020B0604020202020204" pitchFamily="34" charset="0"/>
              </a:rPr>
              <a:t>Author Contact Information: </a:t>
            </a:r>
            <a:r>
              <a:rPr lang="en-US" altLang="en-US" sz="2500" b="1" i="1" dirty="0" err="1">
                <a:solidFill>
                  <a:schemeClr val="bg2">
                    <a:lumMod val="50000"/>
                  </a:schemeClr>
                </a:solidFill>
                <a:latin typeface="Arial" panose="020B0604020202020204" pitchFamily="34" charset="0"/>
              </a:rPr>
              <a:t>s</a:t>
            </a:r>
            <a:r>
              <a:rPr lang="en-US" sz="2500" b="1" i="1" dirty="0" err="1">
                <a:solidFill>
                  <a:schemeClr val="bg2">
                    <a:lumMod val="50000"/>
                  </a:schemeClr>
                </a:solidFill>
                <a:latin typeface="Arial" panose="020B0604020202020204" pitchFamily="34" charset="0"/>
              </a:rPr>
              <a:t>ujeong.lee@jpl.nasa.gov</a:t>
            </a:r>
            <a:endParaRPr lang="en-US" sz="2500" dirty="0"/>
          </a:p>
        </p:txBody>
      </p:sp>
      <p:sp>
        <p:nvSpPr>
          <p:cNvPr id="10" name="Rectangle 9">
            <a:extLst>
              <a:ext uri="{FF2B5EF4-FFF2-40B4-BE49-F238E27FC236}">
                <a16:creationId xmlns:a16="http://schemas.microsoft.com/office/drawing/2014/main" id="{CD2D4DAF-FBA5-BA61-8C16-458A0F29468E}"/>
              </a:ext>
            </a:extLst>
          </p:cNvPr>
          <p:cNvSpPr/>
          <p:nvPr/>
        </p:nvSpPr>
        <p:spPr>
          <a:xfrm>
            <a:off x="654207" y="8989426"/>
            <a:ext cx="10053950" cy="553998"/>
          </a:xfrm>
          <a:prstGeom prst="rect">
            <a:avLst/>
          </a:prstGeom>
          <a:noFill/>
        </p:spPr>
        <p:txBody>
          <a:bodyPr wrap="square">
            <a:spAutoFit/>
          </a:bodyPr>
          <a:lstStyle/>
          <a:p>
            <a:r>
              <a:rPr lang="en-US" sz="3000" b="1" dirty="0"/>
              <a:t>Background </a:t>
            </a:r>
          </a:p>
        </p:txBody>
      </p:sp>
      <p:sp>
        <p:nvSpPr>
          <p:cNvPr id="11" name="Rectangle 10">
            <a:extLst>
              <a:ext uri="{FF2B5EF4-FFF2-40B4-BE49-F238E27FC236}">
                <a16:creationId xmlns:a16="http://schemas.microsoft.com/office/drawing/2014/main" id="{B6E91503-C95A-FBBD-E80C-E4B2DCEC3A20}"/>
              </a:ext>
            </a:extLst>
          </p:cNvPr>
          <p:cNvSpPr/>
          <p:nvPr/>
        </p:nvSpPr>
        <p:spPr>
          <a:xfrm>
            <a:off x="654207" y="20332483"/>
            <a:ext cx="9803865" cy="584775"/>
          </a:xfrm>
          <a:prstGeom prst="rect">
            <a:avLst/>
          </a:prstGeom>
        </p:spPr>
        <p:txBody>
          <a:bodyPr wrap="square">
            <a:spAutoFit/>
          </a:bodyPr>
          <a:lstStyle/>
          <a:p>
            <a:r>
              <a:rPr lang="en-US" sz="3200" b="1" dirty="0"/>
              <a:t>Algorithm with the Extreme Deconvolution</a:t>
            </a:r>
            <a:endParaRPr lang="en-US" sz="3200" dirty="0">
              <a:solidFill>
                <a:srgbClr val="FF0000"/>
              </a:solidFill>
            </a:endParaRPr>
          </a:p>
        </p:txBody>
      </p:sp>
      <p:sp>
        <p:nvSpPr>
          <p:cNvPr id="17" name="Rectangle 16">
            <a:extLst>
              <a:ext uri="{FF2B5EF4-FFF2-40B4-BE49-F238E27FC236}">
                <a16:creationId xmlns:a16="http://schemas.microsoft.com/office/drawing/2014/main" id="{C54E1159-FF06-1C3A-586D-366C4C8E7FE6}"/>
              </a:ext>
            </a:extLst>
          </p:cNvPr>
          <p:cNvSpPr/>
          <p:nvPr/>
        </p:nvSpPr>
        <p:spPr>
          <a:xfrm>
            <a:off x="11283445" y="26687507"/>
            <a:ext cx="10044752" cy="3046988"/>
          </a:xfrm>
          <a:prstGeom prst="rect">
            <a:avLst/>
          </a:prstGeom>
        </p:spPr>
        <p:txBody>
          <a:bodyPr wrap="square">
            <a:spAutoFit/>
          </a:bodyPr>
          <a:lstStyle/>
          <a:p>
            <a:pPr algn="just"/>
            <a:r>
              <a:rPr lang="en-US" sz="3200" b="1" dirty="0"/>
              <a:t>Significance of Results/Benefits to NASA/JPL</a:t>
            </a:r>
            <a:endParaRPr lang="en-US" sz="2000" dirty="0"/>
          </a:p>
          <a:p>
            <a:pPr algn="just"/>
            <a:r>
              <a:rPr lang="en-US" sz="2000" dirty="0"/>
              <a:t>The scientific opportunities from the combination of multiple surveys (such as Roman, Rubin, Euclid and JWST) far exceed the contributions of any single data sets on its own. Therefore, greater efforts will be required to coordinate multiple surveys to maximize the joint science return. Specifically, Roman, positioned as one of the NASA’s next generation flagship missions, will map ~13 millions of distant galaxies up to redshift z=3 with its </a:t>
            </a:r>
            <a:r>
              <a:rPr lang="en-US" sz="2000" dirty="0" err="1"/>
              <a:t>slitless</a:t>
            </a:r>
            <a:r>
              <a:rPr lang="en-US" sz="2000" dirty="0"/>
              <a:t> spectroscopy. Roman’s investigative power will synergize significantly when combined with Rubin, which will encompass more than 20 billion galaxies, reaching depths unparalleled by any previous photometric surveys to date. </a:t>
            </a:r>
          </a:p>
        </p:txBody>
      </p:sp>
      <p:sp>
        <p:nvSpPr>
          <p:cNvPr id="23" name="Rectangle 22">
            <a:extLst>
              <a:ext uri="{FF2B5EF4-FFF2-40B4-BE49-F238E27FC236}">
                <a16:creationId xmlns:a16="http://schemas.microsoft.com/office/drawing/2014/main" id="{2E8A718F-9DD3-D772-C1ED-729EB268FB8E}"/>
              </a:ext>
            </a:extLst>
          </p:cNvPr>
          <p:cNvSpPr/>
          <p:nvPr/>
        </p:nvSpPr>
        <p:spPr>
          <a:xfrm>
            <a:off x="11283445" y="15606188"/>
            <a:ext cx="9980777" cy="584775"/>
          </a:xfrm>
          <a:prstGeom prst="rect">
            <a:avLst/>
          </a:prstGeom>
        </p:spPr>
        <p:txBody>
          <a:bodyPr wrap="square">
            <a:spAutoFit/>
          </a:bodyPr>
          <a:lstStyle/>
          <a:p>
            <a:r>
              <a:rPr lang="en-US" sz="3200" b="1" dirty="0"/>
              <a:t>Application to Stage-IV surveys: Rubin-LSST and DESI </a:t>
            </a:r>
          </a:p>
        </p:txBody>
      </p:sp>
      <p:sp>
        <p:nvSpPr>
          <p:cNvPr id="24" name="Rectangle 23">
            <a:extLst>
              <a:ext uri="{FF2B5EF4-FFF2-40B4-BE49-F238E27FC236}">
                <a16:creationId xmlns:a16="http://schemas.microsoft.com/office/drawing/2014/main" id="{698FD4F9-E327-E963-6FF6-547E457AB531}"/>
              </a:ext>
            </a:extLst>
          </p:cNvPr>
          <p:cNvSpPr/>
          <p:nvPr/>
        </p:nvSpPr>
        <p:spPr>
          <a:xfrm>
            <a:off x="11283445" y="9028076"/>
            <a:ext cx="10108726" cy="584775"/>
          </a:xfrm>
          <a:prstGeom prst="rect">
            <a:avLst/>
          </a:prstGeom>
        </p:spPr>
        <p:txBody>
          <a:bodyPr wrap="square">
            <a:spAutoFit/>
          </a:bodyPr>
          <a:lstStyle/>
          <a:p>
            <a:r>
              <a:rPr lang="en-US" sz="3200" b="1" dirty="0"/>
              <a:t>Application to the Dark Energy Survey (DES)</a:t>
            </a:r>
            <a:endParaRPr lang="en-US" sz="3200" dirty="0">
              <a:solidFill>
                <a:srgbClr val="FF0000"/>
              </a:solidFill>
            </a:endParaRPr>
          </a:p>
        </p:txBody>
      </p:sp>
      <p:sp>
        <p:nvSpPr>
          <p:cNvPr id="30" name="Rectangle 29">
            <a:extLst>
              <a:ext uri="{FF2B5EF4-FFF2-40B4-BE49-F238E27FC236}">
                <a16:creationId xmlns:a16="http://schemas.microsoft.com/office/drawing/2014/main" id="{65E3867A-1DC3-C025-E5CC-8D21B48D2D01}"/>
              </a:ext>
            </a:extLst>
          </p:cNvPr>
          <p:cNvSpPr/>
          <p:nvPr/>
        </p:nvSpPr>
        <p:spPr>
          <a:xfrm>
            <a:off x="11338936" y="16259986"/>
            <a:ext cx="9989262" cy="2554545"/>
          </a:xfrm>
          <a:prstGeom prst="rect">
            <a:avLst/>
          </a:prstGeom>
        </p:spPr>
        <p:txBody>
          <a:bodyPr wrap="square">
            <a:spAutoFit/>
          </a:bodyPr>
          <a:lstStyle/>
          <a:p>
            <a:pPr lvl="0" algn="just"/>
            <a:r>
              <a:rPr lang="en-US" sz="2000" b="1" dirty="0">
                <a:solidFill>
                  <a:schemeClr val="accent6">
                    <a:lumMod val="75000"/>
                  </a:schemeClr>
                </a:solidFill>
              </a:rPr>
              <a:t>This combining method can be easily extended to Stage IV surveys such as Rubin-LSST and DESI with a few advantages.  </a:t>
            </a:r>
          </a:p>
          <a:p>
            <a:pPr marL="342900" lvl="0" indent="-342900" algn="just">
              <a:buFont typeface="Arial" panose="020B0604020202020204" pitchFamily="34" charset="0"/>
              <a:buChar char="•"/>
            </a:pPr>
            <a:r>
              <a:rPr lang="en-US" sz="2000" dirty="0"/>
              <a:t>DES and Rubin share common philosophies from data calibration methods to reference design.</a:t>
            </a:r>
          </a:p>
          <a:p>
            <a:pPr marL="342900" lvl="0" indent="-342900" algn="just">
              <a:buFont typeface="Arial" panose="020B0604020202020204" pitchFamily="34" charset="0"/>
              <a:buChar char="•"/>
            </a:pPr>
            <a:r>
              <a:rPr lang="en-US" sz="2000" dirty="0"/>
              <a:t>The selection algorithm will benefit from the improved accuracy of the Rubin photometry and larger overlap between Rubin and DESI. </a:t>
            </a:r>
          </a:p>
          <a:p>
            <a:pPr marL="342900" lvl="0" indent="-342900" algn="just">
              <a:buFont typeface="Arial" panose="020B0604020202020204" pitchFamily="34" charset="0"/>
              <a:buChar char="•"/>
            </a:pPr>
            <a:r>
              <a:rPr lang="en-US" sz="2000" dirty="0"/>
              <a:t>DESI ELG galaxies can probe more distant Universe than the Rubin’s fiducial galaxy sample</a:t>
            </a:r>
          </a:p>
          <a:p>
            <a:pPr marL="342900" lvl="0" indent="-342900" algn="just">
              <a:buFont typeface="Arial" panose="020B0604020202020204" pitchFamily="34" charset="0"/>
              <a:buChar char="•"/>
            </a:pPr>
            <a:r>
              <a:rPr lang="en-US" sz="2000" dirty="0"/>
              <a:t>Can utilize the power of multi-tracers of DESI ELG and LRG galaxies in Rubin. </a:t>
            </a:r>
          </a:p>
        </p:txBody>
      </p:sp>
      <p:sp>
        <p:nvSpPr>
          <p:cNvPr id="31" name="Rectangle 30">
            <a:extLst>
              <a:ext uri="{FF2B5EF4-FFF2-40B4-BE49-F238E27FC236}">
                <a16:creationId xmlns:a16="http://schemas.microsoft.com/office/drawing/2014/main" id="{401C026D-E5A0-1059-B666-3A503D98F873}"/>
              </a:ext>
            </a:extLst>
          </p:cNvPr>
          <p:cNvSpPr/>
          <p:nvPr/>
        </p:nvSpPr>
        <p:spPr>
          <a:xfrm>
            <a:off x="654207" y="17526000"/>
            <a:ext cx="9694887" cy="584775"/>
          </a:xfrm>
          <a:prstGeom prst="rect">
            <a:avLst/>
          </a:prstGeom>
        </p:spPr>
        <p:txBody>
          <a:bodyPr wrap="square">
            <a:spAutoFit/>
          </a:bodyPr>
          <a:lstStyle/>
          <a:p>
            <a:r>
              <a:rPr lang="en-US" sz="3200" b="1" dirty="0"/>
              <a:t>Challenges</a:t>
            </a:r>
            <a:endParaRPr lang="en-US" sz="3200" dirty="0">
              <a:solidFill>
                <a:srgbClr val="FF0000"/>
              </a:solidFill>
            </a:endParaRPr>
          </a:p>
        </p:txBody>
      </p:sp>
      <p:pic>
        <p:nvPicPr>
          <p:cNvPr id="35" name="Picture 34" descr="A diagram of a diagram&#10;&#10;Description automatically generated with medium confidence">
            <a:extLst>
              <a:ext uri="{FF2B5EF4-FFF2-40B4-BE49-F238E27FC236}">
                <a16:creationId xmlns:a16="http://schemas.microsoft.com/office/drawing/2014/main" id="{F62EB0BE-DB6B-C8BA-C305-6CF36974D6D4}"/>
              </a:ext>
            </a:extLst>
          </p:cNvPr>
          <p:cNvPicPr>
            <a:picLocks noChangeAspect="1"/>
          </p:cNvPicPr>
          <p:nvPr/>
        </p:nvPicPr>
        <p:blipFill rotWithShape="1">
          <a:blip r:embed="rId5"/>
          <a:srcRect t="657"/>
          <a:stretch/>
        </p:blipFill>
        <p:spPr>
          <a:xfrm>
            <a:off x="7554921" y="23010287"/>
            <a:ext cx="3265479" cy="5441621"/>
          </a:xfrm>
          <a:prstGeom prst="rect">
            <a:avLst/>
          </a:prstGeom>
        </p:spPr>
      </p:pic>
      <p:pic>
        <p:nvPicPr>
          <p:cNvPr id="43" name="Picture 42" descr="A diagram of a global satellite&#10;&#10;Description automatically generated with medium confidence">
            <a:extLst>
              <a:ext uri="{FF2B5EF4-FFF2-40B4-BE49-F238E27FC236}">
                <a16:creationId xmlns:a16="http://schemas.microsoft.com/office/drawing/2014/main" id="{9E0F5343-FDDB-BE89-00B0-ED44B8BAAE04}"/>
              </a:ext>
            </a:extLst>
          </p:cNvPr>
          <p:cNvPicPr>
            <a:picLocks noChangeAspect="1"/>
          </p:cNvPicPr>
          <p:nvPr/>
        </p:nvPicPr>
        <p:blipFill rotWithShape="1">
          <a:blip r:embed="rId6"/>
          <a:srcRect r="6135"/>
          <a:stretch/>
        </p:blipFill>
        <p:spPr>
          <a:xfrm>
            <a:off x="11625401" y="18761601"/>
            <a:ext cx="4970186" cy="2726799"/>
          </a:xfrm>
          <a:prstGeom prst="rect">
            <a:avLst/>
          </a:prstGeom>
        </p:spPr>
      </p:pic>
      <p:pic>
        <p:nvPicPr>
          <p:cNvPr id="1026" name="Picture 2">
            <a:extLst>
              <a:ext uri="{FF2B5EF4-FFF2-40B4-BE49-F238E27FC236}">
                <a16:creationId xmlns:a16="http://schemas.microsoft.com/office/drawing/2014/main" id="{04F00F51-F949-EC26-A107-91F0DFFDF7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83445" y="22206555"/>
            <a:ext cx="3062839" cy="306283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A diagram of a cell&#10;&#10;Description automatically generated">
            <a:extLst>
              <a:ext uri="{FF2B5EF4-FFF2-40B4-BE49-F238E27FC236}">
                <a16:creationId xmlns:a16="http://schemas.microsoft.com/office/drawing/2014/main" id="{E0E9A609-A442-B2C2-BDD8-688A9A81D767}"/>
              </a:ext>
            </a:extLst>
          </p:cNvPr>
          <p:cNvPicPr>
            <a:picLocks noChangeAspect="1"/>
          </p:cNvPicPr>
          <p:nvPr/>
        </p:nvPicPr>
        <p:blipFill>
          <a:blip r:embed="rId8"/>
          <a:stretch>
            <a:fillRect/>
          </a:stretch>
        </p:blipFill>
        <p:spPr>
          <a:xfrm>
            <a:off x="5880079" y="9440490"/>
            <a:ext cx="4885514" cy="3878737"/>
          </a:xfrm>
          <a:prstGeom prst="rect">
            <a:avLst/>
          </a:prstGeom>
        </p:spPr>
      </p:pic>
      <p:sp>
        <p:nvSpPr>
          <p:cNvPr id="48" name="Rectangle 47">
            <a:extLst>
              <a:ext uri="{FF2B5EF4-FFF2-40B4-BE49-F238E27FC236}">
                <a16:creationId xmlns:a16="http://schemas.microsoft.com/office/drawing/2014/main" id="{BB7FF859-B7E3-E4B7-5063-B46018D1A0CD}"/>
              </a:ext>
            </a:extLst>
          </p:cNvPr>
          <p:cNvSpPr/>
          <p:nvPr/>
        </p:nvSpPr>
        <p:spPr>
          <a:xfrm>
            <a:off x="610842" y="13182600"/>
            <a:ext cx="10140680" cy="523220"/>
          </a:xfrm>
          <a:prstGeom prst="rect">
            <a:avLst/>
          </a:prstGeom>
        </p:spPr>
        <p:txBody>
          <a:bodyPr wrap="square">
            <a:spAutoFit/>
          </a:bodyPr>
          <a:lstStyle/>
          <a:p>
            <a:r>
              <a:rPr lang="en-US" sz="1400" dirty="0">
                <a:solidFill>
                  <a:schemeClr val="bg2">
                    <a:lumMod val="50000"/>
                  </a:schemeClr>
                </a:solidFill>
              </a:rPr>
              <a:t>Figure 1: 3D map of galaxies measured from spectroscopic surveys (left) and the weak lensing measured from photometric surveys (right) 	</a:t>
            </a:r>
          </a:p>
        </p:txBody>
      </p:sp>
      <p:sp>
        <p:nvSpPr>
          <p:cNvPr id="49" name="Rectangle 48">
            <a:extLst>
              <a:ext uri="{FF2B5EF4-FFF2-40B4-BE49-F238E27FC236}">
                <a16:creationId xmlns:a16="http://schemas.microsoft.com/office/drawing/2014/main" id="{2F9CEF20-8820-558E-2EAC-E480D28FDBB0}"/>
              </a:ext>
            </a:extLst>
          </p:cNvPr>
          <p:cNvSpPr/>
          <p:nvPr/>
        </p:nvSpPr>
        <p:spPr>
          <a:xfrm>
            <a:off x="654207" y="18135600"/>
            <a:ext cx="10107717" cy="1631216"/>
          </a:xfrm>
          <a:prstGeom prst="rect">
            <a:avLst/>
          </a:prstGeom>
          <a:solidFill>
            <a:schemeClr val="bg1"/>
          </a:solidFill>
        </p:spPr>
        <p:txBody>
          <a:bodyPr wrap="square">
            <a:spAutoFit/>
          </a:bodyPr>
          <a:lstStyle/>
          <a:p>
            <a:pPr algn="just"/>
            <a:r>
              <a:rPr lang="en-US" sz="2000" dirty="0"/>
              <a:t>Combining large, high-quality spectroscopic and imaging data sets overcomes the limitation of each data set. However, combining two surveys in this manner is only possible in the areas where those surveys overlap. One can utilize different galaxy samples for each survey, but that requires the modeling of the discrepancy in galaxy and matter distributions for each sample, which introduces additional errors</a:t>
            </a:r>
          </a:p>
        </p:txBody>
      </p:sp>
      <p:sp>
        <p:nvSpPr>
          <p:cNvPr id="50" name="Rectangle 49">
            <a:extLst>
              <a:ext uri="{FF2B5EF4-FFF2-40B4-BE49-F238E27FC236}">
                <a16:creationId xmlns:a16="http://schemas.microsoft.com/office/drawing/2014/main" id="{37D41E80-D364-5C0A-785A-F6F014553393}"/>
              </a:ext>
            </a:extLst>
          </p:cNvPr>
          <p:cNvSpPr/>
          <p:nvPr/>
        </p:nvSpPr>
        <p:spPr>
          <a:xfrm>
            <a:off x="654207" y="20944321"/>
            <a:ext cx="10107718" cy="1938992"/>
          </a:xfrm>
          <a:prstGeom prst="rect">
            <a:avLst/>
          </a:prstGeom>
        </p:spPr>
        <p:txBody>
          <a:bodyPr wrap="square">
            <a:spAutoFit/>
          </a:bodyPr>
          <a:lstStyle/>
          <a:p>
            <a:pPr lvl="0" algn="just"/>
            <a:r>
              <a:rPr lang="en-US" sz="2000" b="1" dirty="0">
                <a:solidFill>
                  <a:schemeClr val="accent6">
                    <a:lumMod val="75000"/>
                  </a:schemeClr>
                </a:solidFill>
              </a:rPr>
              <a:t>We developed an algorithm that creates consistent galaxy samples for both surveys. </a:t>
            </a:r>
          </a:p>
          <a:p>
            <a:pPr marL="342900" lvl="0" indent="-342900" algn="just">
              <a:buFont typeface="Arial" panose="020B0604020202020204" pitchFamily="34" charset="0"/>
              <a:buChar char="•"/>
            </a:pPr>
            <a:r>
              <a:rPr lang="en-US" sz="2000" dirty="0"/>
              <a:t>The algorithm is trained with the density estimation in color and magnitude of sources in the overlapping area</a:t>
            </a:r>
          </a:p>
          <a:p>
            <a:pPr marL="342900" lvl="0" indent="-342900" algn="just">
              <a:buFont typeface="Arial" panose="020B0604020202020204" pitchFamily="34" charset="0"/>
              <a:buChar char="•"/>
            </a:pPr>
            <a:r>
              <a:rPr lang="en-US" sz="2000" dirty="0"/>
              <a:t>Generates a consistent galaxy sample in the full area of the photometric survey. </a:t>
            </a:r>
          </a:p>
          <a:p>
            <a:pPr marL="342900" lvl="0" indent="-342900" algn="just">
              <a:buFont typeface="Arial" panose="020B0604020202020204" pitchFamily="34" charset="0"/>
              <a:buChar char="•"/>
            </a:pPr>
            <a:r>
              <a:rPr lang="en-US" sz="2000" dirty="0"/>
              <a:t>The resulting galaxies produce signals of galaxy clustering and weak gravitational lensing that are consistent with those of target spectroscopic galaxies. </a:t>
            </a:r>
          </a:p>
        </p:txBody>
      </p:sp>
      <p:pic>
        <p:nvPicPr>
          <p:cNvPr id="52" name="Picture 51" descr="A diagram of a graph&#10;&#10;Description automatically generated with medium confidence">
            <a:extLst>
              <a:ext uri="{FF2B5EF4-FFF2-40B4-BE49-F238E27FC236}">
                <a16:creationId xmlns:a16="http://schemas.microsoft.com/office/drawing/2014/main" id="{5FEEB6D2-BFDE-E276-1ADC-2983FA1A4953}"/>
              </a:ext>
            </a:extLst>
          </p:cNvPr>
          <p:cNvPicPr>
            <a:picLocks noChangeAspect="1"/>
          </p:cNvPicPr>
          <p:nvPr/>
        </p:nvPicPr>
        <p:blipFill rotWithShape="1">
          <a:blip r:embed="rId9"/>
          <a:srcRect l="422" t="1394"/>
          <a:stretch/>
        </p:blipFill>
        <p:spPr>
          <a:xfrm>
            <a:off x="11715137" y="9681874"/>
            <a:ext cx="4294644" cy="3533240"/>
          </a:xfrm>
          <a:prstGeom prst="rect">
            <a:avLst/>
          </a:prstGeom>
        </p:spPr>
      </p:pic>
      <p:pic>
        <p:nvPicPr>
          <p:cNvPr id="53" name="Picture 52">
            <a:extLst>
              <a:ext uri="{FF2B5EF4-FFF2-40B4-BE49-F238E27FC236}">
                <a16:creationId xmlns:a16="http://schemas.microsoft.com/office/drawing/2014/main" id="{91F4B89D-59B0-715D-1D19-F3509141D602}"/>
              </a:ext>
            </a:extLst>
          </p:cNvPr>
          <p:cNvPicPr>
            <a:picLocks noChangeAspect="1"/>
          </p:cNvPicPr>
          <p:nvPr/>
        </p:nvPicPr>
        <p:blipFill>
          <a:blip r:embed="rId10"/>
          <a:stretch>
            <a:fillRect/>
          </a:stretch>
        </p:blipFill>
        <p:spPr>
          <a:xfrm>
            <a:off x="774358" y="23073009"/>
            <a:ext cx="6944747" cy="3652723"/>
          </a:xfrm>
          <a:prstGeom prst="rect">
            <a:avLst/>
          </a:prstGeom>
        </p:spPr>
      </p:pic>
      <p:sp>
        <p:nvSpPr>
          <p:cNvPr id="54" name="Rectangle 53">
            <a:extLst>
              <a:ext uri="{FF2B5EF4-FFF2-40B4-BE49-F238E27FC236}">
                <a16:creationId xmlns:a16="http://schemas.microsoft.com/office/drawing/2014/main" id="{96523F42-13CF-80D2-F510-EC485642A721}"/>
              </a:ext>
            </a:extLst>
          </p:cNvPr>
          <p:cNvSpPr/>
          <p:nvPr/>
        </p:nvSpPr>
        <p:spPr>
          <a:xfrm>
            <a:off x="11348284" y="13182600"/>
            <a:ext cx="10043887" cy="738664"/>
          </a:xfrm>
          <a:prstGeom prst="rect">
            <a:avLst/>
          </a:prstGeom>
        </p:spPr>
        <p:txBody>
          <a:bodyPr wrap="square">
            <a:spAutoFit/>
          </a:bodyPr>
          <a:lstStyle/>
          <a:p>
            <a:pPr algn="just"/>
            <a:r>
              <a:rPr lang="en-US" sz="1400" dirty="0">
                <a:solidFill>
                  <a:schemeClr val="bg2">
                    <a:lumMod val="50000"/>
                  </a:schemeClr>
                </a:solidFill>
              </a:rPr>
              <a:t>Figure 2: Left: Galaxy-galaxy lensing signals measured with the selected lenses by the algorithm and DES background galaxies. The solid lines are the theory assuming the true spectroscopic galaxies as lenses. Right: cosmological constraints obtained with the DES fiducial galaxy sample and the new galaxy sample selected by the algorithm. </a:t>
            </a:r>
            <a:r>
              <a:rPr lang="en-US" sz="1400" dirty="0"/>
              <a:t>	</a:t>
            </a:r>
          </a:p>
        </p:txBody>
      </p:sp>
      <p:sp>
        <p:nvSpPr>
          <p:cNvPr id="55" name="Rectangle 54">
            <a:extLst>
              <a:ext uri="{FF2B5EF4-FFF2-40B4-BE49-F238E27FC236}">
                <a16:creationId xmlns:a16="http://schemas.microsoft.com/office/drawing/2014/main" id="{97C70F7E-7D69-B43A-2225-7010C7523A36}"/>
              </a:ext>
            </a:extLst>
          </p:cNvPr>
          <p:cNvSpPr/>
          <p:nvPr/>
        </p:nvSpPr>
        <p:spPr>
          <a:xfrm>
            <a:off x="11338936" y="14020800"/>
            <a:ext cx="10053235" cy="1015663"/>
          </a:xfrm>
          <a:prstGeom prst="rect">
            <a:avLst/>
          </a:prstGeom>
        </p:spPr>
        <p:txBody>
          <a:bodyPr wrap="square">
            <a:spAutoFit/>
          </a:bodyPr>
          <a:lstStyle/>
          <a:p>
            <a:pPr lvl="0" algn="just"/>
            <a:r>
              <a:rPr lang="en-US" sz="2000" dirty="0"/>
              <a:t>By using the selection algorithm, we generated a galaxy sample that replicates the properties of the spectroscopic galaxy sample from the BOSS survey. </a:t>
            </a:r>
            <a:r>
              <a:rPr lang="en-US" sz="2000" b="1" dirty="0">
                <a:solidFill>
                  <a:schemeClr val="accent6">
                    <a:lumMod val="75000"/>
                  </a:schemeClr>
                </a:solidFill>
              </a:rPr>
              <a:t>The new sample improved the constraints of modified gravity by ~30% compared to the DES fiducial galaxy sample. </a:t>
            </a:r>
          </a:p>
        </p:txBody>
      </p:sp>
      <p:sp>
        <p:nvSpPr>
          <p:cNvPr id="56" name="Rectangle 55">
            <a:extLst>
              <a:ext uri="{FF2B5EF4-FFF2-40B4-BE49-F238E27FC236}">
                <a16:creationId xmlns:a16="http://schemas.microsoft.com/office/drawing/2014/main" id="{20AE3BF0-0DB3-34A4-B73E-03A7B0D7469B}"/>
              </a:ext>
            </a:extLst>
          </p:cNvPr>
          <p:cNvSpPr/>
          <p:nvPr/>
        </p:nvSpPr>
        <p:spPr>
          <a:xfrm>
            <a:off x="691937" y="26746200"/>
            <a:ext cx="6944747" cy="1631216"/>
          </a:xfrm>
          <a:prstGeom prst="rect">
            <a:avLst/>
          </a:prstGeom>
        </p:spPr>
        <p:txBody>
          <a:bodyPr wrap="square">
            <a:spAutoFit/>
          </a:bodyPr>
          <a:lstStyle/>
          <a:p>
            <a:pPr lvl="0" algn="just"/>
            <a:r>
              <a:rPr lang="en-US" sz="2000" b="1" dirty="0">
                <a:solidFill>
                  <a:schemeClr val="accent6">
                    <a:lumMod val="75000"/>
                  </a:schemeClr>
                </a:solidFill>
              </a:rPr>
              <a:t>To ensure a uniform selection across the survey, we use the Extreme Deconvolution technique. </a:t>
            </a:r>
            <a:r>
              <a:rPr lang="en-US" sz="2000" dirty="0"/>
              <a:t>The selection model inferred from the training data is convolved with the observational error in the target region to account for varying observational conditions across the survey area.  </a:t>
            </a:r>
          </a:p>
        </p:txBody>
      </p:sp>
      <p:pic>
        <p:nvPicPr>
          <p:cNvPr id="58" name="Picture 57" descr="A diagram of a function&#10;&#10;Description automatically generated with medium confidence">
            <a:extLst>
              <a:ext uri="{FF2B5EF4-FFF2-40B4-BE49-F238E27FC236}">
                <a16:creationId xmlns:a16="http://schemas.microsoft.com/office/drawing/2014/main" id="{813AFF27-F1CB-BD46-E20C-27610626C7DD}"/>
              </a:ext>
            </a:extLst>
          </p:cNvPr>
          <p:cNvPicPr>
            <a:picLocks noChangeAspect="1"/>
          </p:cNvPicPr>
          <p:nvPr/>
        </p:nvPicPr>
        <p:blipFill>
          <a:blip r:embed="rId11"/>
          <a:stretch>
            <a:fillRect/>
          </a:stretch>
        </p:blipFill>
        <p:spPr>
          <a:xfrm>
            <a:off x="16595587" y="9632075"/>
            <a:ext cx="3634189" cy="3533240"/>
          </a:xfrm>
          <a:prstGeom prst="rect">
            <a:avLst/>
          </a:prstGeom>
        </p:spPr>
      </p:pic>
      <p:sp>
        <p:nvSpPr>
          <p:cNvPr id="59" name="Rectangle 58">
            <a:extLst>
              <a:ext uri="{FF2B5EF4-FFF2-40B4-BE49-F238E27FC236}">
                <a16:creationId xmlns:a16="http://schemas.microsoft.com/office/drawing/2014/main" id="{DBF0F5E2-6871-B6E3-D571-C9E782A30E96}"/>
              </a:ext>
            </a:extLst>
          </p:cNvPr>
          <p:cNvSpPr/>
          <p:nvPr/>
        </p:nvSpPr>
        <p:spPr>
          <a:xfrm>
            <a:off x="11348285" y="21422380"/>
            <a:ext cx="9979912" cy="523220"/>
          </a:xfrm>
          <a:prstGeom prst="rect">
            <a:avLst/>
          </a:prstGeom>
        </p:spPr>
        <p:txBody>
          <a:bodyPr wrap="square">
            <a:spAutoFit/>
          </a:bodyPr>
          <a:lstStyle/>
          <a:p>
            <a:pPr algn="just"/>
            <a:r>
              <a:rPr lang="en-US" sz="1400" dirty="0">
                <a:solidFill>
                  <a:schemeClr val="bg2">
                    <a:lumMod val="50000"/>
                  </a:schemeClr>
                </a:solidFill>
              </a:rPr>
              <a:t>Figure 3: Left: The survey areas of Rubin-LSST (purple) and DESI (Green). Right: The redshift distributions of DESI-like galaxy samples named as BGS (green), ELG (yellow), and LRG (red),  and LSST background galaxies (grey) </a:t>
            </a:r>
            <a:r>
              <a:rPr lang="en-US" sz="1400" dirty="0"/>
              <a:t>	</a:t>
            </a:r>
          </a:p>
        </p:txBody>
      </p:sp>
      <p:sp>
        <p:nvSpPr>
          <p:cNvPr id="60" name="Rectangle 59">
            <a:extLst>
              <a:ext uri="{FF2B5EF4-FFF2-40B4-BE49-F238E27FC236}">
                <a16:creationId xmlns:a16="http://schemas.microsoft.com/office/drawing/2014/main" id="{46B3862E-093A-8EF3-6486-2A5B2EDC8C16}"/>
              </a:ext>
            </a:extLst>
          </p:cNvPr>
          <p:cNvSpPr/>
          <p:nvPr/>
        </p:nvSpPr>
        <p:spPr>
          <a:xfrm>
            <a:off x="11332645" y="25317109"/>
            <a:ext cx="9979912" cy="738664"/>
          </a:xfrm>
          <a:prstGeom prst="rect">
            <a:avLst/>
          </a:prstGeom>
        </p:spPr>
        <p:txBody>
          <a:bodyPr wrap="square">
            <a:spAutoFit/>
          </a:bodyPr>
          <a:lstStyle/>
          <a:p>
            <a:pPr algn="just"/>
            <a:r>
              <a:rPr lang="en-US" sz="1400" dirty="0">
                <a:solidFill>
                  <a:schemeClr val="bg2">
                    <a:lumMod val="50000"/>
                  </a:schemeClr>
                </a:solidFill>
              </a:rPr>
              <a:t>Figure 4: Forecasted constraints on modified gravity with simulated DESI-like galaxy samples in the Rubin area and the Rubin fiducial galaxy sample. Blue contours show constraints obtained with the simulated LSST data alone. Yellow shows the constraints obtained with Rubin + DESI.  Dashed line indicates the Rubin fiducial sample and the solid line indicates our simulated DESI-like galaxy sample</a:t>
            </a:r>
            <a:endParaRPr lang="en-US" sz="1400" dirty="0"/>
          </a:p>
        </p:txBody>
      </p:sp>
      <p:pic>
        <p:nvPicPr>
          <p:cNvPr id="62" name="Picture 61" descr="A graph of different colored lines&#10;&#10;Description automatically generated">
            <a:extLst>
              <a:ext uri="{FF2B5EF4-FFF2-40B4-BE49-F238E27FC236}">
                <a16:creationId xmlns:a16="http://schemas.microsoft.com/office/drawing/2014/main" id="{93E8EEA6-9318-E0A2-19A2-DAFEA872513D}"/>
              </a:ext>
            </a:extLst>
          </p:cNvPr>
          <p:cNvPicPr>
            <a:picLocks noChangeAspect="1"/>
          </p:cNvPicPr>
          <p:nvPr/>
        </p:nvPicPr>
        <p:blipFill>
          <a:blip r:embed="rId12"/>
          <a:stretch>
            <a:fillRect/>
          </a:stretch>
        </p:blipFill>
        <p:spPr>
          <a:xfrm>
            <a:off x="16918969" y="18915089"/>
            <a:ext cx="3720131" cy="2523853"/>
          </a:xfrm>
          <a:prstGeom prst="rect">
            <a:avLst/>
          </a:prstGeom>
        </p:spPr>
      </p:pic>
      <p:sp>
        <p:nvSpPr>
          <p:cNvPr id="63" name="Rectangle 62">
            <a:extLst>
              <a:ext uri="{FF2B5EF4-FFF2-40B4-BE49-F238E27FC236}">
                <a16:creationId xmlns:a16="http://schemas.microsoft.com/office/drawing/2014/main" id="{E5F280A8-9F67-6495-433B-F1BDE2CCDCF0}"/>
              </a:ext>
            </a:extLst>
          </p:cNvPr>
          <p:cNvSpPr/>
          <p:nvPr/>
        </p:nvSpPr>
        <p:spPr>
          <a:xfrm>
            <a:off x="14550234" y="22169004"/>
            <a:ext cx="6841937" cy="2554545"/>
          </a:xfrm>
          <a:prstGeom prst="rect">
            <a:avLst/>
          </a:prstGeom>
        </p:spPr>
        <p:txBody>
          <a:bodyPr wrap="square">
            <a:spAutoFit/>
          </a:bodyPr>
          <a:lstStyle/>
          <a:p>
            <a:pPr algn="just"/>
            <a:r>
              <a:rPr lang="en-US" sz="2000" dirty="0"/>
              <a:t>Our simulated galaxy sample alone produces weaker constraints than the Rubin’s fiducial sample but starts to harness its power when combined with the DESI data. </a:t>
            </a:r>
          </a:p>
          <a:p>
            <a:pPr algn="just"/>
            <a:endParaRPr lang="en-US" sz="2000" dirty="0"/>
          </a:p>
          <a:p>
            <a:pPr algn="just"/>
            <a:r>
              <a:rPr lang="en-US" sz="2000" dirty="0"/>
              <a:t>10% gain with the new sample compared to the Rubin’s fiducial galaxy sample. This improvement is comparable to the improvement that would have been obtained with an area increase by XX %. </a:t>
            </a:r>
          </a:p>
        </p:txBody>
      </p:sp>
      <p:sp>
        <p:nvSpPr>
          <p:cNvPr id="1024" name="Rounded Rectangle 1023">
            <a:extLst>
              <a:ext uri="{FF2B5EF4-FFF2-40B4-BE49-F238E27FC236}">
                <a16:creationId xmlns:a16="http://schemas.microsoft.com/office/drawing/2014/main" id="{36CC4BBD-67A9-2F59-593A-B06FCAB2F6ED}"/>
              </a:ext>
            </a:extLst>
          </p:cNvPr>
          <p:cNvSpPr/>
          <p:nvPr/>
        </p:nvSpPr>
        <p:spPr>
          <a:xfrm>
            <a:off x="485455" y="8912224"/>
            <a:ext cx="10363200" cy="8181382"/>
          </a:xfrm>
          <a:prstGeom prst="roundRect">
            <a:avLst>
              <a:gd name="adj" fmla="val 603"/>
            </a:avLst>
          </a:prstGeom>
          <a:noFill/>
          <a:ln w="889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ounded Rectangle 1026">
            <a:extLst>
              <a:ext uri="{FF2B5EF4-FFF2-40B4-BE49-F238E27FC236}">
                <a16:creationId xmlns:a16="http://schemas.microsoft.com/office/drawing/2014/main" id="{DEED6329-06E2-501C-2478-EB658C04A6EF}"/>
              </a:ext>
            </a:extLst>
          </p:cNvPr>
          <p:cNvSpPr/>
          <p:nvPr/>
        </p:nvSpPr>
        <p:spPr>
          <a:xfrm>
            <a:off x="485455" y="17368479"/>
            <a:ext cx="10391455" cy="2601261"/>
          </a:xfrm>
          <a:prstGeom prst="roundRect">
            <a:avLst>
              <a:gd name="adj" fmla="val 603"/>
            </a:avLst>
          </a:prstGeom>
          <a:noFill/>
          <a:ln w="889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70598D0B-B26A-41A8-0A7C-4BCEC2D0F80D}"/>
              </a:ext>
            </a:extLst>
          </p:cNvPr>
          <p:cNvSpPr/>
          <p:nvPr/>
        </p:nvSpPr>
        <p:spPr>
          <a:xfrm>
            <a:off x="617402" y="13487400"/>
            <a:ext cx="10053950" cy="3477875"/>
          </a:xfrm>
          <a:prstGeom prst="rect">
            <a:avLst/>
          </a:prstGeom>
          <a:noFill/>
        </p:spPr>
        <p:txBody>
          <a:bodyPr wrap="square">
            <a:spAutoFit/>
          </a:bodyPr>
          <a:lstStyle/>
          <a:p>
            <a:pPr algn="just"/>
            <a:r>
              <a:rPr lang="en-US" sz="2000" b="1" dirty="0"/>
              <a:t>Spectroscopic survey</a:t>
            </a:r>
          </a:p>
          <a:p>
            <a:pPr marL="342900" indent="-342900" algn="just">
              <a:buFont typeface="Arial" panose="020B0604020202020204" pitchFamily="34" charset="0"/>
              <a:buChar char="•"/>
            </a:pPr>
            <a:r>
              <a:rPr lang="en-US" sz="2000" dirty="0"/>
              <a:t>Provides the spatial distribution of galaxies (</a:t>
            </a:r>
            <a:r>
              <a:rPr lang="en-US" sz="2000" b="1" dirty="0">
                <a:solidFill>
                  <a:schemeClr val="accent6">
                    <a:lumMod val="75000"/>
                  </a:schemeClr>
                </a:solidFill>
              </a:rPr>
              <a:t>galaxy clustering</a:t>
            </a:r>
            <a:r>
              <a:rPr lang="en-US" sz="2000" dirty="0"/>
              <a:t>) in the three-dimensional map. </a:t>
            </a:r>
          </a:p>
          <a:p>
            <a:pPr marL="342900" indent="-342900" algn="just">
              <a:buFont typeface="Arial" panose="020B0604020202020204" pitchFamily="34" charset="0"/>
              <a:buChar char="•"/>
            </a:pPr>
            <a:r>
              <a:rPr lang="en-US" sz="2000" dirty="0"/>
              <a:t>The spatial distribution of galaxies is used to trace the underlying structure in matter. </a:t>
            </a:r>
          </a:p>
          <a:p>
            <a:pPr marL="342900" indent="-342900" algn="just">
              <a:buFont typeface="Arial" panose="020B0604020202020204" pitchFamily="34" charset="0"/>
              <a:buChar char="•"/>
            </a:pPr>
            <a:r>
              <a:rPr lang="en-US" sz="2000" b="1" dirty="0">
                <a:solidFill>
                  <a:schemeClr val="accent6">
                    <a:lumMod val="75000"/>
                  </a:schemeClr>
                </a:solidFill>
              </a:rPr>
              <a:t>Galaxies do not perfectly trace matter. The discrepancy between the galaxy and the underlying matter distribution is a major limitation in analyzing galaxy clustering</a:t>
            </a:r>
            <a:r>
              <a:rPr lang="en-US" sz="2000" dirty="0">
                <a:solidFill>
                  <a:schemeClr val="accent6">
                    <a:lumMod val="75000"/>
                  </a:schemeClr>
                </a:solidFill>
              </a:rPr>
              <a:t>.</a:t>
            </a:r>
          </a:p>
          <a:p>
            <a:pPr algn="just"/>
            <a:r>
              <a:rPr lang="en-US" sz="2000" b="1" dirty="0"/>
              <a:t>Photometric survey</a:t>
            </a:r>
          </a:p>
          <a:p>
            <a:pPr marL="342900" indent="-342900" algn="just">
              <a:buFont typeface="Arial" panose="020B0604020202020204" pitchFamily="34" charset="0"/>
              <a:buChar char="•"/>
            </a:pPr>
            <a:r>
              <a:rPr lang="en-US" sz="2000" dirty="0"/>
              <a:t>Images shape distortions of distant galaxies by foreground matter (</a:t>
            </a:r>
            <a:r>
              <a:rPr lang="en-US" sz="2000" b="1" dirty="0">
                <a:solidFill>
                  <a:schemeClr val="accent6">
                    <a:lumMod val="75000"/>
                  </a:schemeClr>
                </a:solidFill>
              </a:rPr>
              <a:t>weak lensing</a:t>
            </a:r>
            <a:r>
              <a:rPr lang="en-US" sz="2000" dirty="0"/>
              <a:t>) </a:t>
            </a:r>
          </a:p>
          <a:p>
            <a:pPr marL="342900" indent="-342900" algn="just">
              <a:buFont typeface="Arial" panose="020B0604020202020204" pitchFamily="34" charset="0"/>
              <a:buChar char="•"/>
            </a:pPr>
            <a:r>
              <a:rPr lang="en-US" sz="2000" dirty="0"/>
              <a:t>Directly probes the underlying matter distribution. </a:t>
            </a:r>
          </a:p>
          <a:p>
            <a:pPr marL="342900" indent="-342900" algn="just">
              <a:buFont typeface="Arial" panose="020B0604020202020204" pitchFamily="34" charset="0"/>
              <a:buChar char="•"/>
            </a:pPr>
            <a:r>
              <a:rPr lang="en-US" sz="2000" b="1" dirty="0">
                <a:solidFill>
                  <a:schemeClr val="accent6">
                    <a:lumMod val="75000"/>
                  </a:schemeClr>
                </a:solidFill>
              </a:rPr>
              <a:t>Due to the subtle size of the effect, a substantial number of distant galaxies need to be stacked to achieve small statistical errors.</a:t>
            </a:r>
            <a:r>
              <a:rPr lang="en-US" sz="2000" dirty="0">
                <a:solidFill>
                  <a:schemeClr val="accent6">
                    <a:lumMod val="75000"/>
                  </a:schemeClr>
                </a:solidFill>
              </a:rPr>
              <a:t> </a:t>
            </a:r>
          </a:p>
        </p:txBody>
      </p:sp>
      <p:sp>
        <p:nvSpPr>
          <p:cNvPr id="1030" name="Rounded Rectangle 1029">
            <a:extLst>
              <a:ext uri="{FF2B5EF4-FFF2-40B4-BE49-F238E27FC236}">
                <a16:creationId xmlns:a16="http://schemas.microsoft.com/office/drawing/2014/main" id="{BC83CFE2-3671-53F6-7E18-2991B2CAC9DF}"/>
              </a:ext>
            </a:extLst>
          </p:cNvPr>
          <p:cNvSpPr/>
          <p:nvPr/>
        </p:nvSpPr>
        <p:spPr>
          <a:xfrm>
            <a:off x="485455" y="20272772"/>
            <a:ext cx="10391455" cy="8332017"/>
          </a:xfrm>
          <a:prstGeom prst="roundRect">
            <a:avLst>
              <a:gd name="adj" fmla="val 603"/>
            </a:avLst>
          </a:prstGeom>
          <a:noFill/>
          <a:ln w="889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ounded Rectangle 1030">
            <a:extLst>
              <a:ext uri="{FF2B5EF4-FFF2-40B4-BE49-F238E27FC236}">
                <a16:creationId xmlns:a16="http://schemas.microsoft.com/office/drawing/2014/main" id="{21CE797A-27AA-CB9D-5A09-060478C54131}"/>
              </a:ext>
            </a:extLst>
          </p:cNvPr>
          <p:cNvSpPr/>
          <p:nvPr/>
        </p:nvSpPr>
        <p:spPr>
          <a:xfrm>
            <a:off x="11142082" y="8921573"/>
            <a:ext cx="10318064" cy="6227415"/>
          </a:xfrm>
          <a:prstGeom prst="roundRect">
            <a:avLst>
              <a:gd name="adj" fmla="val 603"/>
            </a:avLst>
          </a:prstGeom>
          <a:noFill/>
          <a:ln w="889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ounded Rectangle 1031">
            <a:extLst>
              <a:ext uri="{FF2B5EF4-FFF2-40B4-BE49-F238E27FC236}">
                <a16:creationId xmlns:a16="http://schemas.microsoft.com/office/drawing/2014/main" id="{03CA8AC5-4F40-50A0-61AC-6104C5BDBF7F}"/>
              </a:ext>
            </a:extLst>
          </p:cNvPr>
          <p:cNvSpPr/>
          <p:nvPr/>
        </p:nvSpPr>
        <p:spPr>
          <a:xfrm>
            <a:off x="11129488" y="15455024"/>
            <a:ext cx="10330657" cy="10813033"/>
          </a:xfrm>
          <a:prstGeom prst="roundRect">
            <a:avLst>
              <a:gd name="adj" fmla="val 603"/>
            </a:avLst>
          </a:prstGeom>
          <a:noFill/>
          <a:ln w="889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ounded Rectangle 1032">
            <a:extLst>
              <a:ext uri="{FF2B5EF4-FFF2-40B4-BE49-F238E27FC236}">
                <a16:creationId xmlns:a16="http://schemas.microsoft.com/office/drawing/2014/main" id="{37871C9C-4CE4-017F-D5FD-904E0B739966}"/>
              </a:ext>
            </a:extLst>
          </p:cNvPr>
          <p:cNvSpPr/>
          <p:nvPr/>
        </p:nvSpPr>
        <p:spPr>
          <a:xfrm>
            <a:off x="11141953" y="26552480"/>
            <a:ext cx="10318192" cy="3250356"/>
          </a:xfrm>
          <a:prstGeom prst="roundRect">
            <a:avLst>
              <a:gd name="adj" fmla="val 603"/>
            </a:avLst>
          </a:prstGeom>
          <a:noFill/>
          <a:ln w="889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035" descr="A diagram of a survey&#10;&#10;Description automatically generated with medium confidence">
            <a:extLst>
              <a:ext uri="{FF2B5EF4-FFF2-40B4-BE49-F238E27FC236}">
                <a16:creationId xmlns:a16="http://schemas.microsoft.com/office/drawing/2014/main" id="{90FF1888-D56E-30A2-1070-A7E3E52BCA98}"/>
              </a:ext>
            </a:extLst>
          </p:cNvPr>
          <p:cNvPicPr>
            <a:picLocks noChangeAspect="1"/>
          </p:cNvPicPr>
          <p:nvPr/>
        </p:nvPicPr>
        <p:blipFill>
          <a:blip r:embed="rId13"/>
          <a:stretch>
            <a:fillRect/>
          </a:stretch>
        </p:blipFill>
        <p:spPr>
          <a:xfrm>
            <a:off x="712139" y="9699356"/>
            <a:ext cx="5167940" cy="3404520"/>
          </a:xfrm>
          <a:prstGeom prst="rect">
            <a:avLst/>
          </a:prstGeom>
        </p:spPr>
      </p:pic>
    </p:spTree>
    <p:extLst>
      <p:ext uri="{BB962C8B-B14F-4D97-AF65-F5344CB8AC3E}">
        <p14:creationId xmlns:p14="http://schemas.microsoft.com/office/powerpoint/2010/main" val="189979444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3575</TotalTime>
  <Words>1016</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Helvetica</vt:lpstr>
      <vt:lpstr>NimbusRomNo9L</vt:lpstr>
      <vt:lpstr>NimbusRomNo9L-Regu-Slant_167</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42</cp:revision>
  <cp:lastPrinted>2023-10-02T17:11:54Z</cp:lastPrinted>
  <dcterms:created xsi:type="dcterms:W3CDTF">2022-08-22T17:05:38Z</dcterms:created>
  <dcterms:modified xsi:type="dcterms:W3CDTF">2023-11-29T01:33:33Z</dcterms:modified>
</cp:coreProperties>
</file>