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CBEA06-7298-F5AF-E46F-36D6DE6EBD85}" name="Hong, Sophia (US 1200)" initials="HS(1" userId="S::ana.s.hong@jpl.nasa.gov::8ed35a80-99c1-44c0-b57b-9b3aa285e4d8" providerId="AD"/>
  <p188:author id="{9F1056C4-72A9-A504-F5CB-4FBBE654700D}" name="Castaneda, Lupe (US 1230)" initials="CL(1" userId="S::Guadalupe.Castaneda@jpl.nasa.gov::6691f1d8-cdcc-421d-b26a-5c6cdec0460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1415"/>
    <a:srgbClr val="9F2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p:restoredTop sz="96405"/>
  </p:normalViewPr>
  <p:slideViewPr>
    <p:cSldViewPr snapToGrid="0">
      <p:cViewPr varScale="1">
        <p:scale>
          <a:sx n="26" d="100"/>
          <a:sy n="26" d="100"/>
        </p:scale>
        <p:origin x="5486"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82013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9018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1469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40801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97035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7003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1C0FA-16C0-894C-A716-8787E14EF5B7}"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71344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1C0FA-16C0-894C-A716-8787E14EF5B7}"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9877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1C0FA-16C0-894C-A716-8787E14EF5B7}"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1974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69774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54545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9B41C0FA-16C0-894C-A716-8787E14EF5B7}" type="datetimeFigureOut">
              <a:rPr lang="en-US" smtClean="0"/>
              <a:t>11/28/2023</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92CA531C-7793-A540-B2EB-21B5693E78E3}" type="slidenum">
              <a:rPr lang="en-US" smtClean="0"/>
              <a:t>‹#›</a:t>
            </a:fld>
            <a:endParaRPr lang="en-US"/>
          </a:p>
        </p:txBody>
      </p:sp>
    </p:spTree>
    <p:extLst>
      <p:ext uri="{BB962C8B-B14F-4D97-AF65-F5344CB8AC3E}">
        <p14:creationId xmlns:p14="http://schemas.microsoft.com/office/powerpoint/2010/main" val="326142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 screenshot of a computer generated image&#10;&#10;Description automatically generated">
            <a:extLst>
              <a:ext uri="{FF2B5EF4-FFF2-40B4-BE49-F238E27FC236}">
                <a16:creationId xmlns:a16="http://schemas.microsoft.com/office/drawing/2014/main" id="{064785EF-66C3-FCA7-57E9-D3EF9E5C905F}"/>
              </a:ext>
            </a:extLst>
          </p:cNvPr>
          <p:cNvPicPr>
            <a:picLocks noChangeAspect="1"/>
          </p:cNvPicPr>
          <p:nvPr/>
        </p:nvPicPr>
        <p:blipFill rotWithShape="1">
          <a:blip r:embed="rId2"/>
          <a:srcRect l="6932" t="10874" r="13746" b="50198"/>
          <a:stretch/>
        </p:blipFill>
        <p:spPr>
          <a:xfrm>
            <a:off x="9306560" y="12998582"/>
            <a:ext cx="12101560" cy="5938993"/>
          </a:xfrm>
          <a:prstGeom prst="rect">
            <a:avLst/>
          </a:prstGeom>
        </p:spPr>
      </p:pic>
      <p:sp>
        <p:nvSpPr>
          <p:cNvPr id="27" name="Rectangle 26">
            <a:extLst>
              <a:ext uri="{FF2B5EF4-FFF2-40B4-BE49-F238E27FC236}">
                <a16:creationId xmlns:a16="http://schemas.microsoft.com/office/drawing/2014/main" id="{8DEA7AAF-6D53-1603-F589-17AD993C0E66}"/>
              </a:ext>
            </a:extLst>
          </p:cNvPr>
          <p:cNvSpPr/>
          <p:nvPr/>
        </p:nvSpPr>
        <p:spPr>
          <a:xfrm>
            <a:off x="0" y="2417069"/>
            <a:ext cx="21945600" cy="622028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7008870-3C96-F7DA-7C91-760C1D693711}"/>
              </a:ext>
            </a:extLst>
          </p:cNvPr>
          <p:cNvSpPr/>
          <p:nvPr/>
        </p:nvSpPr>
        <p:spPr>
          <a:xfrm>
            <a:off x="0" y="-54024"/>
            <a:ext cx="21945600" cy="22979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0000"/>
              </a:highlight>
            </a:endParaRPr>
          </a:p>
        </p:txBody>
      </p:sp>
      <p:sp>
        <p:nvSpPr>
          <p:cNvPr id="8" name="TextBox 7">
            <a:extLst>
              <a:ext uri="{FF2B5EF4-FFF2-40B4-BE49-F238E27FC236}">
                <a16:creationId xmlns:a16="http://schemas.microsoft.com/office/drawing/2014/main" id="{366A532A-FFBD-15D8-A09B-9CB6F0E3F99E}"/>
              </a:ext>
            </a:extLst>
          </p:cNvPr>
          <p:cNvSpPr txBox="1"/>
          <p:nvPr/>
        </p:nvSpPr>
        <p:spPr>
          <a:xfrm>
            <a:off x="722986" y="29774462"/>
            <a:ext cx="8050696" cy="1785104"/>
          </a:xfrm>
          <a:prstGeom prst="rect">
            <a:avLst/>
          </a:prstGeom>
          <a:noFill/>
        </p:spPr>
        <p:txBody>
          <a:bodyPr wrap="square" rtlCol="0">
            <a:spAutoFit/>
          </a:bodyPr>
          <a:lstStyle/>
          <a:p>
            <a:r>
              <a:rPr lang="en-US" sz="2200" b="1" dirty="0">
                <a:latin typeface="Helvetica" pitchFamily="2" charset="0"/>
                <a:cs typeface="Arial" panose="020B0604020202020204" pitchFamily="34" charset="0"/>
              </a:rPr>
              <a:t>National Aeronautics and Space Administration</a:t>
            </a:r>
          </a:p>
          <a:p>
            <a:r>
              <a:rPr lang="en-US" sz="2200" b="1" dirty="0">
                <a:latin typeface="Helvetica" pitchFamily="2" charset="0"/>
                <a:cs typeface="Arial" panose="020B0604020202020204" pitchFamily="34" charset="0"/>
              </a:rPr>
              <a:t>Jet Propulsion Laboratory</a:t>
            </a:r>
          </a:p>
          <a:p>
            <a:r>
              <a:rPr lang="en-US" sz="2200" dirty="0">
                <a:latin typeface="Helvetica" pitchFamily="2" charset="0"/>
                <a:cs typeface="Arial" panose="020B0604020202020204" pitchFamily="34" charset="0"/>
              </a:rPr>
              <a:t>California Institute of Technology</a:t>
            </a:r>
          </a:p>
          <a:p>
            <a:r>
              <a:rPr lang="en-US" sz="2200" dirty="0">
                <a:latin typeface="Helvetica" pitchFamily="2" charset="0"/>
                <a:cs typeface="Arial" panose="020B0604020202020204" pitchFamily="34" charset="0"/>
              </a:rPr>
              <a:t>Pasadena, California</a:t>
            </a:r>
          </a:p>
          <a:p>
            <a:r>
              <a:rPr lang="en-US" sz="2200" b="1" dirty="0" err="1">
                <a:latin typeface="Helvetica" pitchFamily="2" charset="0"/>
                <a:cs typeface="Arial" panose="020B0604020202020204" pitchFamily="34" charset="0"/>
              </a:rPr>
              <a:t>www.nasa.gov</a:t>
            </a:r>
            <a:endParaRPr lang="en-US" sz="2200" b="1" dirty="0">
              <a:latin typeface="Helvetica" pitchFamily="2" charset="0"/>
              <a:cs typeface="Arial" panose="020B0604020202020204" pitchFamily="34" charset="0"/>
            </a:endParaRPr>
          </a:p>
        </p:txBody>
      </p:sp>
      <p:sp>
        <p:nvSpPr>
          <p:cNvPr id="9" name="TextBox 8">
            <a:extLst>
              <a:ext uri="{FF2B5EF4-FFF2-40B4-BE49-F238E27FC236}">
                <a16:creationId xmlns:a16="http://schemas.microsoft.com/office/drawing/2014/main" id="{D68DB0F1-A907-BDB2-DC66-13092EE4F97A}"/>
              </a:ext>
            </a:extLst>
          </p:cNvPr>
          <p:cNvSpPr txBox="1"/>
          <p:nvPr/>
        </p:nvSpPr>
        <p:spPr>
          <a:xfrm>
            <a:off x="729474" y="835097"/>
            <a:ext cx="7515225" cy="430887"/>
          </a:xfrm>
          <a:prstGeom prst="rect">
            <a:avLst/>
          </a:prstGeom>
          <a:noFill/>
        </p:spPr>
        <p:txBody>
          <a:bodyPr wrap="square" rtlCol="0">
            <a:spAutoFit/>
          </a:bodyPr>
          <a:lstStyle/>
          <a:p>
            <a:r>
              <a:rPr lang="en-US" sz="2200" dirty="0">
                <a:solidFill>
                  <a:schemeClr val="bg1"/>
                </a:solidFill>
                <a:latin typeface="Helvetica" pitchFamily="2" charset="0"/>
                <a:cs typeface="Arial" panose="020B0604020202020204" pitchFamily="34" charset="0"/>
              </a:rPr>
              <a:t>National Aeronautics and Space Administration</a:t>
            </a:r>
            <a:endParaRPr lang="en-US" sz="2000" dirty="0">
              <a:solidFill>
                <a:schemeClr val="bg1"/>
              </a:solidFill>
              <a:latin typeface="Helvetica" pitchFamily="2" charset="0"/>
              <a:cs typeface="Arial" panose="020B0604020202020204" pitchFamily="34" charset="0"/>
            </a:endParaRPr>
          </a:p>
        </p:txBody>
      </p:sp>
      <p:sp>
        <p:nvSpPr>
          <p:cNvPr id="12" name="Rectangle 11">
            <a:extLst>
              <a:ext uri="{FF2B5EF4-FFF2-40B4-BE49-F238E27FC236}">
                <a16:creationId xmlns:a16="http://schemas.microsoft.com/office/drawing/2014/main" id="{E1B6AD9F-C2D0-FAA0-B80B-B64AFDA924FD}"/>
              </a:ext>
            </a:extLst>
          </p:cNvPr>
          <p:cNvSpPr/>
          <p:nvPr/>
        </p:nvSpPr>
        <p:spPr>
          <a:xfrm>
            <a:off x="8632839" y="29327897"/>
            <a:ext cx="12674727" cy="335683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03CE19A-D280-F67F-3E02-115A87F9AEB3}"/>
              </a:ext>
            </a:extLst>
          </p:cNvPr>
          <p:cNvSpPr txBox="1"/>
          <p:nvPr/>
        </p:nvSpPr>
        <p:spPr>
          <a:xfrm>
            <a:off x="1003393" y="3661231"/>
            <a:ext cx="20442951" cy="2308324"/>
          </a:xfrm>
          <a:prstGeom prst="rect">
            <a:avLst/>
          </a:prstGeom>
          <a:noFill/>
          <a:ln>
            <a:noFill/>
          </a:ln>
        </p:spPr>
        <p:txBody>
          <a:bodyPr wrap="square" rtlCol="0">
            <a:spAutoFit/>
          </a:bodyPr>
          <a:lstStyle/>
          <a:p>
            <a:pPr algn="ctr"/>
            <a:r>
              <a:rPr lang="en-US" sz="7200" b="1" dirty="0">
                <a:ln w="25400">
                  <a:noFill/>
                </a:ln>
                <a:latin typeface="Arial" panose="020B0604020202020204" pitchFamily="34" charset="0"/>
                <a:cs typeface="Arial" panose="020B0604020202020204" pitchFamily="34" charset="0"/>
              </a:rPr>
              <a:t>Chaos in the Core: Turbulence and Star Formation in the Milky Way’s Galactic Center</a:t>
            </a:r>
          </a:p>
        </p:txBody>
      </p:sp>
      <p:sp>
        <p:nvSpPr>
          <p:cNvPr id="15" name="TextBox 14">
            <a:extLst>
              <a:ext uri="{FF2B5EF4-FFF2-40B4-BE49-F238E27FC236}">
                <a16:creationId xmlns:a16="http://schemas.microsoft.com/office/drawing/2014/main" id="{1432E216-21F1-A2C5-49F4-69DE267EBFE5}"/>
              </a:ext>
            </a:extLst>
          </p:cNvPr>
          <p:cNvSpPr txBox="1"/>
          <p:nvPr/>
        </p:nvSpPr>
        <p:spPr>
          <a:xfrm>
            <a:off x="729474" y="6359647"/>
            <a:ext cx="20443736" cy="1754326"/>
          </a:xfrm>
          <a:prstGeom prst="rect">
            <a:avLst/>
          </a:prstGeom>
          <a:noFill/>
        </p:spPr>
        <p:txBody>
          <a:bodyPr wrap="square" rtlCol="0">
            <a:spAutoFit/>
          </a:bodyPr>
          <a:lstStyle/>
          <a:p>
            <a:pPr algn="ctr"/>
            <a:r>
              <a:rPr lang="en-US" sz="3600" dirty="0">
                <a:ln w="9525">
                  <a:noFill/>
                </a:ln>
                <a:latin typeface="Arial" panose="020B0604020202020204" pitchFamily="34" charset="0"/>
                <a:cs typeface="Arial" panose="020B0604020202020204" pitchFamily="34" charset="0"/>
              </a:rPr>
              <a:t>Authors: H Perry Hatchfield, NASA Postdoctoral Fellow (3266), Paul F. </a:t>
            </a:r>
            <a:r>
              <a:rPr lang="en-US" sz="3600">
                <a:ln w="9525">
                  <a:noFill/>
                </a:ln>
                <a:latin typeface="Arial" panose="020B0604020202020204" pitchFamily="34" charset="0"/>
                <a:cs typeface="Arial" panose="020B0604020202020204" pitchFamily="34" charset="0"/>
              </a:rPr>
              <a:t>Goldsmith (3266),</a:t>
            </a:r>
            <a:endParaRPr lang="en-US" sz="3600" dirty="0">
              <a:ln w="9525">
                <a:noFill/>
              </a:ln>
              <a:latin typeface="Arial" panose="020B0604020202020204" pitchFamily="34" charset="0"/>
              <a:cs typeface="Arial" panose="020B0604020202020204" pitchFamily="34" charset="0"/>
            </a:endParaRPr>
          </a:p>
          <a:p>
            <a:pPr algn="ctr"/>
            <a:r>
              <a:rPr lang="en-US" sz="3600" dirty="0">
                <a:ln w="9525">
                  <a:noFill/>
                </a:ln>
                <a:latin typeface="Arial" panose="020B0604020202020204" pitchFamily="34" charset="0"/>
                <a:cs typeface="Arial" panose="020B0604020202020204" pitchFamily="34" charset="0"/>
              </a:rPr>
              <a:t>Cara Battersby (University of Connecticut), Mattia C. Sormani (University of Surrey), </a:t>
            </a:r>
          </a:p>
          <a:p>
            <a:pPr algn="ctr"/>
            <a:r>
              <a:rPr lang="en-US" sz="3600" dirty="0">
                <a:ln w="9525">
                  <a:noFill/>
                </a:ln>
                <a:latin typeface="Arial" panose="020B0604020202020204" pitchFamily="34" charset="0"/>
                <a:cs typeface="Arial" panose="020B0604020202020204" pitchFamily="34" charset="0"/>
              </a:rPr>
              <a:t>Robin Tress (</a:t>
            </a:r>
            <a:r>
              <a:rPr lang="en-US" sz="3600" b="0" i="0" dirty="0">
                <a:effectLst/>
                <a:latin typeface="Arial" panose="020B0604020202020204" pitchFamily="34" charset="0"/>
                <a:cs typeface="Arial" panose="020B0604020202020204" pitchFamily="34" charset="0"/>
              </a:rPr>
              <a:t>École </a:t>
            </a:r>
            <a:r>
              <a:rPr lang="en-US" sz="3600" dirty="0">
                <a:latin typeface="Arial" panose="020B0604020202020204" pitchFamily="34" charset="0"/>
                <a:cs typeface="Arial" panose="020B0604020202020204" pitchFamily="34" charset="0"/>
              </a:rPr>
              <a:t>P</a:t>
            </a:r>
            <a:r>
              <a:rPr lang="en-US" sz="3600" b="0" i="0" dirty="0">
                <a:effectLst/>
                <a:latin typeface="Arial" panose="020B0604020202020204" pitchFamily="34" charset="0"/>
                <a:cs typeface="Arial" panose="020B0604020202020204" pitchFamily="34" charset="0"/>
              </a:rPr>
              <a:t>olytechnique </a:t>
            </a:r>
            <a:r>
              <a:rPr lang="en-US" sz="3600" dirty="0" err="1">
                <a:latin typeface="Arial" panose="020B0604020202020204" pitchFamily="34" charset="0"/>
                <a:cs typeface="Arial" panose="020B0604020202020204" pitchFamily="34" charset="0"/>
              </a:rPr>
              <a:t>F</a:t>
            </a:r>
            <a:r>
              <a:rPr lang="en-US" sz="3600" b="0" i="0" dirty="0" err="1">
                <a:effectLst/>
                <a:latin typeface="Arial" panose="020B0604020202020204" pitchFamily="34" charset="0"/>
                <a:cs typeface="Arial" panose="020B0604020202020204" pitchFamily="34" charset="0"/>
              </a:rPr>
              <a:t>édérale</a:t>
            </a:r>
            <a:r>
              <a:rPr lang="en-US" sz="3600" b="0" i="0" dirty="0">
                <a:effectLst/>
                <a:latin typeface="Arial" panose="020B0604020202020204" pitchFamily="34" charset="0"/>
                <a:cs typeface="Arial" panose="020B0604020202020204" pitchFamily="34" charset="0"/>
              </a:rPr>
              <a:t> de Lausanne)</a:t>
            </a:r>
            <a:endParaRPr lang="en-US" sz="3600" dirty="0">
              <a:ln w="9525">
                <a:noFill/>
              </a:ln>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F793811-165A-F465-D149-810F948966A7}"/>
              </a:ext>
            </a:extLst>
          </p:cNvPr>
          <p:cNvSpPr txBox="1"/>
          <p:nvPr/>
        </p:nvSpPr>
        <p:spPr>
          <a:xfrm>
            <a:off x="800100" y="2628226"/>
            <a:ext cx="20416026" cy="707886"/>
          </a:xfrm>
          <a:prstGeom prst="rect">
            <a:avLst/>
          </a:prstGeom>
          <a:noFill/>
        </p:spPr>
        <p:txBody>
          <a:bodyPr wrap="square" rtlCol="0">
            <a:spAutoFit/>
          </a:bodyPr>
          <a:lstStyle/>
          <a:p>
            <a:pPr algn="ctr"/>
            <a:r>
              <a:rPr lang="en-US" sz="4000" dirty="0">
                <a:ln w="0">
                  <a:noFill/>
                </a:ln>
                <a:latin typeface="Arial" panose="020B0604020202020204" pitchFamily="34" charset="0"/>
                <a:cs typeface="Arial" panose="020B0604020202020204" pitchFamily="34" charset="0"/>
              </a:rPr>
              <a:t>Postdoc Research</a:t>
            </a:r>
          </a:p>
        </p:txBody>
      </p:sp>
      <p:pic>
        <p:nvPicPr>
          <p:cNvPr id="19" name="Picture 18">
            <a:extLst>
              <a:ext uri="{FF2B5EF4-FFF2-40B4-BE49-F238E27FC236}">
                <a16:creationId xmlns:a16="http://schemas.microsoft.com/office/drawing/2014/main" id="{3A78E8C2-04FE-7596-E6E5-FDFA926D84D3}"/>
              </a:ext>
            </a:extLst>
          </p:cNvPr>
          <p:cNvPicPr>
            <a:picLocks noChangeAspect="1"/>
          </p:cNvPicPr>
          <p:nvPr/>
        </p:nvPicPr>
        <p:blipFill>
          <a:blip r:embed="rId3"/>
          <a:stretch>
            <a:fillRect/>
          </a:stretch>
        </p:blipFill>
        <p:spPr>
          <a:xfrm>
            <a:off x="19897512" y="279967"/>
            <a:ext cx="1548832" cy="1548832"/>
          </a:xfrm>
          <a:prstGeom prst="rect">
            <a:avLst/>
          </a:prstGeom>
        </p:spPr>
      </p:pic>
      <p:sp>
        <p:nvSpPr>
          <p:cNvPr id="20" name="TextBox 19">
            <a:extLst>
              <a:ext uri="{FF2B5EF4-FFF2-40B4-BE49-F238E27FC236}">
                <a16:creationId xmlns:a16="http://schemas.microsoft.com/office/drawing/2014/main" id="{C3D5331E-3FEF-EE5C-7D18-7A1A7CDF432F}"/>
              </a:ext>
            </a:extLst>
          </p:cNvPr>
          <p:cNvSpPr txBox="1"/>
          <p:nvPr/>
        </p:nvSpPr>
        <p:spPr>
          <a:xfrm>
            <a:off x="729474" y="31499277"/>
            <a:ext cx="5976257" cy="1323439"/>
          </a:xfrm>
          <a:prstGeom prst="rect">
            <a:avLst/>
          </a:prstGeom>
          <a:noFill/>
        </p:spPr>
        <p:txBody>
          <a:bodyPr wrap="square" rtlCol="0">
            <a:spAutoFit/>
          </a:bodyPr>
          <a:lstStyle/>
          <a:p>
            <a:pPr>
              <a:spcBef>
                <a:spcPts val="1200"/>
              </a:spcBef>
            </a:pPr>
            <a:r>
              <a:rPr lang="en-US" sz="2000" dirty="0">
                <a:latin typeface="Arial" panose="020B0604020202020204" pitchFamily="34" charset="0"/>
                <a:cs typeface="Arial" panose="020B0604020202020204" pitchFamily="34" charset="0"/>
              </a:rPr>
              <a:t>Clearance Number: CL#00-0000</a:t>
            </a:r>
          </a:p>
          <a:p>
            <a:pPr>
              <a:spcBef>
                <a:spcPts val="1200"/>
              </a:spcBef>
            </a:pPr>
            <a:r>
              <a:rPr lang="en-US" sz="2000" dirty="0">
                <a:latin typeface="Arial" panose="020B0604020202020204" pitchFamily="34" charset="0"/>
                <a:cs typeface="Arial" panose="020B0604020202020204" pitchFamily="34" charset="0"/>
              </a:rPr>
              <a:t>Poster Number: PRD-A-019</a:t>
            </a:r>
          </a:p>
          <a:p>
            <a:pPr>
              <a:spcBef>
                <a:spcPts val="1200"/>
              </a:spcBef>
            </a:pPr>
            <a:r>
              <a:rPr lang="en-US" sz="2000" dirty="0">
                <a:latin typeface="Helvetica" pitchFamily="2" charset="0"/>
                <a:cs typeface="Arial" panose="020B0604020202020204" pitchFamily="34" charset="0"/>
              </a:rPr>
              <a:t>Copyright 2023. All rights reserved.</a:t>
            </a:r>
          </a:p>
        </p:txBody>
      </p:sp>
      <p:sp>
        <p:nvSpPr>
          <p:cNvPr id="2" name="TextBox 1">
            <a:extLst>
              <a:ext uri="{FF2B5EF4-FFF2-40B4-BE49-F238E27FC236}">
                <a16:creationId xmlns:a16="http://schemas.microsoft.com/office/drawing/2014/main" id="{15F8681B-2025-FBE5-4C9F-CD63D9834A06}"/>
              </a:ext>
            </a:extLst>
          </p:cNvPr>
          <p:cNvSpPr txBox="1"/>
          <p:nvPr/>
        </p:nvSpPr>
        <p:spPr>
          <a:xfrm>
            <a:off x="8773682" y="29417087"/>
            <a:ext cx="12393040" cy="3724096"/>
          </a:xfrm>
          <a:prstGeom prst="rect">
            <a:avLst/>
          </a:prstGeom>
          <a:noFill/>
        </p:spPr>
        <p:txBody>
          <a:bodyPr wrap="square" rtlCol="0">
            <a:spAutoFit/>
          </a:bodyPr>
          <a:lstStyle/>
          <a:p>
            <a:pPr>
              <a:spcBef>
                <a:spcPct val="0"/>
              </a:spcBef>
            </a:pPr>
            <a:r>
              <a:rPr lang="en-US" altLang="en-US" sz="3000" b="1" dirty="0">
                <a:latin typeface="Arial" panose="020B0604020202020204" pitchFamily="34" charset="0"/>
              </a:rPr>
              <a:t>Publications and Acknowledgements:</a:t>
            </a:r>
          </a:p>
          <a:p>
            <a:pPr>
              <a:spcBef>
                <a:spcPct val="0"/>
              </a:spcBef>
            </a:pPr>
            <a:r>
              <a:rPr lang="en-US" altLang="en-US" sz="2400" dirty="0">
                <a:latin typeface="Arial" panose="020B0604020202020204" pitchFamily="34" charset="0"/>
              </a:rPr>
              <a:t>Barnes et al. 2017. MNRAS 469, 2				Henshaw et al. 2023. PPVII ASP 534 </a:t>
            </a:r>
          </a:p>
          <a:p>
            <a:pPr>
              <a:spcBef>
                <a:spcPct val="0"/>
              </a:spcBef>
            </a:pPr>
            <a:r>
              <a:rPr lang="en-US" altLang="en-US" sz="2400" dirty="0">
                <a:latin typeface="Arial" panose="020B0604020202020204" pitchFamily="34" charset="0"/>
              </a:rPr>
              <a:t>Battersby et al. 2020. </a:t>
            </a:r>
            <a:r>
              <a:rPr lang="en-US" altLang="en-US" sz="2400" dirty="0" err="1">
                <a:latin typeface="Arial" panose="020B0604020202020204" pitchFamily="34" charset="0"/>
              </a:rPr>
              <a:t>ApJS</a:t>
            </a:r>
            <a:r>
              <a:rPr lang="en-US" altLang="en-US" sz="2400" dirty="0">
                <a:latin typeface="Arial" panose="020B0604020202020204" pitchFamily="34" charset="0"/>
              </a:rPr>
              <a:t> 249, 2				Kruijssen et al. 2014. MNRAS 440 4</a:t>
            </a:r>
          </a:p>
          <a:p>
            <a:pPr>
              <a:spcBef>
                <a:spcPct val="0"/>
              </a:spcBef>
            </a:pPr>
            <a:r>
              <a:rPr lang="en-US" altLang="en-US" sz="2400" dirty="0">
                <a:latin typeface="Arial" panose="020B0604020202020204" pitchFamily="34" charset="0"/>
              </a:rPr>
              <a:t>Hatchfield et al. 2023, accepted by </a:t>
            </a:r>
            <a:r>
              <a:rPr lang="en-US" altLang="en-US" sz="2400" dirty="0" err="1">
                <a:latin typeface="Arial" panose="020B0604020202020204" pitchFamily="34" charset="0"/>
              </a:rPr>
              <a:t>ApJ</a:t>
            </a:r>
            <a:r>
              <a:rPr lang="en-US" altLang="en-US" sz="2400" dirty="0">
                <a:latin typeface="Arial" panose="020B0604020202020204" pitchFamily="34" charset="0"/>
              </a:rPr>
              <a:t>			Longmore et al. 2013. MNRAS 429 2</a:t>
            </a:r>
          </a:p>
          <a:p>
            <a:pPr>
              <a:spcBef>
                <a:spcPct val="0"/>
              </a:spcBef>
            </a:pPr>
            <a:r>
              <a:rPr lang="en-US" altLang="en-US" sz="2400" dirty="0">
                <a:latin typeface="Arial" panose="020B0604020202020204" pitchFamily="34" charset="0"/>
              </a:rPr>
              <a:t>Hatchfield et al. 2024. in prep. (this work)</a:t>
            </a:r>
          </a:p>
          <a:p>
            <a:pPr>
              <a:spcBef>
                <a:spcPct val="0"/>
              </a:spcBef>
            </a:pPr>
            <a:endParaRPr lang="en-US" altLang="en-US" sz="2400" dirty="0">
              <a:latin typeface="Arial" panose="020B0604020202020204" pitchFamily="34" charset="0"/>
            </a:endParaRPr>
          </a:p>
          <a:p>
            <a:pPr>
              <a:spcBef>
                <a:spcPct val="0"/>
              </a:spcBef>
            </a:pPr>
            <a:r>
              <a:rPr lang="en-US" altLang="en-US" sz="3000" b="1" dirty="0">
                <a:latin typeface="Arial" panose="020B0604020202020204" pitchFamily="34" charset="0"/>
              </a:rPr>
              <a:t>Author Contact Information: </a:t>
            </a:r>
          </a:p>
          <a:p>
            <a:pPr>
              <a:spcBef>
                <a:spcPct val="0"/>
              </a:spcBef>
            </a:pPr>
            <a:r>
              <a:rPr lang="en-US" altLang="en-US" sz="2400" b="1" i="1" dirty="0">
                <a:solidFill>
                  <a:schemeClr val="bg2">
                    <a:lumMod val="50000"/>
                  </a:schemeClr>
                </a:solidFill>
                <a:latin typeface="Arial" panose="020B0604020202020204" pitchFamily="34" charset="0"/>
              </a:rPr>
              <a:t>Cell: 617 276 2211		email: </a:t>
            </a:r>
            <a:r>
              <a:rPr lang="en-US" altLang="en-US" sz="2400" b="1" i="1" dirty="0" err="1">
                <a:solidFill>
                  <a:schemeClr val="bg2">
                    <a:lumMod val="50000"/>
                  </a:schemeClr>
                </a:solidFill>
                <a:latin typeface="Arial" panose="020B0604020202020204" pitchFamily="34" charset="0"/>
              </a:rPr>
              <a:t>h.perry.t.Hatchfield@jpl.nasa.gov</a:t>
            </a:r>
            <a:endParaRPr lang="en-US" altLang="en-US" sz="2400" i="1" dirty="0">
              <a:solidFill>
                <a:schemeClr val="bg2">
                  <a:lumMod val="50000"/>
                </a:schemeClr>
              </a:solidFill>
              <a:latin typeface="Arial" panose="020B0604020202020204" pitchFamily="34" charset="0"/>
            </a:endParaRPr>
          </a:p>
          <a:p>
            <a:endParaRPr lang="en-US" sz="3000" dirty="0"/>
          </a:p>
        </p:txBody>
      </p:sp>
      <p:sp>
        <p:nvSpPr>
          <p:cNvPr id="5" name="Rectangle 4">
            <a:extLst>
              <a:ext uri="{FF2B5EF4-FFF2-40B4-BE49-F238E27FC236}">
                <a16:creationId xmlns:a16="http://schemas.microsoft.com/office/drawing/2014/main" id="{8BE95501-4B9A-0A61-73D0-89BFD8BD67A2}"/>
              </a:ext>
            </a:extLst>
          </p:cNvPr>
          <p:cNvSpPr/>
          <p:nvPr/>
        </p:nvSpPr>
        <p:spPr>
          <a:xfrm>
            <a:off x="629868" y="13276199"/>
            <a:ext cx="8676410" cy="3908762"/>
          </a:xfrm>
          <a:prstGeom prst="rect">
            <a:avLst/>
          </a:prstGeom>
        </p:spPr>
        <p:txBody>
          <a:bodyPr wrap="square">
            <a:spAutoFit/>
          </a:bodyPr>
          <a:lstStyle/>
          <a:p>
            <a:r>
              <a:rPr lang="en-US" sz="3200" b="1" dirty="0"/>
              <a:t>Objectives </a:t>
            </a:r>
            <a:endParaRPr lang="en-US" sz="3200" dirty="0">
              <a:solidFill>
                <a:srgbClr val="FF0000"/>
              </a:solidFill>
            </a:endParaRPr>
          </a:p>
          <a:p>
            <a:r>
              <a:rPr lang="en-US" sz="2400" dirty="0"/>
              <a:t>We aim to use a set of simulations run using AREPO isolate the importance of the three most promising candidate turbulent driving mechanisms at work in the Galactic Center:</a:t>
            </a:r>
          </a:p>
          <a:p>
            <a:pPr marL="342900" indent="-342900">
              <a:buFont typeface="Arial" panose="020B0604020202020204" pitchFamily="34" charset="0"/>
              <a:buChar char="•"/>
            </a:pPr>
            <a:r>
              <a:rPr lang="en-US" sz="2400" b="1" dirty="0"/>
              <a:t>Gravitational influence of the Galactic Bar </a:t>
            </a:r>
          </a:p>
          <a:p>
            <a:pPr marL="342900" indent="-342900">
              <a:buFont typeface="Arial" panose="020B0604020202020204" pitchFamily="34" charset="0"/>
              <a:buChar char="•"/>
            </a:pPr>
            <a:r>
              <a:rPr lang="en-US" sz="2400" b="1" dirty="0"/>
              <a:t>Large-scale instabilities due to the strong local magnetic field </a:t>
            </a:r>
          </a:p>
          <a:p>
            <a:pPr marL="342900" indent="-342900">
              <a:buFont typeface="Arial" panose="020B0604020202020204" pitchFamily="34" charset="0"/>
              <a:buChar char="•"/>
            </a:pPr>
            <a:r>
              <a:rPr lang="en-US" sz="2400" b="1" dirty="0"/>
              <a:t>Clustered supernova feedback from high-mass stars</a:t>
            </a:r>
          </a:p>
          <a:p>
            <a:r>
              <a:rPr lang="en-US" sz="2400" dirty="0"/>
              <a:t>Understanding more about the source of this turbulence is crucial for designing better simulations of clouds in the Galactic Center on scales comparable to recent surveys with SOFIA and ALMA. </a:t>
            </a:r>
          </a:p>
        </p:txBody>
      </p:sp>
      <p:sp>
        <p:nvSpPr>
          <p:cNvPr id="10" name="Rectangle 9">
            <a:extLst>
              <a:ext uri="{FF2B5EF4-FFF2-40B4-BE49-F238E27FC236}">
                <a16:creationId xmlns:a16="http://schemas.microsoft.com/office/drawing/2014/main" id="{CD2D4DAF-FBA5-BA61-8C16-458A0F29468E}"/>
              </a:ext>
            </a:extLst>
          </p:cNvPr>
          <p:cNvSpPr/>
          <p:nvPr/>
        </p:nvSpPr>
        <p:spPr>
          <a:xfrm>
            <a:off x="729474" y="8628773"/>
            <a:ext cx="20419022" cy="4647426"/>
          </a:xfrm>
          <a:prstGeom prst="rect">
            <a:avLst/>
          </a:prstGeom>
        </p:spPr>
        <p:txBody>
          <a:bodyPr wrap="square">
            <a:spAutoFit/>
          </a:bodyPr>
          <a:lstStyle/>
          <a:p>
            <a:r>
              <a:rPr lang="en-US" sz="3200" b="1" dirty="0"/>
              <a:t>Background </a:t>
            </a:r>
            <a:endParaRPr lang="en-US" sz="3200" dirty="0">
              <a:solidFill>
                <a:srgbClr val="FF0000"/>
              </a:solidFill>
            </a:endParaRPr>
          </a:p>
          <a:p>
            <a:r>
              <a:rPr lang="en-US" sz="2400" kern="0" dirty="0">
                <a:effectLst/>
                <a:latin typeface="Arial" panose="020B0604020202020204" pitchFamily="34" charset="0"/>
                <a:ea typeface="Times New Roman" panose="02020603050405020304" pitchFamily="18" charset="0"/>
                <a:cs typeface="Arial" panose="020B0604020202020204" pitchFamily="34" charset="0"/>
              </a:rPr>
              <a:t>The process star formation (SF) is a vital component in our understanding of the universe, from governing the evolution of galaxies through high-mass stellar feedback to the formation of protoplanetary disks and eventually planets capable of hosting life. Our theories of SF are calibrated according to observations of the Solar Neighborhood, which is not representative of conditions throughout the cosmos more broadly. </a:t>
            </a:r>
          </a:p>
          <a:p>
            <a:endParaRPr lang="en-US" sz="2400" kern="0" dirty="0">
              <a:latin typeface="Arial" panose="020B0604020202020204" pitchFamily="34" charset="0"/>
              <a:ea typeface="Times New Roman" panose="02020603050405020304" pitchFamily="18" charset="0"/>
              <a:cs typeface="Arial" panose="020B0604020202020204" pitchFamily="34" charset="0"/>
            </a:endParaRPr>
          </a:p>
          <a:p>
            <a:r>
              <a:rPr lang="en-US" sz="2400" kern="0" dirty="0">
                <a:effectLst/>
                <a:latin typeface="Arial" panose="020B0604020202020204" pitchFamily="34" charset="0"/>
                <a:ea typeface="Times New Roman" panose="02020603050405020304" pitchFamily="18" charset="0"/>
                <a:cs typeface="Arial" panose="020B0604020202020204" pitchFamily="34" charset="0"/>
              </a:rPr>
              <a:t>The Milky Way’s Galactic Center is the nearest star-forming environment with properties substantially different from local molecular clouds, more resembling those of higher-redshift (z~2) galaxies (Kruijssen and Longmore 2013). The innermost few hundred parsecs of the Milky Way, known as the Central Molecular Zone (CMZ) contains a reservoir of 3-5</a:t>
            </a:r>
            <a:r>
              <a:rPr lang="en-US" sz="2400" kern="0" dirty="0">
                <a:effectLst/>
                <a:latin typeface="Arial" panose="020B0604020202020204" pitchFamily="34" charset="0"/>
                <a:ea typeface="Times New Roman" panose="02020603050405020304" pitchFamily="18" charset="0"/>
                <a:cs typeface="Arial" panose="020B0604020202020204" pitchFamily="34" charset="0"/>
                <a:sym typeface="Symbol" pitchFamily="2" charset="2"/>
              </a:rPr>
              <a:t></a:t>
            </a:r>
            <a:r>
              <a:rPr lang="en-US" sz="2400" kern="0" dirty="0">
                <a:effectLst/>
                <a:latin typeface="Arial" panose="020B0604020202020204" pitchFamily="34" charset="0"/>
                <a:ea typeface="Times New Roman" panose="02020603050405020304" pitchFamily="18" charset="0"/>
                <a:cs typeface="Arial" panose="020B0604020202020204" pitchFamily="34" charset="0"/>
              </a:rPr>
              <a:t>10</a:t>
            </a:r>
            <a:r>
              <a:rPr lang="en-US" sz="2400" kern="0" baseline="30000" dirty="0">
                <a:effectLst/>
                <a:latin typeface="Arial" panose="020B0604020202020204" pitchFamily="34" charset="0"/>
                <a:ea typeface="Times New Roman" panose="02020603050405020304" pitchFamily="18" charset="0"/>
                <a:cs typeface="Arial" panose="020B0604020202020204" pitchFamily="34" charset="0"/>
              </a:rPr>
              <a:t>7</a:t>
            </a:r>
            <a:r>
              <a:rPr lang="en-US" sz="2400" kern="0" dirty="0">
                <a:effectLst/>
                <a:latin typeface="Arial" panose="020B0604020202020204" pitchFamily="34" charset="0"/>
                <a:ea typeface="Times New Roman" panose="02020603050405020304" pitchFamily="18" charset="0"/>
                <a:cs typeface="Arial" panose="020B0604020202020204" pitchFamily="34" charset="0"/>
              </a:rPr>
              <a:t> M</a:t>
            </a:r>
            <a:r>
              <a:rPr lang="en-US" sz="2400" kern="0" baseline="-25000" dirty="0">
                <a:effectLst/>
                <a:latin typeface="Arial" panose="020B0604020202020204" pitchFamily="34" charset="0"/>
                <a:ea typeface="Times New Roman" panose="02020603050405020304" pitchFamily="18" charset="0"/>
                <a:cs typeface="Arial" panose="020B0604020202020204" pitchFamily="34" charset="0"/>
              </a:rPr>
              <a:t>⊙</a:t>
            </a:r>
            <a:r>
              <a:rPr lang="en-US" sz="2400" kern="0" dirty="0">
                <a:effectLst/>
                <a:latin typeface="Arial" panose="020B0604020202020204" pitchFamily="34" charset="0"/>
                <a:ea typeface="Times New Roman" panose="02020603050405020304" pitchFamily="18" charset="0"/>
                <a:cs typeface="Arial" panose="020B0604020202020204" pitchFamily="34" charset="0"/>
              </a:rPr>
              <a:t> of gas in dense molecular clouds with large turbulent velocity dispersions. (Henshaw+2023). Despite the substantial reservoir of gas, the </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star formation rate (SFR) of the CMZ is 1-2 orders of magnitude lower than predicted</a:t>
            </a:r>
            <a:r>
              <a:rPr lang="en-US" sz="2400" kern="0" dirty="0">
                <a:effectLst/>
                <a:latin typeface="Arial" panose="020B0604020202020204" pitchFamily="34" charset="0"/>
                <a:ea typeface="Times New Roman" panose="02020603050405020304" pitchFamily="18" charset="0"/>
                <a:cs typeface="Arial" panose="020B0604020202020204" pitchFamily="34" charset="0"/>
              </a:rPr>
              <a:t> by its dense gas content</a:t>
            </a:r>
            <a:r>
              <a:rPr lang="en-US" sz="2400" b="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kern="0" dirty="0">
                <a:effectLst/>
                <a:latin typeface="Arial" panose="020B0604020202020204" pitchFamily="34" charset="0"/>
                <a:ea typeface="Times New Roman" panose="02020603050405020304" pitchFamily="18" charset="0"/>
                <a:cs typeface="Arial" panose="020B0604020202020204" pitchFamily="34" charset="0"/>
              </a:rPr>
              <a:t>(Longmore+2013, Barnes+2017, Battersby+2020, Hatchfield+2023). One plausible explanation for the dearth of SF in the CMZ is the elevated and pervasive supersonic turbulence measured in Galactic Center clouds, however the origin and influence of this turbulence is, as of yet, poorly understood. </a:t>
            </a:r>
            <a:endParaRPr lang="en-US" sz="2400" dirty="0">
              <a:solidFill>
                <a:srgbClr val="0070C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B6E91503-C95A-FBBD-E80C-E4B2DCEC3A20}"/>
              </a:ext>
            </a:extLst>
          </p:cNvPr>
          <p:cNvSpPr/>
          <p:nvPr/>
        </p:nvSpPr>
        <p:spPr>
          <a:xfrm>
            <a:off x="629868" y="17122051"/>
            <a:ext cx="8122072" cy="5016758"/>
          </a:xfrm>
          <a:prstGeom prst="rect">
            <a:avLst/>
          </a:prstGeom>
        </p:spPr>
        <p:txBody>
          <a:bodyPr wrap="square">
            <a:spAutoFit/>
          </a:bodyPr>
          <a:lstStyle/>
          <a:p>
            <a:r>
              <a:rPr lang="en-US" sz="3200" b="1" dirty="0"/>
              <a:t>Approach and Results </a:t>
            </a:r>
          </a:p>
          <a:p>
            <a:r>
              <a:rPr lang="en-US" sz="2400" dirty="0"/>
              <a:t>We use the moving mesh code AREPO to run three simulations, each with a mass resolution of 25 M</a:t>
            </a:r>
            <a:r>
              <a:rPr lang="en-US" sz="2400" baseline="-25000" dirty="0"/>
              <a:t>⦿</a:t>
            </a:r>
            <a:r>
              <a:rPr lang="en-US" sz="2400" dirty="0"/>
              <a:t>, non-isothermal chemistry, and dynamics from the barred galactic potential:</a:t>
            </a:r>
          </a:p>
          <a:p>
            <a:pPr algn="ctr"/>
            <a:r>
              <a:rPr lang="en-US" sz="2400" b="1" dirty="0"/>
              <a:t>1. Dynamics only		2. Dynamics + Magnetic Fields</a:t>
            </a:r>
          </a:p>
          <a:p>
            <a:pPr algn="ctr"/>
            <a:r>
              <a:rPr lang="en-US" sz="2400" b="1" dirty="0"/>
              <a:t>3. Dynamics + Gas Self-Gravity + Stellar Feedback</a:t>
            </a:r>
          </a:p>
          <a:p>
            <a:r>
              <a:rPr lang="en-US" sz="2400" dirty="0"/>
              <a:t>Each of our simulations includes a different implementation of physics, but all use the carefully modeled gravitational potential of the Galactic Center from Sormani+2019. The non-axisymmetric component of the potential drives violent collisions in the Galaxy’s Dust Lanes and their intersection with the CMZ. These collisions are present in all three simulations, but their impact is isolated in the dynamics-only run. </a:t>
            </a:r>
          </a:p>
        </p:txBody>
      </p:sp>
      <p:sp>
        <p:nvSpPr>
          <p:cNvPr id="17" name="Rectangle 16">
            <a:extLst>
              <a:ext uri="{FF2B5EF4-FFF2-40B4-BE49-F238E27FC236}">
                <a16:creationId xmlns:a16="http://schemas.microsoft.com/office/drawing/2014/main" id="{C54E1159-FF06-1C3A-586D-366C4C8E7FE6}"/>
              </a:ext>
            </a:extLst>
          </p:cNvPr>
          <p:cNvSpPr/>
          <p:nvPr/>
        </p:nvSpPr>
        <p:spPr>
          <a:xfrm>
            <a:off x="9780854" y="26236314"/>
            <a:ext cx="11707938" cy="3046988"/>
          </a:xfrm>
          <a:prstGeom prst="rect">
            <a:avLst/>
          </a:prstGeom>
        </p:spPr>
        <p:txBody>
          <a:bodyPr wrap="square">
            <a:spAutoFit/>
          </a:bodyPr>
          <a:lstStyle/>
          <a:p>
            <a:r>
              <a:rPr lang="en-US" sz="2400" b="1" dirty="0"/>
              <a:t>Significance of Results/Benefits to NASA/JPL </a:t>
            </a:r>
            <a:endParaRPr lang="en-US" sz="2400" dirty="0">
              <a:solidFill>
                <a:srgbClr val="FF0000"/>
              </a:solidFill>
            </a:endParaRPr>
          </a:p>
          <a:p>
            <a:r>
              <a:rPr lang="en-US" sz="2400" dirty="0"/>
              <a:t>The Galactic Center is an important target for any current and future missions investigating dust and gas in the Galactic Plane, and a better understanding of turbulence and its environmental effects on SF throughout the universe more broadly. In particular, the CMZ is an excellent target for upcoming and future infrared and submillimeter balloon missions and mission concepts like PRIMA, focused on exploring dust, gas, and early star formation. The CMZ provides a crucial lever arm in constraining the baryon cycle in extragalactic and high-z star forming galaxies which are the focus of many JPL projects and missions. </a:t>
            </a:r>
          </a:p>
        </p:txBody>
      </p:sp>
      <p:pic>
        <p:nvPicPr>
          <p:cNvPr id="30" name="Picture 29" descr="A screenshot of a computer generated image&#10;&#10;Description automatically generated">
            <a:extLst>
              <a:ext uri="{FF2B5EF4-FFF2-40B4-BE49-F238E27FC236}">
                <a16:creationId xmlns:a16="http://schemas.microsoft.com/office/drawing/2014/main" id="{4EE4D437-6314-CE1C-75AE-691C6D753CE6}"/>
              </a:ext>
            </a:extLst>
          </p:cNvPr>
          <p:cNvPicPr>
            <a:picLocks noChangeAspect="1"/>
          </p:cNvPicPr>
          <p:nvPr/>
        </p:nvPicPr>
        <p:blipFill rotWithShape="1">
          <a:blip r:embed="rId2"/>
          <a:srcRect l="6932" t="52599" r="13746" b="9881"/>
          <a:stretch/>
        </p:blipFill>
        <p:spPr>
          <a:xfrm>
            <a:off x="9307310" y="18066059"/>
            <a:ext cx="12101560" cy="5724286"/>
          </a:xfrm>
          <a:prstGeom prst="rect">
            <a:avLst/>
          </a:prstGeom>
        </p:spPr>
      </p:pic>
      <p:sp>
        <p:nvSpPr>
          <p:cNvPr id="35" name="Rectangle 34">
            <a:extLst>
              <a:ext uri="{FF2B5EF4-FFF2-40B4-BE49-F238E27FC236}">
                <a16:creationId xmlns:a16="http://schemas.microsoft.com/office/drawing/2014/main" id="{589E2AF1-0A3A-CC42-35FD-F1A4D9D9AF75}"/>
              </a:ext>
            </a:extLst>
          </p:cNvPr>
          <p:cNvSpPr/>
          <p:nvPr/>
        </p:nvSpPr>
        <p:spPr>
          <a:xfrm>
            <a:off x="9780854" y="23660006"/>
            <a:ext cx="11707938" cy="2677656"/>
          </a:xfrm>
          <a:prstGeom prst="rect">
            <a:avLst/>
          </a:prstGeom>
        </p:spPr>
        <p:txBody>
          <a:bodyPr wrap="square">
            <a:spAutoFit/>
          </a:bodyPr>
          <a:lstStyle/>
          <a:p>
            <a:pPr algn="ctr"/>
            <a:r>
              <a:rPr lang="en-US" sz="2400" b="1" dirty="0"/>
              <a:t>Figure 1. </a:t>
            </a:r>
            <a:r>
              <a:rPr lang="en-US" sz="2400" i="1" dirty="0"/>
              <a:t>One of our hydrodynamic simulations of the Milky Way’s Galactic Center, run using AREPO. This run includes star formation and stellar feedback in addition to the influence of the Galactic Center’s gravitational potential The top panel shows a density slice through the midplane and the bottom panel shows a mass weighted velocity dispersion which we use to compare the levels of turbulence generated in our three suites of simulations. In the top panel, the three regions of interest are highlighted (the Dust Lanes in cyan, the collision regions in blue, and the CMZ ellipse in yellow)</a:t>
            </a:r>
          </a:p>
        </p:txBody>
      </p:sp>
      <p:pic>
        <p:nvPicPr>
          <p:cNvPr id="34" name="Picture 33" descr="A comparison of a graph&#10;&#10;Description automatically generated">
            <a:extLst>
              <a:ext uri="{FF2B5EF4-FFF2-40B4-BE49-F238E27FC236}">
                <a16:creationId xmlns:a16="http://schemas.microsoft.com/office/drawing/2014/main" id="{E4A21BFE-52A2-B4DA-3AAE-321B0EAE464E}"/>
              </a:ext>
            </a:extLst>
          </p:cNvPr>
          <p:cNvPicPr>
            <a:picLocks noChangeAspect="1"/>
          </p:cNvPicPr>
          <p:nvPr/>
        </p:nvPicPr>
        <p:blipFill rotWithShape="1">
          <a:blip r:embed="rId4"/>
          <a:srcRect t="5153" r="50367" b="1"/>
          <a:stretch/>
        </p:blipFill>
        <p:spPr>
          <a:xfrm>
            <a:off x="4784651" y="22181014"/>
            <a:ext cx="4953673" cy="5679832"/>
          </a:xfrm>
          <a:prstGeom prst="rect">
            <a:avLst/>
          </a:prstGeom>
        </p:spPr>
      </p:pic>
      <p:sp>
        <p:nvSpPr>
          <p:cNvPr id="18" name="Rectangle 17">
            <a:extLst>
              <a:ext uri="{FF2B5EF4-FFF2-40B4-BE49-F238E27FC236}">
                <a16:creationId xmlns:a16="http://schemas.microsoft.com/office/drawing/2014/main" id="{E7203F8C-FC95-D160-6E84-76DA5EDA04F4}"/>
              </a:ext>
            </a:extLst>
          </p:cNvPr>
          <p:cNvSpPr/>
          <p:nvPr/>
        </p:nvSpPr>
        <p:spPr>
          <a:xfrm>
            <a:off x="629868" y="26525426"/>
            <a:ext cx="4412236" cy="3416320"/>
          </a:xfrm>
          <a:prstGeom prst="rect">
            <a:avLst/>
          </a:prstGeom>
        </p:spPr>
        <p:txBody>
          <a:bodyPr wrap="square">
            <a:spAutoFit/>
          </a:bodyPr>
          <a:lstStyle/>
          <a:p>
            <a:r>
              <a:rPr lang="en-US" sz="2400" b="1" dirty="0">
                <a:cs typeface="Arial" panose="020B0604020202020204" pitchFamily="34" charset="0"/>
              </a:rPr>
              <a:t>Future Work </a:t>
            </a:r>
            <a:endParaRPr lang="en-US" sz="2400" dirty="0">
              <a:solidFill>
                <a:srgbClr val="FF0000"/>
              </a:solidFill>
              <a:cs typeface="Arial" panose="020B0604020202020204" pitchFamily="34" charset="0"/>
            </a:endParaRPr>
          </a:p>
          <a:p>
            <a:r>
              <a:rPr lang="en-US" sz="2400" dirty="0">
                <a:solidFill>
                  <a:srgbClr val="000000"/>
                </a:solidFill>
                <a:cs typeface="Arial" panose="020B0604020202020204" pitchFamily="34" charset="0"/>
              </a:rPr>
              <a:t>Our next steps include developing higher-resolution zoom simulations to resolve details about how turbulence affects star formation in the CMZ. These simulations will be a powerful  tool for future studies of the CMZ. </a:t>
            </a:r>
            <a:endParaRPr lang="en-US" sz="2400" dirty="0">
              <a:solidFill>
                <a:srgbClr val="0070C0"/>
              </a:solidFill>
              <a:cs typeface="Arial" panose="020B0604020202020204" pitchFamily="34" charset="0"/>
            </a:endParaRPr>
          </a:p>
          <a:p>
            <a:endParaRPr lang="en-US" sz="2400" dirty="0">
              <a:cs typeface="Arial" panose="020B0604020202020204" pitchFamily="34" charset="0"/>
            </a:endParaRPr>
          </a:p>
        </p:txBody>
      </p:sp>
      <p:sp>
        <p:nvSpPr>
          <p:cNvPr id="37" name="Rectangle 36">
            <a:extLst>
              <a:ext uri="{FF2B5EF4-FFF2-40B4-BE49-F238E27FC236}">
                <a16:creationId xmlns:a16="http://schemas.microsoft.com/office/drawing/2014/main" id="{FFD597B0-CA20-C0CE-6FFB-ECDD32CE3880}"/>
              </a:ext>
            </a:extLst>
          </p:cNvPr>
          <p:cNvSpPr/>
          <p:nvPr/>
        </p:nvSpPr>
        <p:spPr>
          <a:xfrm>
            <a:off x="5042105" y="27758031"/>
            <a:ext cx="4547364" cy="1569660"/>
          </a:xfrm>
          <a:prstGeom prst="rect">
            <a:avLst/>
          </a:prstGeom>
        </p:spPr>
        <p:txBody>
          <a:bodyPr wrap="square">
            <a:spAutoFit/>
          </a:bodyPr>
          <a:lstStyle/>
          <a:p>
            <a:pPr algn="ctr"/>
            <a:r>
              <a:rPr lang="en-US" sz="2400" b="1" dirty="0"/>
              <a:t>Figure 2</a:t>
            </a:r>
            <a:r>
              <a:rPr lang="en-US" sz="2400" b="1" i="1" dirty="0"/>
              <a:t>. </a:t>
            </a:r>
            <a:r>
              <a:rPr lang="en-US" sz="2400" i="1" dirty="0"/>
              <a:t>Three histograms showing the virial parameter calculated for each grid cell in each of the simulations. </a:t>
            </a:r>
          </a:p>
        </p:txBody>
      </p:sp>
      <p:sp>
        <p:nvSpPr>
          <p:cNvPr id="36" name="Rectangle 35">
            <a:extLst>
              <a:ext uri="{FF2B5EF4-FFF2-40B4-BE49-F238E27FC236}">
                <a16:creationId xmlns:a16="http://schemas.microsoft.com/office/drawing/2014/main" id="{520BE225-35EE-80E7-689A-89B4C521541D}"/>
              </a:ext>
            </a:extLst>
          </p:cNvPr>
          <p:cNvSpPr/>
          <p:nvPr/>
        </p:nvSpPr>
        <p:spPr>
          <a:xfrm>
            <a:off x="629868" y="22061390"/>
            <a:ext cx="4412236" cy="4524315"/>
          </a:xfrm>
          <a:prstGeom prst="rect">
            <a:avLst/>
          </a:prstGeom>
        </p:spPr>
        <p:txBody>
          <a:bodyPr wrap="square">
            <a:spAutoFit/>
          </a:bodyPr>
          <a:lstStyle/>
          <a:p>
            <a:r>
              <a:rPr lang="en-US" sz="2400" dirty="0">
                <a:cs typeface="Arial" panose="020B0604020202020204" pitchFamily="34" charset="0"/>
              </a:rPr>
              <a:t>Our primary findings are:</a:t>
            </a:r>
          </a:p>
          <a:p>
            <a:pPr marL="342900" indent="-342900">
              <a:buFont typeface="Arial" panose="020B0604020202020204" pitchFamily="34" charset="0"/>
              <a:buChar char="•"/>
            </a:pPr>
            <a:r>
              <a:rPr lang="en-US" sz="2400" dirty="0">
                <a:cs typeface="Arial" panose="020B0604020202020204" pitchFamily="34" charset="0"/>
              </a:rPr>
              <a:t>Simulations including supernova feedback were significantly more turbulent than those modeling dynamics and magnetic instability alone.</a:t>
            </a:r>
          </a:p>
          <a:p>
            <a:pPr marL="342900" indent="-342900">
              <a:buFont typeface="Arial" panose="020B0604020202020204" pitchFamily="34" charset="0"/>
              <a:buChar char="•"/>
            </a:pPr>
            <a:r>
              <a:rPr lang="en-US" sz="2400" dirty="0">
                <a:cs typeface="Arial" panose="020B0604020202020204" pitchFamily="34" charset="0"/>
              </a:rPr>
              <a:t>Turbulent properties are more similar in dust lane collision sites of each simulation, suggesting that dynamics might be more important in certain regions. </a:t>
            </a:r>
          </a:p>
        </p:txBody>
      </p:sp>
    </p:spTree>
    <p:extLst>
      <p:ext uri="{BB962C8B-B14F-4D97-AF65-F5344CB8AC3E}">
        <p14:creationId xmlns:p14="http://schemas.microsoft.com/office/powerpoint/2010/main" val="1899794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22593</TotalTime>
  <Words>985</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Poster Template Guidelines</dc:title>
  <dc:creator>Chen, Joy (US 183B)</dc:creator>
  <cp:lastModifiedBy>Hong, Sophia (US 1212)</cp:lastModifiedBy>
  <cp:revision>119</cp:revision>
  <dcterms:created xsi:type="dcterms:W3CDTF">2022-08-22T17:05:38Z</dcterms:created>
  <dcterms:modified xsi:type="dcterms:W3CDTF">2023-11-29T01:36:36Z</dcterms:modified>
</cp:coreProperties>
</file>