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</p:sldIdLst>
  <p:sldSz cx="219456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CCBEA06-7298-F5AF-E46F-36D6DE6EBD85}" name="Hong, Sophia (US 1200)" initials="HS(1" userId="S::ana.s.hong@jpl.nasa.gov::8ed35a80-99c1-44c0-b57b-9b3aa285e4d8" providerId="AD"/>
  <p188:author id="{9F1056C4-72A9-A504-F5CB-4FBBE654700D}" name="Castaneda, Lupe (US 1230)" initials="CL(1" userId="S::Guadalupe.Castaneda@jpl.nasa.gov::6691f1d8-cdcc-421d-b26a-5c6cdec0460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ED5787"/>
    <a:srgbClr val="3CBFA8"/>
    <a:srgbClr val="8F8ED1"/>
    <a:srgbClr val="551415"/>
    <a:srgbClr val="9F2B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4"/>
    <p:restoredTop sz="96405"/>
  </p:normalViewPr>
  <p:slideViewPr>
    <p:cSldViewPr snapToGrid="0">
      <p:cViewPr varScale="1">
        <p:scale>
          <a:sx n="26" d="100"/>
          <a:sy n="26" d="100"/>
        </p:scale>
        <p:origin x="5021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0" y="5387342"/>
            <a:ext cx="18653760" cy="11460480"/>
          </a:xfrm>
        </p:spPr>
        <p:txBody>
          <a:bodyPr anchor="b"/>
          <a:lstStyle>
            <a:lvl1pPr algn="ctr">
              <a:defRPr sz="1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17289782"/>
            <a:ext cx="16459200" cy="7947658"/>
          </a:xfrm>
        </p:spPr>
        <p:txBody>
          <a:bodyPr/>
          <a:lstStyle>
            <a:lvl1pPr marL="0" indent="0" algn="ctr">
              <a:buNone/>
              <a:defRPr sz="5760"/>
            </a:lvl1pPr>
            <a:lvl2pPr marL="1097280" indent="0" algn="ctr">
              <a:buNone/>
              <a:defRPr sz="4800"/>
            </a:lvl2pPr>
            <a:lvl3pPr marL="2194560" indent="0" algn="ctr">
              <a:buNone/>
              <a:defRPr sz="4320"/>
            </a:lvl3pPr>
            <a:lvl4pPr marL="3291840" indent="0" algn="ctr">
              <a:buNone/>
              <a:defRPr sz="3840"/>
            </a:lvl4pPr>
            <a:lvl5pPr marL="4389120" indent="0" algn="ctr">
              <a:buNone/>
              <a:defRPr sz="3840"/>
            </a:lvl5pPr>
            <a:lvl6pPr marL="5486400" indent="0" algn="ctr">
              <a:buNone/>
              <a:defRPr sz="3840"/>
            </a:lvl6pPr>
            <a:lvl7pPr marL="6583680" indent="0" algn="ctr">
              <a:buNone/>
              <a:defRPr sz="3840"/>
            </a:lvl7pPr>
            <a:lvl8pPr marL="7680960" indent="0" algn="ctr">
              <a:buNone/>
              <a:defRPr sz="3840"/>
            </a:lvl8pPr>
            <a:lvl9pPr marL="8778240" indent="0" algn="ctr">
              <a:buNone/>
              <a:defRPr sz="38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38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85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4821" y="1752600"/>
            <a:ext cx="473202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1" y="1752600"/>
            <a:ext cx="1392174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67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14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331" y="8206749"/>
            <a:ext cx="18928080" cy="13693138"/>
          </a:xfrm>
        </p:spPr>
        <p:txBody>
          <a:bodyPr anchor="b"/>
          <a:lstStyle>
            <a:lvl1pPr>
              <a:defRPr sz="1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7331" y="22029429"/>
            <a:ext cx="18928080" cy="7200898"/>
          </a:xfrm>
        </p:spPr>
        <p:txBody>
          <a:bodyPr/>
          <a:lstStyle>
            <a:lvl1pPr marL="0" indent="0">
              <a:buNone/>
              <a:defRPr sz="5760">
                <a:solidFill>
                  <a:schemeClr val="tx1"/>
                </a:solidFill>
              </a:defRPr>
            </a:lvl1pPr>
            <a:lvl2pPr marL="109728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2pPr>
            <a:lvl3pPr marL="219456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3pPr>
            <a:lvl4pPr marL="32918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4pPr>
            <a:lvl5pPr marL="438912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5pPr>
            <a:lvl6pPr marL="548640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6pPr>
            <a:lvl7pPr marL="658368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7pPr>
            <a:lvl8pPr marL="768096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8pPr>
            <a:lvl9pPr marL="87782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50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760" y="8763000"/>
            <a:ext cx="932688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09960" y="8763000"/>
            <a:ext cx="932688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6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8" y="1752607"/>
            <a:ext cx="1892808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621" y="8069582"/>
            <a:ext cx="9284016" cy="3954778"/>
          </a:xfr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1621" y="12024360"/>
            <a:ext cx="9284016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09961" y="8069582"/>
            <a:ext cx="9329738" cy="3954778"/>
          </a:xfr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09961" y="12024360"/>
            <a:ext cx="9329738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448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772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746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</p:spPr>
        <p:txBody>
          <a:bodyPr anchor="b"/>
          <a:lstStyle>
            <a:lvl1pPr>
              <a:defRPr sz="76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9738" y="4739647"/>
            <a:ext cx="11109960" cy="23393400"/>
          </a:xfrm>
        </p:spPr>
        <p:txBody>
          <a:bodyPr/>
          <a:lstStyle>
            <a:lvl1pPr>
              <a:defRPr sz="7680"/>
            </a:lvl1pPr>
            <a:lvl2pPr>
              <a:defRPr sz="6720"/>
            </a:lvl2pPr>
            <a:lvl3pPr>
              <a:defRPr sz="576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742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</p:spPr>
        <p:txBody>
          <a:bodyPr anchor="b"/>
          <a:lstStyle>
            <a:lvl1pPr>
              <a:defRPr sz="76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29738" y="4739647"/>
            <a:ext cx="11109960" cy="23393400"/>
          </a:xfrm>
        </p:spPr>
        <p:txBody>
          <a:bodyPr anchor="t"/>
          <a:lstStyle>
            <a:lvl1pPr marL="0" indent="0">
              <a:buNone/>
              <a:defRPr sz="7680"/>
            </a:lvl1pPr>
            <a:lvl2pPr marL="1097280" indent="0">
              <a:buNone/>
              <a:defRPr sz="6720"/>
            </a:lvl2pPr>
            <a:lvl3pPr marL="2194560" indent="0">
              <a:buNone/>
              <a:defRPr sz="5760"/>
            </a:lvl3pPr>
            <a:lvl4pPr marL="3291840" indent="0">
              <a:buNone/>
              <a:defRPr sz="4800"/>
            </a:lvl4pPr>
            <a:lvl5pPr marL="4389120" indent="0">
              <a:buNone/>
              <a:defRPr sz="4800"/>
            </a:lvl5pPr>
            <a:lvl6pPr marL="5486400" indent="0">
              <a:buNone/>
              <a:defRPr sz="4800"/>
            </a:lvl6pPr>
            <a:lvl7pPr marL="6583680" indent="0">
              <a:buNone/>
              <a:defRPr sz="4800"/>
            </a:lvl7pPr>
            <a:lvl8pPr marL="7680960" indent="0">
              <a:buNone/>
              <a:defRPr sz="4800"/>
            </a:lvl8pPr>
            <a:lvl9pPr marL="8778240" indent="0">
              <a:buNone/>
              <a:defRPr sz="4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1C0FA-16C0-894C-A716-8787E14EF5B7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459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8760" y="8763000"/>
            <a:ext cx="1892808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1C0FA-16C0-894C-A716-8787E14EF5B7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A531C-7793-A540-B2EB-21B5693E7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26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94560" rtl="0" eaLnBrk="1" latinLnBrk="0" hangingPunct="1">
        <a:lnSpc>
          <a:spcPct val="90000"/>
        </a:lnSpc>
        <a:spcBef>
          <a:spcPct val="0"/>
        </a:spcBef>
        <a:buNone/>
        <a:defRPr sz="105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219456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603504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71323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82296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93268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1945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3pPr>
      <a:lvl4pPr marL="32918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38912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548640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65836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76809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87782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hyperlink" Target="mailto:akhuller@jpl.nasa.gov" TargetMode="External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7008870-3C96-F7DA-7C91-760C1D693711}"/>
              </a:ext>
            </a:extLst>
          </p:cNvPr>
          <p:cNvSpPr/>
          <p:nvPr/>
        </p:nvSpPr>
        <p:spPr>
          <a:xfrm>
            <a:off x="0" y="-54024"/>
            <a:ext cx="21945600" cy="22979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00"/>
              </a:highligh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4185AC-9F19-D1B5-3E2C-C165D877F433}"/>
              </a:ext>
            </a:extLst>
          </p:cNvPr>
          <p:cNvSpPr/>
          <p:nvPr/>
        </p:nvSpPr>
        <p:spPr>
          <a:xfrm>
            <a:off x="0" y="2417069"/>
            <a:ext cx="21945600" cy="622028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6A532A-FFBD-15D8-A09B-9CB6F0E3F99E}"/>
              </a:ext>
            </a:extLst>
          </p:cNvPr>
          <p:cNvSpPr txBox="1"/>
          <p:nvPr/>
        </p:nvSpPr>
        <p:spPr>
          <a:xfrm>
            <a:off x="729474" y="28632241"/>
            <a:ext cx="8050696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Helvetica" pitchFamily="2" charset="0"/>
                <a:cs typeface="Arial" panose="020B0604020202020204" pitchFamily="34" charset="0"/>
              </a:rPr>
              <a:t>National Aeronautics and Space Administration</a:t>
            </a:r>
          </a:p>
          <a:p>
            <a:pPr>
              <a:spcBef>
                <a:spcPts val="1800"/>
              </a:spcBef>
            </a:pPr>
            <a:r>
              <a:rPr lang="en-US" sz="2200" b="1" dirty="0">
                <a:latin typeface="Helvetica" pitchFamily="2" charset="0"/>
                <a:cs typeface="Arial" panose="020B0604020202020204" pitchFamily="34" charset="0"/>
              </a:rPr>
              <a:t>Jet Propulsion Laboratory</a:t>
            </a:r>
          </a:p>
          <a:p>
            <a:r>
              <a:rPr lang="en-US" sz="2200" dirty="0">
                <a:latin typeface="Helvetica" pitchFamily="2" charset="0"/>
                <a:cs typeface="Arial" panose="020B0604020202020204" pitchFamily="34" charset="0"/>
              </a:rPr>
              <a:t>California Institute of Technology</a:t>
            </a:r>
          </a:p>
          <a:p>
            <a:r>
              <a:rPr lang="en-US" sz="2200" dirty="0">
                <a:latin typeface="Helvetica" pitchFamily="2" charset="0"/>
                <a:cs typeface="Arial" panose="020B0604020202020204" pitchFamily="34" charset="0"/>
              </a:rPr>
              <a:t>Pasadena, California</a:t>
            </a:r>
          </a:p>
          <a:p>
            <a:endParaRPr lang="en-US" sz="2200" dirty="0">
              <a:latin typeface="Helvetica" pitchFamily="2" charset="0"/>
              <a:cs typeface="Arial" panose="020B0604020202020204" pitchFamily="34" charset="0"/>
            </a:endParaRPr>
          </a:p>
          <a:p>
            <a:r>
              <a:rPr lang="en-US" sz="2200" b="1" dirty="0" err="1">
                <a:latin typeface="Helvetica" pitchFamily="2" charset="0"/>
                <a:cs typeface="Arial" panose="020B0604020202020204" pitchFamily="34" charset="0"/>
              </a:rPr>
              <a:t>www.nasa.gov</a:t>
            </a:r>
            <a:endParaRPr lang="en-US" sz="2200" b="1" dirty="0"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8DB0F1-A907-BDB2-DC66-13092EE4F97A}"/>
              </a:ext>
            </a:extLst>
          </p:cNvPr>
          <p:cNvSpPr txBox="1"/>
          <p:nvPr/>
        </p:nvSpPr>
        <p:spPr>
          <a:xfrm>
            <a:off x="729474" y="835097"/>
            <a:ext cx="75152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National Aeronautics and Space Administration</a:t>
            </a:r>
            <a:endParaRPr lang="en-US" sz="2000" dirty="0">
              <a:solidFill>
                <a:schemeClr val="bg1"/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3CE19A-D280-F67F-3E02-115A87F9AEB3}"/>
              </a:ext>
            </a:extLst>
          </p:cNvPr>
          <p:cNvSpPr txBox="1"/>
          <p:nvPr/>
        </p:nvSpPr>
        <p:spPr>
          <a:xfrm>
            <a:off x="2277005" y="3073317"/>
            <a:ext cx="174622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Radiative Effects of Dust on Water Vapor in a Cometary Coma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32E216-21F1-A2C5-49F4-69DE267EBFE5}"/>
              </a:ext>
            </a:extLst>
          </p:cNvPr>
          <p:cNvSpPr txBox="1"/>
          <p:nvPr/>
        </p:nvSpPr>
        <p:spPr>
          <a:xfrm>
            <a:off x="1319824" y="6410384"/>
            <a:ext cx="193765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Aditya Khuller, JPL Postdoctoral Fellow (3980)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 von Allmen (3980) &amp; Mark Hofstadter (3222)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A78E8C2-04FE-7596-E6E5-FDFA926D8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7512" y="279967"/>
            <a:ext cx="1548832" cy="154883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3D5331E-3FEF-EE5C-7D18-7A1A7CDF432F}"/>
              </a:ext>
            </a:extLst>
          </p:cNvPr>
          <p:cNvSpPr txBox="1"/>
          <p:nvPr/>
        </p:nvSpPr>
        <p:spPr>
          <a:xfrm>
            <a:off x="729474" y="31456747"/>
            <a:ext cx="59762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Clearance Number: CL#00-0000</a:t>
            </a:r>
          </a:p>
          <a:p>
            <a:pPr>
              <a:spcBef>
                <a:spcPts val="1200"/>
              </a:spcBef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Poster Number: PRD-</a:t>
            </a:r>
            <a:r>
              <a:rPr lang="en-US" sz="20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-A-020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000" dirty="0">
                <a:latin typeface="Helvetica" pitchFamily="2" charset="0"/>
                <a:cs typeface="Arial" panose="020B0604020202020204" pitchFamily="34" charset="0"/>
              </a:rPr>
              <a:t>Copyright 2023. All rights reserved.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F8681B-2025-FBE5-4C9F-CD63D9834A06}"/>
              </a:ext>
            </a:extLst>
          </p:cNvPr>
          <p:cNvSpPr txBox="1"/>
          <p:nvPr/>
        </p:nvSpPr>
        <p:spPr>
          <a:xfrm>
            <a:off x="11449885" y="30105214"/>
            <a:ext cx="10200214" cy="2492990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600" b="1" dirty="0">
                <a:latin typeface="Arial" panose="020B0604020202020204" pitchFamily="34" charset="0"/>
              </a:rPr>
              <a:t>Publications:</a:t>
            </a:r>
          </a:p>
          <a:p>
            <a:pPr>
              <a:spcBef>
                <a:spcPct val="0"/>
              </a:spcBef>
            </a:pPr>
            <a:r>
              <a:rPr lang="en-US" altLang="en-US" sz="2600" dirty="0">
                <a:latin typeface="Arial" panose="020B0604020202020204" pitchFamily="34" charset="0"/>
              </a:rPr>
              <a:t>Khuller, A.R., von Allmen, P., Hofstadter, M. (</a:t>
            </a:r>
            <a:r>
              <a:rPr lang="en-US" altLang="en-US" sz="2600" i="1" dirty="0">
                <a:latin typeface="Arial" panose="020B0604020202020204" pitchFamily="34" charset="0"/>
              </a:rPr>
              <a:t>in prep.</a:t>
            </a:r>
            <a:r>
              <a:rPr lang="en-US" altLang="en-US" sz="2600" dirty="0">
                <a:latin typeface="Arial" panose="020B0604020202020204" pitchFamily="34" charset="0"/>
              </a:rPr>
              <a:t>). </a:t>
            </a:r>
          </a:p>
          <a:p>
            <a:pPr>
              <a:spcBef>
                <a:spcPct val="0"/>
              </a:spcBef>
            </a:pPr>
            <a:r>
              <a:rPr lang="en-US" altLang="en-US" sz="2600" dirty="0">
                <a:latin typeface="Arial" panose="020B0604020202020204" pitchFamily="34" charset="0"/>
              </a:rPr>
              <a:t>The Radiative Effects of Dust on Water Vapor in a Cometary Coma.</a:t>
            </a:r>
          </a:p>
          <a:p>
            <a:pPr>
              <a:spcBef>
                <a:spcPct val="0"/>
              </a:spcBef>
            </a:pPr>
            <a:endParaRPr lang="en-US" altLang="en-US" sz="26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600" b="1" dirty="0">
                <a:latin typeface="Arial" panose="020B0604020202020204" pitchFamily="34" charset="0"/>
              </a:rPr>
              <a:t>Author Contact Information: </a:t>
            </a:r>
          </a:p>
          <a:p>
            <a:pPr>
              <a:spcBef>
                <a:spcPct val="0"/>
              </a:spcBef>
            </a:pPr>
            <a:r>
              <a:rPr lang="en-US" altLang="en-US" sz="2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hlinkClick r:id="rId3"/>
              </a:rPr>
              <a:t>akhuller@jpl.nasa.gov</a:t>
            </a:r>
            <a:r>
              <a:rPr lang="en-US" altLang="en-US" sz="26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</a:rPr>
              <a:t>; 520-450-7199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3AE39A-2013-1D8F-AF27-FF8CB2696E98}"/>
              </a:ext>
            </a:extLst>
          </p:cNvPr>
          <p:cNvSpPr/>
          <p:nvPr/>
        </p:nvSpPr>
        <p:spPr>
          <a:xfrm>
            <a:off x="14548885" y="12691387"/>
            <a:ext cx="6515051" cy="2308324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/>
              <a:t>Figure 1. </a:t>
            </a:r>
            <a:r>
              <a:rPr lang="en-US" sz="2400" dirty="0"/>
              <a:t>Comet 67P, (a) before, and (b) during a dusty outburst observed by ESA’s Rosetta mission</a:t>
            </a:r>
            <a:r>
              <a:rPr lang="en-US" sz="2400" baseline="30000" dirty="0"/>
              <a:t>1</a:t>
            </a:r>
            <a:r>
              <a:rPr lang="en-US" sz="2400" dirty="0"/>
              <a:t>. The ~30 K rise in water vapor rotational temperature observed simultaneously by the Microwave Instrument for the Rosetta Orbiter (MIRO) is shown in (c).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4B34C2F-5B62-9227-3616-C4A8F67D9319}"/>
              </a:ext>
            </a:extLst>
          </p:cNvPr>
          <p:cNvSpPr txBox="1"/>
          <p:nvPr/>
        </p:nvSpPr>
        <p:spPr>
          <a:xfrm>
            <a:off x="5481600" y="30575825"/>
            <a:ext cx="5428548" cy="1384995"/>
          </a:xfrm>
          <a:prstGeom prst="rect">
            <a:avLst/>
          </a:prstGeom>
          <a:solidFill>
            <a:srgbClr val="ED5787">
              <a:alpha val="29804"/>
            </a:srgb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/>
              <a:t>References: </a:t>
            </a:r>
            <a:r>
              <a:rPr lang="en-US" sz="2800" dirty="0"/>
              <a:t>1. </a:t>
            </a:r>
            <a:r>
              <a:rPr lang="en-US" sz="2800" dirty="0" err="1"/>
              <a:t>Grun</a:t>
            </a:r>
            <a:r>
              <a:rPr lang="en-US" sz="2800" dirty="0"/>
              <a:t> et al. (2016), MNRAS. 2. Lee et al. (2011), </a:t>
            </a:r>
            <a:r>
              <a:rPr lang="en-US" sz="2800" i="1" dirty="0"/>
              <a:t>Icarus. 3</a:t>
            </a:r>
            <a:r>
              <a:rPr lang="en-US" sz="2800" dirty="0"/>
              <a:t>. </a:t>
            </a:r>
            <a:r>
              <a:rPr lang="en-US" sz="2800" dirty="0" err="1"/>
              <a:t>Zakharov</a:t>
            </a:r>
            <a:r>
              <a:rPr lang="en-US" sz="2800" dirty="0"/>
              <a:t> et al. (2007),</a:t>
            </a:r>
            <a:r>
              <a:rPr lang="en-US" sz="2800" i="1" dirty="0"/>
              <a:t> AA.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1A2DCEF-DA25-DBDE-E732-7572D2275711}"/>
              </a:ext>
            </a:extLst>
          </p:cNvPr>
          <p:cNvGrpSpPr/>
          <p:nvPr/>
        </p:nvGrpSpPr>
        <p:grpSpPr>
          <a:xfrm>
            <a:off x="377563" y="9366407"/>
            <a:ext cx="7635189" cy="5120981"/>
            <a:chOff x="0" y="8623691"/>
            <a:chExt cx="7635189" cy="512098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D2D4DAF-FBA5-BA61-8C16-458A0F29468E}"/>
                </a:ext>
              </a:extLst>
            </p:cNvPr>
            <p:cNvSpPr/>
            <p:nvPr/>
          </p:nvSpPr>
          <p:spPr>
            <a:xfrm>
              <a:off x="0" y="9220357"/>
              <a:ext cx="7635188" cy="452431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3200" dirty="0"/>
                <a:t>Comets are ancient remnants of the planetary formation process 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3200" dirty="0"/>
                <a:t>By studying a comet’s dusty atmosphere (coma), we can learn about its volatiles, regolith, and isotopic composition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3200" dirty="0"/>
                <a:t>The Rosetta mission observed dusty outbursts that correlate with an increase in water vapor rotational temperature (Fig. 1)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D83D210-1CFC-CB62-EF6E-4A85A85C3503}"/>
                </a:ext>
              </a:extLst>
            </p:cNvPr>
            <p:cNvSpPr/>
            <p:nvPr/>
          </p:nvSpPr>
          <p:spPr>
            <a:xfrm>
              <a:off x="1" y="8623691"/>
              <a:ext cx="7635188" cy="58477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I. Background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972F9A8-E02D-6B17-E767-AA893821CCB3}"/>
              </a:ext>
            </a:extLst>
          </p:cNvPr>
          <p:cNvGrpSpPr/>
          <p:nvPr/>
        </p:nvGrpSpPr>
        <p:grpSpPr>
          <a:xfrm>
            <a:off x="377512" y="15881528"/>
            <a:ext cx="7635240" cy="4628763"/>
            <a:chOff x="15219892" y="11560648"/>
            <a:chExt cx="7635240" cy="462876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BE95501-4B9A-0A61-73D0-89BFD8BD67A2}"/>
                </a:ext>
              </a:extLst>
            </p:cNvPr>
            <p:cNvSpPr/>
            <p:nvPr/>
          </p:nvSpPr>
          <p:spPr>
            <a:xfrm>
              <a:off x="15219892" y="12157538"/>
              <a:ext cx="7635240" cy="4031873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3200" dirty="0"/>
                <a:t>Determine if thermal emission from coma dust radiatively pumps water molecules’ rotational levels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3200" dirty="0"/>
                <a:t>Provide improved estimates of water mass loss and gas properties by accounting for this pumping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3200" dirty="0"/>
                <a:t>Improve estimates of gas-to-dust mass ratios in the coma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0B14E3B-FC10-8499-85E0-2BB2DE13EF4B}"/>
                </a:ext>
              </a:extLst>
            </p:cNvPr>
            <p:cNvSpPr/>
            <p:nvPr/>
          </p:nvSpPr>
          <p:spPr>
            <a:xfrm>
              <a:off x="15219892" y="11560648"/>
              <a:ext cx="7635240" cy="58477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II. Objectives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E9B0C979-4154-9D49-FFE5-D7605377EE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8597" y="20278553"/>
            <a:ext cx="6272784" cy="47045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A55D71A2-83A5-DE7F-9F47-5791AF52AB18}"/>
                  </a:ext>
                </a:extLst>
              </p:cNvPr>
              <p:cNvSpPr/>
              <p:nvPr/>
            </p:nvSpPr>
            <p:spPr>
              <a:xfrm>
                <a:off x="8568151" y="25294918"/>
                <a:ext cx="5984346" cy="2308324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Figure 2. </a:t>
                </a:r>
                <a:r>
                  <a:rPr lang="en-US" sz="2400" dirty="0"/>
                  <a:t>(a) Comparison of newly derived pumping rates from solar radiation with published results</a:t>
                </a:r>
                <a:r>
                  <a:rPr lang="en-US" sz="2400" baseline="30000" dirty="0"/>
                  <a:t>3</a:t>
                </a:r>
                <a:r>
                  <a:rPr lang="en-US" sz="2400" dirty="0"/>
                  <a:t> . (b) Modeled 15 K increase in brightness temperatures caused by spherical cloud of 0.1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μ</m:t>
                    </m:r>
                  </m:oMath>
                </a14:m>
                <a:r>
                  <a:rPr lang="en-US" sz="2400" dirty="0"/>
                  <a:t>m-sized dust particles at 630 K. </a:t>
                </a: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A55D71A2-83A5-DE7F-9F47-5791AF52AB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8151" y="25294918"/>
                <a:ext cx="5984346" cy="2308324"/>
              </a:xfrm>
              <a:prstGeom prst="rect">
                <a:avLst/>
              </a:prstGeom>
              <a:blipFill>
                <a:blip r:embed="rId5"/>
                <a:stretch>
                  <a:fillRect l="-1480" t="-2186" r="-211" b="-4918"/>
                </a:stretch>
              </a:blipFill>
              <a:ln w="31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>
            <a:extLst>
              <a:ext uri="{FF2B5EF4-FFF2-40B4-BE49-F238E27FC236}">
                <a16:creationId xmlns:a16="http://schemas.microsoft.com/office/drawing/2014/main" id="{9B394FAC-05FF-BC01-1E35-E4E7806330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25770" y="8833831"/>
            <a:ext cx="6891835" cy="3732495"/>
          </a:xfrm>
          <a:prstGeom prst="rect">
            <a:avLst/>
          </a:prstGeom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0CB9B7E-97B2-2C5B-5781-8F6F60054E54}"/>
              </a:ext>
            </a:extLst>
          </p:cNvPr>
          <p:cNvCxnSpPr/>
          <p:nvPr/>
        </p:nvCxnSpPr>
        <p:spPr>
          <a:xfrm>
            <a:off x="16734814" y="9530080"/>
            <a:ext cx="0" cy="1647114"/>
          </a:xfrm>
          <a:prstGeom prst="straightConnector1">
            <a:avLst/>
          </a:prstGeom>
          <a:ln w="5715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F56AFE11-8641-79E7-7834-0A3883098CE2}"/>
              </a:ext>
            </a:extLst>
          </p:cNvPr>
          <p:cNvSpPr/>
          <p:nvPr/>
        </p:nvSpPr>
        <p:spPr>
          <a:xfrm>
            <a:off x="15234319" y="9950630"/>
            <a:ext cx="1500495" cy="8060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C000"/>
                </a:solidFill>
              </a:rPr>
              <a:t>30 K increase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23" name="Picture 8" descr="OSIRIS WAC images taken at 08:40, 09:10, 09:40, 10:10, 10:40, 11:10, 11:40, and 12:10, respectively. Each image is about 11$_{.}^{\circ}$5 × 6$_{.}^{\circ}$2 in size, they were obtained in the broad-band green filter with 3 s exposure time. The image brightness is scaled according to the square root of the measured flux, with minimum and maximum values of 1.5 × 10−7 (black) and 1.5 × 10−4 W m−2 sr−1 nm−1 (white). The Sun is at the top.">
            <a:extLst>
              <a:ext uri="{FF2B5EF4-FFF2-40B4-BE49-F238E27FC236}">
                <a16:creationId xmlns:a16="http://schemas.microsoft.com/office/drawing/2014/main" id="{8DA617F2-EE67-D495-2887-B03946E580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25" t="24705" b="49798"/>
          <a:stretch/>
        </p:blipFill>
        <p:spPr bwMode="auto">
          <a:xfrm>
            <a:off x="8813576" y="12046488"/>
            <a:ext cx="5029965" cy="317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SIRIS WAC images taken at 08:40, 09:10, 09:40, 10:10, 10:40, 11:10, 11:40, and 12:10, respectively. Each image is about 11$_{.}^{\circ}$5 × 6$_{.}^{\circ}$2 in size, they were obtained in the broad-band green filter with 3 s exposure time. The image brightness is scaled according to the square root of the measured flux, with minimum and maximum values of 1.5 × 10−7 (black) and 1.5 × 10−4 W m−2 sr−1 nm−1 (white). The Sun is at the top.">
            <a:extLst>
              <a:ext uri="{FF2B5EF4-FFF2-40B4-BE49-F238E27FC236}">
                <a16:creationId xmlns:a16="http://schemas.microsoft.com/office/drawing/2014/main" id="{1FE0E283-8C1E-A992-AD9A-CE7B0F2A27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26" t="33" b="75283"/>
          <a:stretch/>
        </p:blipFill>
        <p:spPr bwMode="auto">
          <a:xfrm>
            <a:off x="8813576" y="8877380"/>
            <a:ext cx="5029965" cy="307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CFCE73F-AA3A-1209-1F9D-4435707C46DF}"/>
              </a:ext>
            </a:extLst>
          </p:cNvPr>
          <p:cNvSpPr/>
          <p:nvPr/>
        </p:nvSpPr>
        <p:spPr>
          <a:xfrm>
            <a:off x="9535778" y="8895338"/>
            <a:ext cx="3585559" cy="4605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Comet 67P, before outburst</a:t>
            </a:r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0A0BF90-99A2-963A-1ACA-0B03CF3E7649}"/>
              </a:ext>
            </a:extLst>
          </p:cNvPr>
          <p:cNvSpPr/>
          <p:nvPr/>
        </p:nvSpPr>
        <p:spPr>
          <a:xfrm>
            <a:off x="9557507" y="12119682"/>
            <a:ext cx="3585559" cy="4605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Comet 67P, during outburst</a:t>
            </a:r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F095694-6EA6-EBDE-A6B2-F03D6B21F108}"/>
              </a:ext>
            </a:extLst>
          </p:cNvPr>
          <p:cNvSpPr/>
          <p:nvPr/>
        </p:nvSpPr>
        <p:spPr>
          <a:xfrm>
            <a:off x="8850098" y="11310738"/>
            <a:ext cx="399108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a</a:t>
            </a:r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085EBE0-9D23-72FF-1986-B06F00D48002}"/>
              </a:ext>
            </a:extLst>
          </p:cNvPr>
          <p:cNvSpPr/>
          <p:nvPr/>
        </p:nvSpPr>
        <p:spPr>
          <a:xfrm>
            <a:off x="14952415" y="9028699"/>
            <a:ext cx="399108" cy="36933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c</a:t>
            </a:r>
            <a:endParaRPr lang="en-US" sz="16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1B4BB31-2AF1-326C-8F35-F6A5965CD000}"/>
              </a:ext>
            </a:extLst>
          </p:cNvPr>
          <p:cNvSpPr/>
          <p:nvPr/>
        </p:nvSpPr>
        <p:spPr>
          <a:xfrm>
            <a:off x="8849137" y="14530112"/>
            <a:ext cx="399108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b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A629AC0-56FA-1568-306E-52C53A8ABCB3}"/>
              </a:ext>
            </a:extLst>
          </p:cNvPr>
          <p:cNvGrpSpPr/>
          <p:nvPr/>
        </p:nvGrpSpPr>
        <p:grpSpPr>
          <a:xfrm>
            <a:off x="380946" y="21411989"/>
            <a:ext cx="7635240" cy="5607086"/>
            <a:chOff x="-4" y="18631413"/>
            <a:chExt cx="7635240" cy="560708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6E91503-C95A-FBBD-E80C-E4B2DCEC3A20}"/>
                </a:ext>
              </a:extLst>
            </p:cNvPr>
            <p:cNvSpPr/>
            <p:nvPr/>
          </p:nvSpPr>
          <p:spPr>
            <a:xfrm>
              <a:off x="-4" y="19221741"/>
              <a:ext cx="7604562" cy="5016758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3200" dirty="0"/>
                <a:t>Derived and incorporated new analytical expressions to calculate pumping rates from solar radiation and dust into existing coma model</a:t>
              </a:r>
              <a:r>
                <a:rPr lang="en-US" sz="3200" baseline="30000" dirty="0"/>
                <a:t>2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3200" dirty="0"/>
                <a:t>Validated new solar radiation pumping rates against previous work</a:t>
              </a:r>
              <a:r>
                <a:rPr lang="en-US" sz="3200" baseline="30000" dirty="0"/>
                <a:t>3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3200" dirty="0"/>
                <a:t>Quantified effect of thermal emission from spherical dust cloud for varying coma properties and observing geometries (Fig. 2)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6AB06A8C-F612-1B6C-B52A-4D4A1F30A740}"/>
                </a:ext>
              </a:extLst>
            </p:cNvPr>
            <p:cNvSpPr/>
            <p:nvPr/>
          </p:nvSpPr>
          <p:spPr>
            <a:xfrm>
              <a:off x="-3" y="18631413"/>
              <a:ext cx="7635239" cy="58477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III. Approach &amp; Results</a:t>
              </a:r>
              <a:endParaRPr lang="en-US" sz="3200" dirty="0">
                <a:solidFill>
                  <a:schemeClr val="bg1"/>
                </a:solidFill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5B0B281C-47DB-FA03-E3EA-240D7E6C4E5A}"/>
              </a:ext>
            </a:extLst>
          </p:cNvPr>
          <p:cNvSpPr txBox="1"/>
          <p:nvPr/>
        </p:nvSpPr>
        <p:spPr>
          <a:xfrm>
            <a:off x="-304800" y="22318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6F2372E-C1AD-DE44-86E2-0043BA03C65E}"/>
              </a:ext>
            </a:extLst>
          </p:cNvPr>
          <p:cNvGrpSpPr/>
          <p:nvPr/>
        </p:nvGrpSpPr>
        <p:grpSpPr>
          <a:xfrm>
            <a:off x="14878867" y="16101467"/>
            <a:ext cx="6731976" cy="6081161"/>
            <a:chOff x="9317939" y="15104166"/>
            <a:chExt cx="6731976" cy="608116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54E1159-FF06-1C3A-586D-366C4C8E7FE6}"/>
                </a:ext>
              </a:extLst>
            </p:cNvPr>
            <p:cNvSpPr/>
            <p:nvPr/>
          </p:nvSpPr>
          <p:spPr>
            <a:xfrm>
              <a:off x="9317942" y="16168569"/>
              <a:ext cx="6731973" cy="5016758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3200" dirty="0"/>
                <a:t>Incorporating the thermal radiation from dust in the coma will help us understand cometary evolution better 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3200" dirty="0"/>
                <a:t>These results can help JPL design and plan future cometary missions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3200" dirty="0"/>
                <a:t>This dust-gas model can be extended to study processes across the universe (e.g., in the interstellar medium, proto-planetary disks, etc.)</a:t>
              </a:r>
              <a:endParaRPr lang="en-US" sz="3200" dirty="0">
                <a:solidFill>
                  <a:srgbClr val="0070C0"/>
                </a:solidFill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3644EC2-ECEC-C5E0-1B4B-6A6A5C744C74}"/>
                </a:ext>
              </a:extLst>
            </p:cNvPr>
            <p:cNvSpPr/>
            <p:nvPr/>
          </p:nvSpPr>
          <p:spPr>
            <a:xfrm>
              <a:off x="9317939" y="15104166"/>
              <a:ext cx="6731973" cy="107721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IV. Significance of Results/Benefits to NASA/JPL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CEA55B9-B001-202D-B629-707FEA9E09E5}"/>
              </a:ext>
            </a:extLst>
          </p:cNvPr>
          <p:cNvGrpSpPr/>
          <p:nvPr/>
        </p:nvGrpSpPr>
        <p:grpSpPr>
          <a:xfrm>
            <a:off x="14920039" y="23639281"/>
            <a:ext cx="6730060" cy="5601533"/>
            <a:chOff x="411820" y="25312238"/>
            <a:chExt cx="6730060" cy="560153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7203F8C-FC95-D160-6E84-76DA5EDA04F4}"/>
                </a:ext>
              </a:extLst>
            </p:cNvPr>
            <p:cNvSpPr/>
            <p:nvPr/>
          </p:nvSpPr>
          <p:spPr>
            <a:xfrm>
              <a:off x="411896" y="25897013"/>
              <a:ext cx="6729984" cy="5016758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3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Working on adding a distribution of dust particles in the coma based on Rosetta observations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3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Will simulate jets of dust for quantitative analysis of effect on water molecular line emission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3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Will submit manuscript on spherical dust distribution case before attempting to replicate actual MIRO observations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5D6DFBC-1370-B4AB-8A4A-D7B3C4FE7F7F}"/>
                </a:ext>
              </a:extLst>
            </p:cNvPr>
            <p:cNvSpPr/>
            <p:nvPr/>
          </p:nvSpPr>
          <p:spPr>
            <a:xfrm>
              <a:off x="411820" y="25312238"/>
              <a:ext cx="6729984" cy="584775"/>
            </a:xfrm>
            <a:prstGeom prst="rect">
              <a:avLst/>
            </a:prstGeom>
            <a:solidFill>
              <a:srgbClr val="8F8ED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V. Future Work</a:t>
              </a:r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9318D464-6821-C3F8-C4B2-46AECFF7BD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02295" y="15867885"/>
            <a:ext cx="6269887" cy="4702415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EFA66E3B-48A7-E58B-20A3-2AC40109AB9F}"/>
              </a:ext>
            </a:extLst>
          </p:cNvPr>
          <p:cNvSpPr/>
          <p:nvPr/>
        </p:nvSpPr>
        <p:spPr>
          <a:xfrm>
            <a:off x="8491012" y="15616950"/>
            <a:ext cx="399108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a</a:t>
            </a:r>
            <a:endParaRPr lang="en-US" sz="1600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5C6B275-0193-248E-BB53-A9CEEF4F401A}"/>
              </a:ext>
            </a:extLst>
          </p:cNvPr>
          <p:cNvSpPr/>
          <p:nvPr/>
        </p:nvSpPr>
        <p:spPr>
          <a:xfrm>
            <a:off x="8368597" y="20077328"/>
            <a:ext cx="399108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b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09337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3103</TotalTime>
  <Words>536</Words>
  <Application>Microsoft Office PowerPoint</Application>
  <PresentationFormat>Custom</PresentationFormat>
  <Paragraphs>50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Cambria Math</vt:lpstr>
      <vt:lpstr>Helvetica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 Poster Template Guidelines</dc:title>
  <dc:creator>Chen, Joy (US 183B)</dc:creator>
  <cp:lastModifiedBy>Hong, Sophia (US 1212)</cp:lastModifiedBy>
  <cp:revision>89</cp:revision>
  <dcterms:created xsi:type="dcterms:W3CDTF">2022-08-22T17:05:38Z</dcterms:created>
  <dcterms:modified xsi:type="dcterms:W3CDTF">2023-11-29T01:37:44Z</dcterms:modified>
</cp:coreProperties>
</file>