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Lst>
  <p:sldSz cx="219456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CCBEA06-7298-F5AF-E46F-36D6DE6EBD85}" name="Hong, Sophia (US 1200)" initials="HS(1" userId="S::ana.s.hong@jpl.nasa.gov::8ed35a80-99c1-44c0-b57b-9b3aa285e4d8" providerId="AD"/>
  <p188:author id="{9F1056C4-72A9-A504-F5CB-4FBBE654700D}" name="Castaneda, Lupe (US 1230)" initials="CL(1" userId="S::Guadalupe.Castaneda@jpl.nasa.gov::6691f1d8-cdcc-421d-b26a-5c6cdec04609"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FF0066"/>
    <a:srgbClr val="551415"/>
    <a:srgbClr val="9F2B1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0" autoAdjust="0"/>
    <p:restoredTop sz="96405"/>
  </p:normalViewPr>
  <p:slideViewPr>
    <p:cSldViewPr snapToGrid="0">
      <p:cViewPr>
        <p:scale>
          <a:sx n="50" d="100"/>
          <a:sy n="50" d="100"/>
        </p:scale>
        <p:origin x="588" y="-402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8/10/relationships/authors" Targe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45920" y="5387342"/>
            <a:ext cx="18653760" cy="11460480"/>
          </a:xfrm>
        </p:spPr>
        <p:txBody>
          <a:bodyPr anchor="b"/>
          <a:lstStyle>
            <a:lvl1pPr algn="ctr">
              <a:defRPr sz="14400"/>
            </a:lvl1pPr>
          </a:lstStyle>
          <a:p>
            <a:r>
              <a:rPr lang="en-US"/>
              <a:t>Click to edit Master title style</a:t>
            </a:r>
            <a:endParaRPr lang="en-US" dirty="0"/>
          </a:p>
        </p:txBody>
      </p:sp>
      <p:sp>
        <p:nvSpPr>
          <p:cNvPr id="3" name="Subtitle 2"/>
          <p:cNvSpPr>
            <a:spLocks noGrp="1"/>
          </p:cNvSpPr>
          <p:nvPr>
            <p:ph type="subTitle" idx="1"/>
          </p:nvPr>
        </p:nvSpPr>
        <p:spPr>
          <a:xfrm>
            <a:off x="2743200" y="17289782"/>
            <a:ext cx="16459200" cy="7947658"/>
          </a:xfrm>
        </p:spPr>
        <p:txBody>
          <a:bodyPr/>
          <a:lstStyle>
            <a:lvl1pPr marL="0" indent="0" algn="ctr">
              <a:buNone/>
              <a:defRPr sz="5760"/>
            </a:lvl1pPr>
            <a:lvl2pPr marL="1097280" indent="0" algn="ctr">
              <a:buNone/>
              <a:defRPr sz="4800"/>
            </a:lvl2pPr>
            <a:lvl3pPr marL="2194560" indent="0" algn="ctr">
              <a:buNone/>
              <a:defRPr sz="4320"/>
            </a:lvl3pPr>
            <a:lvl4pPr marL="3291840" indent="0" algn="ctr">
              <a:buNone/>
              <a:defRPr sz="3840"/>
            </a:lvl4pPr>
            <a:lvl5pPr marL="4389120" indent="0" algn="ctr">
              <a:buNone/>
              <a:defRPr sz="3840"/>
            </a:lvl5pPr>
            <a:lvl6pPr marL="5486400" indent="0" algn="ctr">
              <a:buNone/>
              <a:defRPr sz="3840"/>
            </a:lvl6pPr>
            <a:lvl7pPr marL="6583680" indent="0" algn="ctr">
              <a:buNone/>
              <a:defRPr sz="3840"/>
            </a:lvl7pPr>
            <a:lvl8pPr marL="7680960" indent="0" algn="ctr">
              <a:buNone/>
              <a:defRPr sz="3840"/>
            </a:lvl8pPr>
            <a:lvl9pPr marL="8778240" indent="0" algn="ctr">
              <a:buNone/>
              <a:defRPr sz="384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B41C0FA-16C0-894C-A716-8787E14EF5B7}" type="datetimeFigureOut">
              <a:rPr lang="en-US" smtClean="0"/>
              <a:t>10/27/2023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CA531C-7793-A540-B2EB-21B5693E78E3}" type="slidenum">
              <a:rPr lang="en-US" smtClean="0"/>
              <a:t>‹#›</a:t>
            </a:fld>
            <a:endParaRPr lang="en-US"/>
          </a:p>
        </p:txBody>
      </p:sp>
    </p:spTree>
    <p:extLst>
      <p:ext uri="{BB962C8B-B14F-4D97-AF65-F5344CB8AC3E}">
        <p14:creationId xmlns:p14="http://schemas.microsoft.com/office/powerpoint/2010/main" val="18201380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41C0FA-16C0-894C-A716-8787E14EF5B7}" type="datetimeFigureOut">
              <a:rPr lang="en-US" smtClean="0"/>
              <a:t>10/27/2023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CA531C-7793-A540-B2EB-21B5693E78E3}" type="slidenum">
              <a:rPr lang="en-US" smtClean="0"/>
              <a:t>‹#›</a:t>
            </a:fld>
            <a:endParaRPr lang="en-US"/>
          </a:p>
        </p:txBody>
      </p:sp>
    </p:spTree>
    <p:extLst>
      <p:ext uri="{BB962C8B-B14F-4D97-AF65-F5344CB8AC3E}">
        <p14:creationId xmlns:p14="http://schemas.microsoft.com/office/powerpoint/2010/main" val="3890185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704821" y="1752600"/>
            <a:ext cx="473202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508761" y="1752600"/>
            <a:ext cx="13921740"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41C0FA-16C0-894C-A716-8787E14EF5B7}" type="datetimeFigureOut">
              <a:rPr lang="en-US" smtClean="0"/>
              <a:t>10/27/2023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CA531C-7793-A540-B2EB-21B5693E78E3}" type="slidenum">
              <a:rPr lang="en-US" smtClean="0"/>
              <a:t>‹#›</a:t>
            </a:fld>
            <a:endParaRPr lang="en-US"/>
          </a:p>
        </p:txBody>
      </p:sp>
    </p:spTree>
    <p:extLst>
      <p:ext uri="{BB962C8B-B14F-4D97-AF65-F5344CB8AC3E}">
        <p14:creationId xmlns:p14="http://schemas.microsoft.com/office/powerpoint/2010/main" val="4146967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41C0FA-16C0-894C-A716-8787E14EF5B7}" type="datetimeFigureOut">
              <a:rPr lang="en-US" smtClean="0"/>
              <a:t>10/27/2023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CA531C-7793-A540-B2EB-21B5693E78E3}" type="slidenum">
              <a:rPr lang="en-US" smtClean="0"/>
              <a:t>‹#›</a:t>
            </a:fld>
            <a:endParaRPr lang="en-US"/>
          </a:p>
        </p:txBody>
      </p:sp>
    </p:spTree>
    <p:extLst>
      <p:ext uri="{BB962C8B-B14F-4D97-AF65-F5344CB8AC3E}">
        <p14:creationId xmlns:p14="http://schemas.microsoft.com/office/powerpoint/2010/main" val="14080146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97331" y="8206749"/>
            <a:ext cx="18928080" cy="13693138"/>
          </a:xfrm>
        </p:spPr>
        <p:txBody>
          <a:bodyPr anchor="b"/>
          <a:lstStyle>
            <a:lvl1pPr>
              <a:defRPr sz="14400"/>
            </a:lvl1pPr>
          </a:lstStyle>
          <a:p>
            <a:r>
              <a:rPr lang="en-US"/>
              <a:t>Click to edit Master title style</a:t>
            </a:r>
            <a:endParaRPr lang="en-US" dirty="0"/>
          </a:p>
        </p:txBody>
      </p:sp>
      <p:sp>
        <p:nvSpPr>
          <p:cNvPr id="3" name="Text Placeholder 2"/>
          <p:cNvSpPr>
            <a:spLocks noGrp="1"/>
          </p:cNvSpPr>
          <p:nvPr>
            <p:ph type="body" idx="1"/>
          </p:nvPr>
        </p:nvSpPr>
        <p:spPr>
          <a:xfrm>
            <a:off x="1497331" y="22029429"/>
            <a:ext cx="18928080" cy="7200898"/>
          </a:xfrm>
        </p:spPr>
        <p:txBody>
          <a:bodyPr/>
          <a:lstStyle>
            <a:lvl1pPr marL="0" indent="0">
              <a:buNone/>
              <a:defRPr sz="5760">
                <a:solidFill>
                  <a:schemeClr val="tx1"/>
                </a:solidFill>
              </a:defRPr>
            </a:lvl1pPr>
            <a:lvl2pPr marL="1097280" indent="0">
              <a:buNone/>
              <a:defRPr sz="4800">
                <a:solidFill>
                  <a:schemeClr val="tx1">
                    <a:tint val="75000"/>
                  </a:schemeClr>
                </a:solidFill>
              </a:defRPr>
            </a:lvl2pPr>
            <a:lvl3pPr marL="2194560" indent="0">
              <a:buNone/>
              <a:defRPr sz="4320">
                <a:solidFill>
                  <a:schemeClr val="tx1">
                    <a:tint val="75000"/>
                  </a:schemeClr>
                </a:solidFill>
              </a:defRPr>
            </a:lvl3pPr>
            <a:lvl4pPr marL="3291840" indent="0">
              <a:buNone/>
              <a:defRPr sz="3840">
                <a:solidFill>
                  <a:schemeClr val="tx1">
                    <a:tint val="75000"/>
                  </a:schemeClr>
                </a:solidFill>
              </a:defRPr>
            </a:lvl4pPr>
            <a:lvl5pPr marL="4389120" indent="0">
              <a:buNone/>
              <a:defRPr sz="3840">
                <a:solidFill>
                  <a:schemeClr val="tx1">
                    <a:tint val="75000"/>
                  </a:schemeClr>
                </a:solidFill>
              </a:defRPr>
            </a:lvl5pPr>
            <a:lvl6pPr marL="5486400" indent="0">
              <a:buNone/>
              <a:defRPr sz="3840">
                <a:solidFill>
                  <a:schemeClr val="tx1">
                    <a:tint val="75000"/>
                  </a:schemeClr>
                </a:solidFill>
              </a:defRPr>
            </a:lvl6pPr>
            <a:lvl7pPr marL="6583680" indent="0">
              <a:buNone/>
              <a:defRPr sz="3840">
                <a:solidFill>
                  <a:schemeClr val="tx1">
                    <a:tint val="75000"/>
                  </a:schemeClr>
                </a:solidFill>
              </a:defRPr>
            </a:lvl7pPr>
            <a:lvl8pPr marL="7680960" indent="0">
              <a:buNone/>
              <a:defRPr sz="3840">
                <a:solidFill>
                  <a:schemeClr val="tx1">
                    <a:tint val="75000"/>
                  </a:schemeClr>
                </a:solidFill>
              </a:defRPr>
            </a:lvl8pPr>
            <a:lvl9pPr marL="8778240" indent="0">
              <a:buNone/>
              <a:defRPr sz="384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41C0FA-16C0-894C-A716-8787E14EF5B7}" type="datetimeFigureOut">
              <a:rPr lang="en-US" smtClean="0"/>
              <a:t>10/27/2023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CA531C-7793-A540-B2EB-21B5693E78E3}" type="slidenum">
              <a:rPr lang="en-US" smtClean="0"/>
              <a:t>‹#›</a:t>
            </a:fld>
            <a:endParaRPr lang="en-US"/>
          </a:p>
        </p:txBody>
      </p:sp>
    </p:spTree>
    <p:extLst>
      <p:ext uri="{BB962C8B-B14F-4D97-AF65-F5344CB8AC3E}">
        <p14:creationId xmlns:p14="http://schemas.microsoft.com/office/powerpoint/2010/main" val="3970350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08760" y="8763000"/>
            <a:ext cx="932688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1109960" y="8763000"/>
            <a:ext cx="932688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B41C0FA-16C0-894C-A716-8787E14EF5B7}" type="datetimeFigureOut">
              <a:rPr lang="en-US" smtClean="0"/>
              <a:t>10/27/2023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CA531C-7793-A540-B2EB-21B5693E78E3}" type="slidenum">
              <a:rPr lang="en-US" smtClean="0"/>
              <a:t>‹#›</a:t>
            </a:fld>
            <a:endParaRPr lang="en-US"/>
          </a:p>
        </p:txBody>
      </p:sp>
    </p:spTree>
    <p:extLst>
      <p:ext uri="{BB962C8B-B14F-4D97-AF65-F5344CB8AC3E}">
        <p14:creationId xmlns:p14="http://schemas.microsoft.com/office/powerpoint/2010/main" val="700363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11618" y="1752607"/>
            <a:ext cx="1892808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1511621" y="8069582"/>
            <a:ext cx="9284016" cy="3954778"/>
          </a:xfrm>
        </p:spPr>
        <p:txBody>
          <a:bodyPr anchor="b"/>
          <a:lstStyle>
            <a:lvl1pPr marL="0" indent="0">
              <a:buNone/>
              <a:defRPr sz="5760" b="1"/>
            </a:lvl1pPr>
            <a:lvl2pPr marL="1097280" indent="0">
              <a:buNone/>
              <a:defRPr sz="4800" b="1"/>
            </a:lvl2pPr>
            <a:lvl3pPr marL="2194560" indent="0">
              <a:buNone/>
              <a:defRPr sz="4320" b="1"/>
            </a:lvl3pPr>
            <a:lvl4pPr marL="3291840" indent="0">
              <a:buNone/>
              <a:defRPr sz="3840" b="1"/>
            </a:lvl4pPr>
            <a:lvl5pPr marL="4389120" indent="0">
              <a:buNone/>
              <a:defRPr sz="3840" b="1"/>
            </a:lvl5pPr>
            <a:lvl6pPr marL="5486400" indent="0">
              <a:buNone/>
              <a:defRPr sz="3840" b="1"/>
            </a:lvl6pPr>
            <a:lvl7pPr marL="6583680" indent="0">
              <a:buNone/>
              <a:defRPr sz="3840" b="1"/>
            </a:lvl7pPr>
            <a:lvl8pPr marL="7680960" indent="0">
              <a:buNone/>
              <a:defRPr sz="3840" b="1"/>
            </a:lvl8pPr>
            <a:lvl9pPr marL="8778240" indent="0">
              <a:buNone/>
              <a:defRPr sz="3840" b="1"/>
            </a:lvl9pPr>
          </a:lstStyle>
          <a:p>
            <a:pPr lvl="0"/>
            <a:r>
              <a:rPr lang="en-US"/>
              <a:t>Click to edit Master text styles</a:t>
            </a:r>
          </a:p>
        </p:txBody>
      </p:sp>
      <p:sp>
        <p:nvSpPr>
          <p:cNvPr id="4" name="Content Placeholder 3"/>
          <p:cNvSpPr>
            <a:spLocks noGrp="1"/>
          </p:cNvSpPr>
          <p:nvPr>
            <p:ph sz="half" idx="2"/>
          </p:nvPr>
        </p:nvSpPr>
        <p:spPr>
          <a:xfrm>
            <a:off x="1511621" y="12024360"/>
            <a:ext cx="9284016"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1109961" y="8069582"/>
            <a:ext cx="9329738" cy="3954778"/>
          </a:xfrm>
        </p:spPr>
        <p:txBody>
          <a:bodyPr anchor="b"/>
          <a:lstStyle>
            <a:lvl1pPr marL="0" indent="0">
              <a:buNone/>
              <a:defRPr sz="5760" b="1"/>
            </a:lvl1pPr>
            <a:lvl2pPr marL="1097280" indent="0">
              <a:buNone/>
              <a:defRPr sz="4800" b="1"/>
            </a:lvl2pPr>
            <a:lvl3pPr marL="2194560" indent="0">
              <a:buNone/>
              <a:defRPr sz="4320" b="1"/>
            </a:lvl3pPr>
            <a:lvl4pPr marL="3291840" indent="0">
              <a:buNone/>
              <a:defRPr sz="3840" b="1"/>
            </a:lvl4pPr>
            <a:lvl5pPr marL="4389120" indent="0">
              <a:buNone/>
              <a:defRPr sz="3840" b="1"/>
            </a:lvl5pPr>
            <a:lvl6pPr marL="5486400" indent="0">
              <a:buNone/>
              <a:defRPr sz="3840" b="1"/>
            </a:lvl6pPr>
            <a:lvl7pPr marL="6583680" indent="0">
              <a:buNone/>
              <a:defRPr sz="3840" b="1"/>
            </a:lvl7pPr>
            <a:lvl8pPr marL="7680960" indent="0">
              <a:buNone/>
              <a:defRPr sz="3840" b="1"/>
            </a:lvl8pPr>
            <a:lvl9pPr marL="8778240" indent="0">
              <a:buNone/>
              <a:defRPr sz="3840" b="1"/>
            </a:lvl9pPr>
          </a:lstStyle>
          <a:p>
            <a:pPr lvl="0"/>
            <a:r>
              <a:rPr lang="en-US"/>
              <a:t>Click to edit Master text styles</a:t>
            </a:r>
          </a:p>
        </p:txBody>
      </p:sp>
      <p:sp>
        <p:nvSpPr>
          <p:cNvPr id="6" name="Content Placeholder 5"/>
          <p:cNvSpPr>
            <a:spLocks noGrp="1"/>
          </p:cNvSpPr>
          <p:nvPr>
            <p:ph sz="quarter" idx="4"/>
          </p:nvPr>
        </p:nvSpPr>
        <p:spPr>
          <a:xfrm>
            <a:off x="11109961" y="12024360"/>
            <a:ext cx="9329738"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41C0FA-16C0-894C-A716-8787E14EF5B7}" type="datetimeFigureOut">
              <a:rPr lang="en-US" smtClean="0"/>
              <a:t>10/27/2023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CA531C-7793-A540-B2EB-21B5693E78E3}" type="slidenum">
              <a:rPr lang="en-US" smtClean="0"/>
              <a:t>‹#›</a:t>
            </a:fld>
            <a:endParaRPr lang="en-US"/>
          </a:p>
        </p:txBody>
      </p:sp>
    </p:spTree>
    <p:extLst>
      <p:ext uri="{BB962C8B-B14F-4D97-AF65-F5344CB8AC3E}">
        <p14:creationId xmlns:p14="http://schemas.microsoft.com/office/powerpoint/2010/main" val="1713448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B41C0FA-16C0-894C-A716-8787E14EF5B7}" type="datetimeFigureOut">
              <a:rPr lang="en-US" smtClean="0"/>
              <a:t>10/27/2023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CA531C-7793-A540-B2EB-21B5693E78E3}" type="slidenum">
              <a:rPr lang="en-US" smtClean="0"/>
              <a:t>‹#›</a:t>
            </a:fld>
            <a:endParaRPr lang="en-US"/>
          </a:p>
        </p:txBody>
      </p:sp>
    </p:spTree>
    <p:extLst>
      <p:ext uri="{BB962C8B-B14F-4D97-AF65-F5344CB8AC3E}">
        <p14:creationId xmlns:p14="http://schemas.microsoft.com/office/powerpoint/2010/main" val="498772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41C0FA-16C0-894C-A716-8787E14EF5B7}" type="datetimeFigureOut">
              <a:rPr lang="en-US" smtClean="0"/>
              <a:t>10/27/2023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CA531C-7793-A540-B2EB-21B5693E78E3}" type="slidenum">
              <a:rPr lang="en-US" smtClean="0"/>
              <a:t>‹#›</a:t>
            </a:fld>
            <a:endParaRPr lang="en-US"/>
          </a:p>
        </p:txBody>
      </p:sp>
    </p:spTree>
    <p:extLst>
      <p:ext uri="{BB962C8B-B14F-4D97-AF65-F5344CB8AC3E}">
        <p14:creationId xmlns:p14="http://schemas.microsoft.com/office/powerpoint/2010/main" val="3819746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1619" y="2194560"/>
            <a:ext cx="7078027" cy="7680960"/>
          </a:xfrm>
        </p:spPr>
        <p:txBody>
          <a:bodyPr anchor="b"/>
          <a:lstStyle>
            <a:lvl1pPr>
              <a:defRPr sz="7680"/>
            </a:lvl1pPr>
          </a:lstStyle>
          <a:p>
            <a:r>
              <a:rPr lang="en-US"/>
              <a:t>Click to edit Master title style</a:t>
            </a:r>
            <a:endParaRPr lang="en-US" dirty="0"/>
          </a:p>
        </p:txBody>
      </p:sp>
      <p:sp>
        <p:nvSpPr>
          <p:cNvPr id="3" name="Content Placeholder 2"/>
          <p:cNvSpPr>
            <a:spLocks noGrp="1"/>
          </p:cNvSpPr>
          <p:nvPr>
            <p:ph idx="1"/>
          </p:nvPr>
        </p:nvSpPr>
        <p:spPr>
          <a:xfrm>
            <a:off x="9329738" y="4739647"/>
            <a:ext cx="11109960" cy="23393400"/>
          </a:xfrm>
        </p:spPr>
        <p:txBody>
          <a:bodyPr/>
          <a:lstStyle>
            <a:lvl1pPr>
              <a:defRPr sz="7680"/>
            </a:lvl1pPr>
            <a:lvl2pPr>
              <a:defRPr sz="6720"/>
            </a:lvl2pPr>
            <a:lvl3pPr>
              <a:defRPr sz="5760"/>
            </a:lvl3pPr>
            <a:lvl4pPr>
              <a:defRPr sz="4800"/>
            </a:lvl4pPr>
            <a:lvl5pPr>
              <a:defRPr sz="4800"/>
            </a:lvl5pPr>
            <a:lvl6pPr>
              <a:defRPr sz="4800"/>
            </a:lvl6pPr>
            <a:lvl7pPr>
              <a:defRPr sz="4800"/>
            </a:lvl7pPr>
            <a:lvl8pPr>
              <a:defRPr sz="4800"/>
            </a:lvl8pPr>
            <a:lvl9pPr>
              <a:defRPr sz="4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511619" y="9875520"/>
            <a:ext cx="7078027" cy="18295622"/>
          </a:xfrm>
        </p:spPr>
        <p:txBody>
          <a:bodyPr/>
          <a:lstStyle>
            <a:lvl1pPr marL="0" indent="0">
              <a:buNone/>
              <a:defRPr sz="3840"/>
            </a:lvl1pPr>
            <a:lvl2pPr marL="1097280" indent="0">
              <a:buNone/>
              <a:defRPr sz="3360"/>
            </a:lvl2pPr>
            <a:lvl3pPr marL="2194560" indent="0">
              <a:buNone/>
              <a:defRPr sz="2880"/>
            </a:lvl3pPr>
            <a:lvl4pPr marL="3291840" indent="0">
              <a:buNone/>
              <a:defRPr sz="2400"/>
            </a:lvl4pPr>
            <a:lvl5pPr marL="4389120" indent="0">
              <a:buNone/>
              <a:defRPr sz="2400"/>
            </a:lvl5pPr>
            <a:lvl6pPr marL="5486400" indent="0">
              <a:buNone/>
              <a:defRPr sz="2400"/>
            </a:lvl6pPr>
            <a:lvl7pPr marL="6583680" indent="0">
              <a:buNone/>
              <a:defRPr sz="2400"/>
            </a:lvl7pPr>
            <a:lvl8pPr marL="7680960" indent="0">
              <a:buNone/>
              <a:defRPr sz="2400"/>
            </a:lvl8pPr>
            <a:lvl9pPr marL="8778240" indent="0">
              <a:buNone/>
              <a:defRPr sz="2400"/>
            </a:lvl9pPr>
          </a:lstStyle>
          <a:p>
            <a:pPr lvl="0"/>
            <a:r>
              <a:rPr lang="en-US"/>
              <a:t>Click to edit Master text styles</a:t>
            </a:r>
          </a:p>
        </p:txBody>
      </p:sp>
      <p:sp>
        <p:nvSpPr>
          <p:cNvPr id="5" name="Date Placeholder 4"/>
          <p:cNvSpPr>
            <a:spLocks noGrp="1"/>
          </p:cNvSpPr>
          <p:nvPr>
            <p:ph type="dt" sz="half" idx="10"/>
          </p:nvPr>
        </p:nvSpPr>
        <p:spPr/>
        <p:txBody>
          <a:bodyPr/>
          <a:lstStyle/>
          <a:p>
            <a:fld id="{9B41C0FA-16C0-894C-A716-8787E14EF5B7}" type="datetimeFigureOut">
              <a:rPr lang="en-US" smtClean="0"/>
              <a:t>10/27/2023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CA531C-7793-A540-B2EB-21B5693E78E3}" type="slidenum">
              <a:rPr lang="en-US" smtClean="0"/>
              <a:t>‹#›</a:t>
            </a:fld>
            <a:endParaRPr lang="en-US"/>
          </a:p>
        </p:txBody>
      </p:sp>
    </p:spTree>
    <p:extLst>
      <p:ext uri="{BB962C8B-B14F-4D97-AF65-F5344CB8AC3E}">
        <p14:creationId xmlns:p14="http://schemas.microsoft.com/office/powerpoint/2010/main" val="36977428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1619" y="2194560"/>
            <a:ext cx="7078027" cy="7680960"/>
          </a:xfrm>
        </p:spPr>
        <p:txBody>
          <a:bodyPr anchor="b"/>
          <a:lstStyle>
            <a:lvl1pPr>
              <a:defRPr sz="7680"/>
            </a:lvl1pPr>
          </a:lstStyle>
          <a:p>
            <a:r>
              <a:rPr lang="en-US"/>
              <a:t>Click to edit Master title style</a:t>
            </a:r>
            <a:endParaRPr lang="en-US" dirty="0"/>
          </a:p>
        </p:txBody>
      </p:sp>
      <p:sp>
        <p:nvSpPr>
          <p:cNvPr id="3" name="Picture Placeholder 2"/>
          <p:cNvSpPr>
            <a:spLocks noGrp="1" noChangeAspect="1"/>
          </p:cNvSpPr>
          <p:nvPr>
            <p:ph type="pic" idx="1"/>
          </p:nvPr>
        </p:nvSpPr>
        <p:spPr>
          <a:xfrm>
            <a:off x="9329738" y="4739647"/>
            <a:ext cx="11109960" cy="23393400"/>
          </a:xfrm>
        </p:spPr>
        <p:txBody>
          <a:bodyPr anchor="t"/>
          <a:lstStyle>
            <a:lvl1pPr marL="0" indent="0">
              <a:buNone/>
              <a:defRPr sz="7680"/>
            </a:lvl1pPr>
            <a:lvl2pPr marL="1097280" indent="0">
              <a:buNone/>
              <a:defRPr sz="6720"/>
            </a:lvl2pPr>
            <a:lvl3pPr marL="2194560" indent="0">
              <a:buNone/>
              <a:defRPr sz="5760"/>
            </a:lvl3pPr>
            <a:lvl4pPr marL="3291840" indent="0">
              <a:buNone/>
              <a:defRPr sz="4800"/>
            </a:lvl4pPr>
            <a:lvl5pPr marL="4389120" indent="0">
              <a:buNone/>
              <a:defRPr sz="4800"/>
            </a:lvl5pPr>
            <a:lvl6pPr marL="5486400" indent="0">
              <a:buNone/>
              <a:defRPr sz="4800"/>
            </a:lvl6pPr>
            <a:lvl7pPr marL="6583680" indent="0">
              <a:buNone/>
              <a:defRPr sz="4800"/>
            </a:lvl7pPr>
            <a:lvl8pPr marL="7680960" indent="0">
              <a:buNone/>
              <a:defRPr sz="4800"/>
            </a:lvl8pPr>
            <a:lvl9pPr marL="8778240" indent="0">
              <a:buNone/>
              <a:defRPr sz="4800"/>
            </a:lvl9pPr>
          </a:lstStyle>
          <a:p>
            <a:r>
              <a:rPr lang="en-US"/>
              <a:t>Click icon to add picture</a:t>
            </a:r>
            <a:endParaRPr lang="en-US" dirty="0"/>
          </a:p>
        </p:txBody>
      </p:sp>
      <p:sp>
        <p:nvSpPr>
          <p:cNvPr id="4" name="Text Placeholder 3"/>
          <p:cNvSpPr>
            <a:spLocks noGrp="1"/>
          </p:cNvSpPr>
          <p:nvPr>
            <p:ph type="body" sz="half" idx="2"/>
          </p:nvPr>
        </p:nvSpPr>
        <p:spPr>
          <a:xfrm>
            <a:off x="1511619" y="9875520"/>
            <a:ext cx="7078027" cy="18295622"/>
          </a:xfrm>
        </p:spPr>
        <p:txBody>
          <a:bodyPr/>
          <a:lstStyle>
            <a:lvl1pPr marL="0" indent="0">
              <a:buNone/>
              <a:defRPr sz="3840"/>
            </a:lvl1pPr>
            <a:lvl2pPr marL="1097280" indent="0">
              <a:buNone/>
              <a:defRPr sz="3360"/>
            </a:lvl2pPr>
            <a:lvl3pPr marL="2194560" indent="0">
              <a:buNone/>
              <a:defRPr sz="2880"/>
            </a:lvl3pPr>
            <a:lvl4pPr marL="3291840" indent="0">
              <a:buNone/>
              <a:defRPr sz="2400"/>
            </a:lvl4pPr>
            <a:lvl5pPr marL="4389120" indent="0">
              <a:buNone/>
              <a:defRPr sz="2400"/>
            </a:lvl5pPr>
            <a:lvl6pPr marL="5486400" indent="0">
              <a:buNone/>
              <a:defRPr sz="2400"/>
            </a:lvl6pPr>
            <a:lvl7pPr marL="6583680" indent="0">
              <a:buNone/>
              <a:defRPr sz="2400"/>
            </a:lvl7pPr>
            <a:lvl8pPr marL="7680960" indent="0">
              <a:buNone/>
              <a:defRPr sz="2400"/>
            </a:lvl8pPr>
            <a:lvl9pPr marL="8778240" indent="0">
              <a:buNone/>
              <a:defRPr sz="2400"/>
            </a:lvl9pPr>
          </a:lstStyle>
          <a:p>
            <a:pPr lvl="0"/>
            <a:r>
              <a:rPr lang="en-US"/>
              <a:t>Click to edit Master text styles</a:t>
            </a:r>
          </a:p>
        </p:txBody>
      </p:sp>
      <p:sp>
        <p:nvSpPr>
          <p:cNvPr id="5" name="Date Placeholder 4"/>
          <p:cNvSpPr>
            <a:spLocks noGrp="1"/>
          </p:cNvSpPr>
          <p:nvPr>
            <p:ph type="dt" sz="half" idx="10"/>
          </p:nvPr>
        </p:nvSpPr>
        <p:spPr/>
        <p:txBody>
          <a:bodyPr/>
          <a:lstStyle/>
          <a:p>
            <a:fld id="{9B41C0FA-16C0-894C-A716-8787E14EF5B7}" type="datetimeFigureOut">
              <a:rPr lang="en-US" smtClean="0"/>
              <a:t>10/27/2023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CA531C-7793-A540-B2EB-21B5693E78E3}" type="slidenum">
              <a:rPr lang="en-US" smtClean="0"/>
              <a:t>‹#›</a:t>
            </a:fld>
            <a:endParaRPr lang="en-US"/>
          </a:p>
        </p:txBody>
      </p:sp>
    </p:spTree>
    <p:extLst>
      <p:ext uri="{BB962C8B-B14F-4D97-AF65-F5344CB8AC3E}">
        <p14:creationId xmlns:p14="http://schemas.microsoft.com/office/powerpoint/2010/main" val="5454593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08760" y="1752607"/>
            <a:ext cx="1892808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508760" y="8763000"/>
            <a:ext cx="18928080" cy="208864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508760" y="30510487"/>
            <a:ext cx="4937760" cy="1752600"/>
          </a:xfrm>
          <a:prstGeom prst="rect">
            <a:avLst/>
          </a:prstGeom>
        </p:spPr>
        <p:txBody>
          <a:bodyPr vert="horz" lIns="91440" tIns="45720" rIns="91440" bIns="45720" rtlCol="0" anchor="ctr"/>
          <a:lstStyle>
            <a:lvl1pPr algn="l">
              <a:defRPr sz="2880">
                <a:solidFill>
                  <a:schemeClr val="tx1">
                    <a:tint val="75000"/>
                  </a:schemeClr>
                </a:solidFill>
              </a:defRPr>
            </a:lvl1pPr>
          </a:lstStyle>
          <a:p>
            <a:fld id="{9B41C0FA-16C0-894C-A716-8787E14EF5B7}" type="datetimeFigureOut">
              <a:rPr lang="en-US" smtClean="0"/>
              <a:t>10/27/2023</a:t>
            </a:fld>
            <a:endParaRPr lang="en-US"/>
          </a:p>
        </p:txBody>
      </p:sp>
      <p:sp>
        <p:nvSpPr>
          <p:cNvPr id="5" name="Footer Placeholder 4"/>
          <p:cNvSpPr>
            <a:spLocks noGrp="1"/>
          </p:cNvSpPr>
          <p:nvPr>
            <p:ph type="ftr" sz="quarter" idx="3"/>
          </p:nvPr>
        </p:nvSpPr>
        <p:spPr>
          <a:xfrm>
            <a:off x="7269480" y="30510487"/>
            <a:ext cx="7406640" cy="1752600"/>
          </a:xfrm>
          <a:prstGeom prst="rect">
            <a:avLst/>
          </a:prstGeom>
        </p:spPr>
        <p:txBody>
          <a:bodyPr vert="horz" lIns="91440" tIns="45720" rIns="91440" bIns="45720" rtlCol="0" anchor="ctr"/>
          <a:lstStyle>
            <a:lvl1pPr algn="ctr">
              <a:defRPr sz="288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5499080" y="30510487"/>
            <a:ext cx="4937760" cy="1752600"/>
          </a:xfrm>
          <a:prstGeom prst="rect">
            <a:avLst/>
          </a:prstGeom>
        </p:spPr>
        <p:txBody>
          <a:bodyPr vert="horz" lIns="91440" tIns="45720" rIns="91440" bIns="45720" rtlCol="0" anchor="ctr"/>
          <a:lstStyle>
            <a:lvl1pPr algn="r">
              <a:defRPr sz="2880">
                <a:solidFill>
                  <a:schemeClr val="tx1">
                    <a:tint val="75000"/>
                  </a:schemeClr>
                </a:solidFill>
              </a:defRPr>
            </a:lvl1pPr>
          </a:lstStyle>
          <a:p>
            <a:fld id="{92CA531C-7793-A540-B2EB-21B5693E78E3}" type="slidenum">
              <a:rPr lang="en-US" smtClean="0"/>
              <a:t>‹#›</a:t>
            </a:fld>
            <a:endParaRPr lang="en-US"/>
          </a:p>
        </p:txBody>
      </p:sp>
    </p:spTree>
    <p:extLst>
      <p:ext uri="{BB962C8B-B14F-4D97-AF65-F5344CB8AC3E}">
        <p14:creationId xmlns:p14="http://schemas.microsoft.com/office/powerpoint/2010/main" val="32614262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194560" rtl="0" eaLnBrk="1" latinLnBrk="0" hangingPunct="1">
        <a:lnSpc>
          <a:spcPct val="90000"/>
        </a:lnSpc>
        <a:spcBef>
          <a:spcPct val="0"/>
        </a:spcBef>
        <a:buNone/>
        <a:defRPr sz="10560" kern="1200">
          <a:solidFill>
            <a:schemeClr val="tx1"/>
          </a:solidFill>
          <a:latin typeface="+mj-lt"/>
          <a:ea typeface="+mj-ea"/>
          <a:cs typeface="+mj-cs"/>
        </a:defRPr>
      </a:lvl1pPr>
    </p:titleStyle>
    <p:bodyStyle>
      <a:lvl1pPr marL="548640" indent="-548640" algn="l" defTabSz="2194560" rtl="0" eaLnBrk="1" latinLnBrk="0" hangingPunct="1">
        <a:lnSpc>
          <a:spcPct val="90000"/>
        </a:lnSpc>
        <a:spcBef>
          <a:spcPts val="2400"/>
        </a:spcBef>
        <a:buFont typeface="Arial" panose="020B0604020202020204" pitchFamily="34" charset="0"/>
        <a:buChar char="•"/>
        <a:defRPr sz="6720" kern="1200">
          <a:solidFill>
            <a:schemeClr val="tx1"/>
          </a:solidFill>
          <a:latin typeface="+mn-lt"/>
          <a:ea typeface="+mn-ea"/>
          <a:cs typeface="+mn-cs"/>
        </a:defRPr>
      </a:lvl1pPr>
      <a:lvl2pPr marL="1645920" indent="-548640" algn="l" defTabSz="2194560" rtl="0" eaLnBrk="1" latinLnBrk="0" hangingPunct="1">
        <a:lnSpc>
          <a:spcPct val="90000"/>
        </a:lnSpc>
        <a:spcBef>
          <a:spcPts val="1200"/>
        </a:spcBef>
        <a:buFont typeface="Arial" panose="020B0604020202020204" pitchFamily="34" charset="0"/>
        <a:buChar char="•"/>
        <a:defRPr sz="5760" kern="1200">
          <a:solidFill>
            <a:schemeClr val="tx1"/>
          </a:solidFill>
          <a:latin typeface="+mn-lt"/>
          <a:ea typeface="+mn-ea"/>
          <a:cs typeface="+mn-cs"/>
        </a:defRPr>
      </a:lvl2pPr>
      <a:lvl3pPr marL="2743200" indent="-548640" algn="l" defTabSz="2194560" rtl="0" eaLnBrk="1" latinLnBrk="0" hangingPunct="1">
        <a:lnSpc>
          <a:spcPct val="90000"/>
        </a:lnSpc>
        <a:spcBef>
          <a:spcPts val="1200"/>
        </a:spcBef>
        <a:buFont typeface="Arial" panose="020B0604020202020204" pitchFamily="34" charset="0"/>
        <a:buChar char="•"/>
        <a:defRPr sz="4800" kern="1200">
          <a:solidFill>
            <a:schemeClr val="tx1"/>
          </a:solidFill>
          <a:latin typeface="+mn-lt"/>
          <a:ea typeface="+mn-ea"/>
          <a:cs typeface="+mn-cs"/>
        </a:defRPr>
      </a:lvl3pPr>
      <a:lvl4pPr marL="384048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4pPr>
      <a:lvl5pPr marL="493776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5pPr>
      <a:lvl6pPr marL="603504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6pPr>
      <a:lvl7pPr marL="713232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7pPr>
      <a:lvl8pPr marL="822960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8pPr>
      <a:lvl9pPr marL="932688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9pPr>
    </p:bodyStyle>
    <p:otherStyle>
      <a:defPPr>
        <a:defRPr lang="en-US"/>
      </a:defPPr>
      <a:lvl1pPr marL="0" algn="l" defTabSz="2194560" rtl="0" eaLnBrk="1" latinLnBrk="0" hangingPunct="1">
        <a:defRPr sz="4320" kern="1200">
          <a:solidFill>
            <a:schemeClr val="tx1"/>
          </a:solidFill>
          <a:latin typeface="+mn-lt"/>
          <a:ea typeface="+mn-ea"/>
          <a:cs typeface="+mn-cs"/>
        </a:defRPr>
      </a:lvl1pPr>
      <a:lvl2pPr marL="1097280" algn="l" defTabSz="2194560" rtl="0" eaLnBrk="1" latinLnBrk="0" hangingPunct="1">
        <a:defRPr sz="4320" kern="1200">
          <a:solidFill>
            <a:schemeClr val="tx1"/>
          </a:solidFill>
          <a:latin typeface="+mn-lt"/>
          <a:ea typeface="+mn-ea"/>
          <a:cs typeface="+mn-cs"/>
        </a:defRPr>
      </a:lvl2pPr>
      <a:lvl3pPr marL="2194560" algn="l" defTabSz="2194560" rtl="0" eaLnBrk="1" latinLnBrk="0" hangingPunct="1">
        <a:defRPr sz="4320" kern="1200">
          <a:solidFill>
            <a:schemeClr val="tx1"/>
          </a:solidFill>
          <a:latin typeface="+mn-lt"/>
          <a:ea typeface="+mn-ea"/>
          <a:cs typeface="+mn-cs"/>
        </a:defRPr>
      </a:lvl3pPr>
      <a:lvl4pPr marL="3291840" algn="l" defTabSz="2194560" rtl="0" eaLnBrk="1" latinLnBrk="0" hangingPunct="1">
        <a:defRPr sz="4320" kern="1200">
          <a:solidFill>
            <a:schemeClr val="tx1"/>
          </a:solidFill>
          <a:latin typeface="+mn-lt"/>
          <a:ea typeface="+mn-ea"/>
          <a:cs typeface="+mn-cs"/>
        </a:defRPr>
      </a:lvl4pPr>
      <a:lvl5pPr marL="4389120" algn="l" defTabSz="2194560" rtl="0" eaLnBrk="1" latinLnBrk="0" hangingPunct="1">
        <a:defRPr sz="4320" kern="1200">
          <a:solidFill>
            <a:schemeClr val="tx1"/>
          </a:solidFill>
          <a:latin typeface="+mn-lt"/>
          <a:ea typeface="+mn-ea"/>
          <a:cs typeface="+mn-cs"/>
        </a:defRPr>
      </a:lvl5pPr>
      <a:lvl6pPr marL="5486400" algn="l" defTabSz="2194560" rtl="0" eaLnBrk="1" latinLnBrk="0" hangingPunct="1">
        <a:defRPr sz="4320" kern="1200">
          <a:solidFill>
            <a:schemeClr val="tx1"/>
          </a:solidFill>
          <a:latin typeface="+mn-lt"/>
          <a:ea typeface="+mn-ea"/>
          <a:cs typeface="+mn-cs"/>
        </a:defRPr>
      </a:lvl6pPr>
      <a:lvl7pPr marL="6583680" algn="l" defTabSz="2194560" rtl="0" eaLnBrk="1" latinLnBrk="0" hangingPunct="1">
        <a:defRPr sz="4320" kern="1200">
          <a:solidFill>
            <a:schemeClr val="tx1"/>
          </a:solidFill>
          <a:latin typeface="+mn-lt"/>
          <a:ea typeface="+mn-ea"/>
          <a:cs typeface="+mn-cs"/>
        </a:defRPr>
      </a:lvl7pPr>
      <a:lvl8pPr marL="7680960" algn="l" defTabSz="2194560" rtl="0" eaLnBrk="1" latinLnBrk="0" hangingPunct="1">
        <a:defRPr sz="4320" kern="1200">
          <a:solidFill>
            <a:schemeClr val="tx1"/>
          </a:solidFill>
          <a:latin typeface="+mn-lt"/>
          <a:ea typeface="+mn-ea"/>
          <a:cs typeface="+mn-cs"/>
        </a:defRPr>
      </a:lvl8pPr>
      <a:lvl9pPr marL="8778240" algn="l" defTabSz="2194560" rtl="0" eaLnBrk="1" latinLnBrk="0" hangingPunct="1">
        <a:defRPr sz="43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elahe.tajfar@jpl.nasa.gov" TargetMode="External"/><Relationship Id="rId7" Type="http://schemas.openxmlformats.org/officeDocument/2006/relationships/image" Target="../media/image5.emf"/><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emf"/><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7008870-3C96-F7DA-7C91-760C1D693711}"/>
              </a:ext>
            </a:extLst>
          </p:cNvPr>
          <p:cNvSpPr/>
          <p:nvPr/>
        </p:nvSpPr>
        <p:spPr>
          <a:xfrm>
            <a:off x="0" y="-54024"/>
            <a:ext cx="21945600" cy="229791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highlight>
                <a:srgbClr val="000000"/>
              </a:highlight>
            </a:endParaRPr>
          </a:p>
        </p:txBody>
      </p:sp>
      <p:sp>
        <p:nvSpPr>
          <p:cNvPr id="4" name="Rectangle 3">
            <a:extLst>
              <a:ext uri="{FF2B5EF4-FFF2-40B4-BE49-F238E27FC236}">
                <a16:creationId xmlns:a16="http://schemas.microsoft.com/office/drawing/2014/main" id="{204185AC-9F19-D1B5-3E2C-C165D877F433}"/>
              </a:ext>
            </a:extLst>
          </p:cNvPr>
          <p:cNvSpPr/>
          <p:nvPr/>
        </p:nvSpPr>
        <p:spPr>
          <a:xfrm>
            <a:off x="0" y="2417069"/>
            <a:ext cx="21945600" cy="6220282"/>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366A532A-FFBD-15D8-A09B-9CB6F0E3F99E}"/>
              </a:ext>
            </a:extLst>
          </p:cNvPr>
          <p:cNvSpPr txBox="1"/>
          <p:nvPr/>
        </p:nvSpPr>
        <p:spPr>
          <a:xfrm>
            <a:off x="809660" y="28917079"/>
            <a:ext cx="8050696" cy="1785104"/>
          </a:xfrm>
          <a:prstGeom prst="rect">
            <a:avLst/>
          </a:prstGeom>
          <a:noFill/>
        </p:spPr>
        <p:txBody>
          <a:bodyPr wrap="square" rtlCol="0">
            <a:spAutoFit/>
          </a:bodyPr>
          <a:lstStyle/>
          <a:p>
            <a:r>
              <a:rPr lang="en-US" sz="2200" b="1" dirty="0">
                <a:latin typeface="Helvetica" pitchFamily="2" charset="0"/>
                <a:cs typeface="Arial" panose="020B0604020202020204" pitchFamily="34" charset="0"/>
              </a:rPr>
              <a:t>National Aeronautics and Space </a:t>
            </a:r>
            <a:r>
              <a:rPr lang="en-US" sz="2200" b="1" dirty="0" err="1">
                <a:latin typeface="Helvetica" pitchFamily="2" charset="0"/>
                <a:cs typeface="Arial" panose="020B0604020202020204" pitchFamily="34" charset="0"/>
              </a:rPr>
              <a:t>AdministrationJet</a:t>
            </a:r>
            <a:r>
              <a:rPr lang="en-US" sz="2200" b="1" dirty="0">
                <a:latin typeface="Helvetica" pitchFamily="2" charset="0"/>
                <a:cs typeface="Arial" panose="020B0604020202020204" pitchFamily="34" charset="0"/>
              </a:rPr>
              <a:t> Propulsion Laboratory</a:t>
            </a:r>
          </a:p>
          <a:p>
            <a:r>
              <a:rPr lang="en-US" sz="2200" dirty="0">
                <a:latin typeface="Helvetica" pitchFamily="2" charset="0"/>
                <a:cs typeface="Arial" panose="020B0604020202020204" pitchFamily="34" charset="0"/>
              </a:rPr>
              <a:t>California Institute of Technology</a:t>
            </a:r>
          </a:p>
          <a:p>
            <a:r>
              <a:rPr lang="en-US" sz="2200" dirty="0">
                <a:latin typeface="Helvetica" pitchFamily="2" charset="0"/>
                <a:cs typeface="Arial" panose="020B0604020202020204" pitchFamily="34" charset="0"/>
              </a:rPr>
              <a:t>Pasadena, California</a:t>
            </a:r>
          </a:p>
          <a:p>
            <a:r>
              <a:rPr lang="en-US" sz="2200" b="1" dirty="0">
                <a:latin typeface="Helvetica" pitchFamily="2" charset="0"/>
                <a:cs typeface="Arial" panose="020B0604020202020204" pitchFamily="34" charset="0"/>
              </a:rPr>
              <a:t>www.nasa.gov</a:t>
            </a:r>
          </a:p>
        </p:txBody>
      </p:sp>
      <p:sp>
        <p:nvSpPr>
          <p:cNvPr id="9" name="TextBox 8">
            <a:extLst>
              <a:ext uri="{FF2B5EF4-FFF2-40B4-BE49-F238E27FC236}">
                <a16:creationId xmlns:a16="http://schemas.microsoft.com/office/drawing/2014/main" id="{D68DB0F1-A907-BDB2-DC66-13092EE4F97A}"/>
              </a:ext>
            </a:extLst>
          </p:cNvPr>
          <p:cNvSpPr txBox="1"/>
          <p:nvPr/>
        </p:nvSpPr>
        <p:spPr>
          <a:xfrm>
            <a:off x="729474" y="835097"/>
            <a:ext cx="7515225" cy="430887"/>
          </a:xfrm>
          <a:prstGeom prst="rect">
            <a:avLst/>
          </a:prstGeom>
          <a:noFill/>
        </p:spPr>
        <p:txBody>
          <a:bodyPr wrap="square" rtlCol="0">
            <a:spAutoFit/>
          </a:bodyPr>
          <a:lstStyle/>
          <a:p>
            <a:r>
              <a:rPr lang="en-US" sz="2200" dirty="0">
                <a:solidFill>
                  <a:schemeClr val="bg1"/>
                </a:solidFill>
                <a:latin typeface="Helvetica" pitchFamily="2" charset="0"/>
                <a:cs typeface="Arial" panose="020B0604020202020204" pitchFamily="34" charset="0"/>
              </a:rPr>
              <a:t>National Aeronautics and Space Administration</a:t>
            </a:r>
            <a:endParaRPr lang="en-US" sz="2000" dirty="0">
              <a:solidFill>
                <a:schemeClr val="bg1"/>
              </a:solidFill>
              <a:latin typeface="Helvetica" pitchFamily="2" charset="0"/>
              <a:cs typeface="Arial" panose="020B0604020202020204" pitchFamily="34" charset="0"/>
            </a:endParaRPr>
          </a:p>
        </p:txBody>
      </p:sp>
      <p:sp>
        <p:nvSpPr>
          <p:cNvPr id="12" name="Rectangle 11">
            <a:extLst>
              <a:ext uri="{FF2B5EF4-FFF2-40B4-BE49-F238E27FC236}">
                <a16:creationId xmlns:a16="http://schemas.microsoft.com/office/drawing/2014/main" id="{E1B6AD9F-C2D0-FAA0-B80B-B64AFDA924FD}"/>
              </a:ext>
            </a:extLst>
          </p:cNvPr>
          <p:cNvSpPr/>
          <p:nvPr/>
        </p:nvSpPr>
        <p:spPr>
          <a:xfrm>
            <a:off x="8445373" y="28917078"/>
            <a:ext cx="12674727" cy="3415422"/>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a:extLst>
              <a:ext uri="{FF2B5EF4-FFF2-40B4-BE49-F238E27FC236}">
                <a16:creationId xmlns:a16="http://schemas.microsoft.com/office/drawing/2014/main" id="{E03CE19A-D280-F67F-3E02-115A87F9AEB3}"/>
              </a:ext>
            </a:extLst>
          </p:cNvPr>
          <p:cNvSpPr txBox="1"/>
          <p:nvPr/>
        </p:nvSpPr>
        <p:spPr>
          <a:xfrm>
            <a:off x="349539" y="3684867"/>
            <a:ext cx="21242770" cy="1996444"/>
          </a:xfrm>
          <a:prstGeom prst="rect">
            <a:avLst/>
          </a:prstGeom>
          <a:noFill/>
        </p:spPr>
        <p:txBody>
          <a:bodyPr wrap="square" rtlCol="0">
            <a:spAutoFit/>
          </a:bodyPr>
          <a:lstStyle/>
          <a:p>
            <a:pPr marL="0" marR="0" algn="ctr">
              <a:lnSpc>
                <a:spcPct val="107000"/>
              </a:lnSpc>
              <a:spcBef>
                <a:spcPts val="0"/>
              </a:spcBef>
              <a:spcAft>
                <a:spcPts val="0"/>
              </a:spcAft>
            </a:pPr>
            <a:r>
              <a:rPr lang="en-US" sz="6000" b="1"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Energy-Water Dynamics in the U.S. Largest River Basin: Satellite Observations during Drought Conditions</a:t>
            </a:r>
            <a:endParaRPr lang="en-US" sz="6000" kern="1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15" name="TextBox 14">
            <a:extLst>
              <a:ext uri="{FF2B5EF4-FFF2-40B4-BE49-F238E27FC236}">
                <a16:creationId xmlns:a16="http://schemas.microsoft.com/office/drawing/2014/main" id="{1432E216-21F1-A2C5-49F4-69DE267EBFE5}"/>
              </a:ext>
            </a:extLst>
          </p:cNvPr>
          <p:cNvSpPr txBox="1"/>
          <p:nvPr/>
        </p:nvSpPr>
        <p:spPr>
          <a:xfrm>
            <a:off x="1321089" y="6393831"/>
            <a:ext cx="19376571" cy="2123658"/>
          </a:xfrm>
          <a:prstGeom prst="rect">
            <a:avLst/>
          </a:prstGeom>
          <a:noFill/>
        </p:spPr>
        <p:txBody>
          <a:bodyPr wrap="square" rtlCol="0">
            <a:spAutoFit/>
          </a:bodyPr>
          <a:lstStyle/>
          <a:p>
            <a:pPr algn="ctr">
              <a:defRPr/>
            </a:pPr>
            <a:r>
              <a:rPr lang="en-US" sz="4400" dirty="0">
                <a:solidFill>
                  <a:srgbClr val="FFFFFF"/>
                </a:solidFill>
              </a:rPr>
              <a:t>Elahe Tajfar (329) </a:t>
            </a:r>
            <a:r>
              <a:rPr lang="en-US" sz="4400" dirty="0">
                <a:solidFill>
                  <a:schemeClr val="bg1"/>
                </a:solidFill>
              </a:rPr>
              <a:t>JPL Postdoctoral Fellow,</a:t>
            </a:r>
          </a:p>
          <a:p>
            <a:pPr marL="0" marR="0" lvl="0" indent="0" algn="ctr" defTabSz="457200" rtl="0" eaLnBrk="1" fontAlgn="auto" latinLnBrk="0" hangingPunct="1">
              <a:lnSpc>
                <a:spcPct val="100000"/>
              </a:lnSpc>
              <a:spcBef>
                <a:spcPts val="0"/>
              </a:spcBef>
              <a:spcAft>
                <a:spcPts val="0"/>
              </a:spcAft>
              <a:buClrTx/>
              <a:buSzTx/>
              <a:buFontTx/>
              <a:buNone/>
              <a:tabLst/>
              <a:defRPr/>
            </a:pPr>
            <a:r>
              <a:rPr lang="en-US" sz="4400" dirty="0">
                <a:solidFill>
                  <a:srgbClr val="FFFFFF"/>
                </a:solidFill>
              </a:rPr>
              <a:t>Madeleine Pascolini-Campbell (329), Maria Hakuba (329), </a:t>
            </a:r>
          </a:p>
          <a:p>
            <a:pPr marL="0" marR="0" lvl="0" indent="0" algn="ctr" defTabSz="457200" rtl="0" eaLnBrk="1" fontAlgn="auto" latinLnBrk="0" hangingPunct="1">
              <a:lnSpc>
                <a:spcPct val="100000"/>
              </a:lnSpc>
              <a:spcBef>
                <a:spcPts val="0"/>
              </a:spcBef>
              <a:spcAft>
                <a:spcPts val="0"/>
              </a:spcAft>
              <a:buClrTx/>
              <a:buSzTx/>
              <a:buFontTx/>
              <a:buNone/>
              <a:tabLst/>
              <a:defRPr/>
            </a:pPr>
            <a:r>
              <a:rPr lang="en-US" sz="4400" dirty="0">
                <a:solidFill>
                  <a:srgbClr val="FFFFFF"/>
                </a:solidFill>
              </a:rPr>
              <a:t>John </a:t>
            </a:r>
            <a:r>
              <a:rPr lang="en-US" sz="4400" dirty="0" err="1">
                <a:solidFill>
                  <a:srgbClr val="FFFFFF"/>
                </a:solidFill>
              </a:rPr>
              <a:t>Reager</a:t>
            </a:r>
            <a:r>
              <a:rPr lang="en-US" sz="4400" dirty="0">
                <a:solidFill>
                  <a:srgbClr val="FFFFFF"/>
                </a:solidFill>
              </a:rPr>
              <a:t> (329), Cedric David (329)</a:t>
            </a:r>
            <a:r>
              <a:rPr lang="en-US" sz="4400" b="1" dirty="0">
                <a:solidFill>
                  <a:srgbClr val="FFFFFF"/>
                </a:solidFill>
              </a:rPr>
              <a:t> </a:t>
            </a:r>
            <a:endParaRPr kumimoji="0" lang="en-US" sz="4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16" name="TextBox 15">
            <a:extLst>
              <a:ext uri="{FF2B5EF4-FFF2-40B4-BE49-F238E27FC236}">
                <a16:creationId xmlns:a16="http://schemas.microsoft.com/office/drawing/2014/main" id="{1F793811-165A-F465-D149-810F948966A7}"/>
              </a:ext>
            </a:extLst>
          </p:cNvPr>
          <p:cNvSpPr txBox="1"/>
          <p:nvPr/>
        </p:nvSpPr>
        <p:spPr>
          <a:xfrm>
            <a:off x="801362" y="2726217"/>
            <a:ext cx="20416026" cy="707886"/>
          </a:xfrm>
          <a:prstGeom prst="rect">
            <a:avLst/>
          </a:prstGeom>
          <a:noFill/>
        </p:spPr>
        <p:txBody>
          <a:bodyPr wrap="square" rtlCol="0">
            <a:spAutoFit/>
          </a:bodyPr>
          <a:lstStyle/>
          <a:p>
            <a:pPr algn="ctr"/>
            <a:r>
              <a:rPr lang="en-US" sz="4000" dirty="0">
                <a:solidFill>
                  <a:schemeClr val="bg1"/>
                </a:solidFill>
                <a:latin typeface="Arial" panose="020B0604020202020204" pitchFamily="34" charset="0"/>
                <a:cs typeface="Arial" panose="020B0604020202020204" pitchFamily="34" charset="0"/>
              </a:rPr>
              <a:t>Postdoc Research</a:t>
            </a:r>
          </a:p>
        </p:txBody>
      </p:sp>
      <p:pic>
        <p:nvPicPr>
          <p:cNvPr id="19" name="Picture 18">
            <a:extLst>
              <a:ext uri="{FF2B5EF4-FFF2-40B4-BE49-F238E27FC236}">
                <a16:creationId xmlns:a16="http://schemas.microsoft.com/office/drawing/2014/main" id="{3A78E8C2-04FE-7596-E6E5-FDFA926D84D3}"/>
              </a:ext>
            </a:extLst>
          </p:cNvPr>
          <p:cNvPicPr>
            <a:picLocks noChangeAspect="1"/>
          </p:cNvPicPr>
          <p:nvPr/>
        </p:nvPicPr>
        <p:blipFill>
          <a:blip r:embed="rId2"/>
          <a:stretch>
            <a:fillRect/>
          </a:stretch>
        </p:blipFill>
        <p:spPr>
          <a:xfrm>
            <a:off x="19897512" y="279967"/>
            <a:ext cx="1548832" cy="1548832"/>
          </a:xfrm>
          <a:prstGeom prst="rect">
            <a:avLst/>
          </a:prstGeom>
        </p:spPr>
      </p:pic>
      <p:sp>
        <p:nvSpPr>
          <p:cNvPr id="20" name="TextBox 19">
            <a:extLst>
              <a:ext uri="{FF2B5EF4-FFF2-40B4-BE49-F238E27FC236}">
                <a16:creationId xmlns:a16="http://schemas.microsoft.com/office/drawing/2014/main" id="{C3D5331E-3FEF-EE5C-7D18-7A1A7CDF432F}"/>
              </a:ext>
            </a:extLst>
          </p:cNvPr>
          <p:cNvSpPr txBox="1"/>
          <p:nvPr/>
        </p:nvSpPr>
        <p:spPr>
          <a:xfrm>
            <a:off x="801362" y="30923264"/>
            <a:ext cx="5976257" cy="1323439"/>
          </a:xfrm>
          <a:prstGeom prst="rect">
            <a:avLst/>
          </a:prstGeom>
          <a:noFill/>
        </p:spPr>
        <p:txBody>
          <a:bodyPr wrap="square" rtlCol="0">
            <a:spAutoFit/>
          </a:bodyPr>
          <a:lstStyle/>
          <a:p>
            <a:pPr>
              <a:spcBef>
                <a:spcPts val="1200"/>
              </a:spcBef>
            </a:pPr>
            <a:r>
              <a:rPr lang="en-US" sz="2000" dirty="0">
                <a:latin typeface="Arial" panose="020B0604020202020204" pitchFamily="34" charset="0"/>
                <a:cs typeface="Arial" panose="020B0604020202020204" pitchFamily="34" charset="0"/>
              </a:rPr>
              <a:t>Clearance Number: CL#00-0000</a:t>
            </a:r>
          </a:p>
          <a:p>
            <a:pPr>
              <a:spcBef>
                <a:spcPts val="1200"/>
              </a:spcBef>
            </a:pPr>
            <a:r>
              <a:rPr lang="en-US" sz="2000" dirty="0">
                <a:latin typeface="Arial" panose="020B0604020202020204" pitchFamily="34" charset="0"/>
                <a:cs typeface="Arial" panose="020B0604020202020204" pitchFamily="34" charset="0"/>
              </a:rPr>
              <a:t>Poster Number: PRD-</a:t>
            </a:r>
            <a:r>
              <a:rPr lang="en-US" sz="2000" kern="0" dirty="0">
                <a:solidFill>
                  <a:srgbClr val="242424"/>
                </a:solidFill>
                <a:effectLst/>
                <a:latin typeface="Arial" panose="020B0604020202020204" pitchFamily="34" charset="0"/>
                <a:ea typeface="Times New Roman" panose="02020603050405020304" pitchFamily="18" charset="0"/>
                <a:cs typeface="Arial" panose="020B0604020202020204" pitchFamily="34" charset="0"/>
              </a:rPr>
              <a:t>E-002</a:t>
            </a:r>
            <a:endParaRPr lang="en-US" sz="2000" dirty="0">
              <a:latin typeface="Arial" panose="020B0604020202020204" pitchFamily="34" charset="0"/>
              <a:cs typeface="Arial" panose="020B0604020202020204" pitchFamily="34" charset="0"/>
            </a:endParaRPr>
          </a:p>
          <a:p>
            <a:pPr>
              <a:spcBef>
                <a:spcPts val="1200"/>
              </a:spcBef>
            </a:pPr>
            <a:r>
              <a:rPr lang="en-US" sz="2000" dirty="0">
                <a:latin typeface="Helvetica" pitchFamily="2" charset="0"/>
                <a:cs typeface="Arial" panose="020B0604020202020204" pitchFamily="34" charset="0"/>
              </a:rPr>
              <a:t>Copyright 2023. All rights reserved.</a:t>
            </a:r>
          </a:p>
        </p:txBody>
      </p:sp>
      <p:sp>
        <p:nvSpPr>
          <p:cNvPr id="2" name="TextBox 1">
            <a:extLst>
              <a:ext uri="{FF2B5EF4-FFF2-40B4-BE49-F238E27FC236}">
                <a16:creationId xmlns:a16="http://schemas.microsoft.com/office/drawing/2014/main" id="{15F8681B-2025-FBE5-4C9F-CD63D9834A06}"/>
              </a:ext>
            </a:extLst>
          </p:cNvPr>
          <p:cNvSpPr txBox="1"/>
          <p:nvPr/>
        </p:nvSpPr>
        <p:spPr>
          <a:xfrm>
            <a:off x="8704963" y="29024924"/>
            <a:ext cx="12508591" cy="3796680"/>
          </a:xfrm>
          <a:prstGeom prst="rect">
            <a:avLst/>
          </a:prstGeom>
          <a:noFill/>
        </p:spPr>
        <p:txBody>
          <a:bodyPr wrap="square" rtlCol="0">
            <a:spAutoFit/>
          </a:bodyPr>
          <a:lstStyle/>
          <a:p>
            <a:pPr>
              <a:spcBef>
                <a:spcPct val="0"/>
              </a:spcBef>
            </a:pPr>
            <a:r>
              <a:rPr lang="en-US" altLang="en-US" sz="3000" b="1" dirty="0">
                <a:latin typeface="Arial" panose="020B0604020202020204" pitchFamily="34" charset="0"/>
              </a:rPr>
              <a:t>Publications and Acknowledgements:</a:t>
            </a:r>
          </a:p>
          <a:p>
            <a:pPr marL="342900" marR="0" lvl="0" indent="-342900">
              <a:lnSpc>
                <a:spcPct val="107000"/>
              </a:lnSpc>
              <a:spcBef>
                <a:spcPts val="0"/>
              </a:spcBef>
              <a:spcAft>
                <a:spcPts val="0"/>
              </a:spcAft>
              <a:buFont typeface="Arial" panose="020B0604020202020204" pitchFamily="34" charset="0"/>
              <a:buChar char="•"/>
              <a:tabLst>
                <a:tab pos="457200" algn="l"/>
              </a:tabLst>
            </a:pPr>
            <a:r>
              <a:rPr lang="en-US" sz="2400" kern="100" dirty="0">
                <a:effectLst/>
                <a:ea typeface="Calibri" panose="020F0502020204030204" pitchFamily="34" charset="0"/>
                <a:cs typeface="Times New Roman" panose="02020603050405020304" pitchFamily="18" charset="0"/>
              </a:rPr>
              <a:t>Tajfar, E. et al. Satellite-based approach towards understanding energy-water-vegetation coupling in the Mississippi River Basin, AGU Fall Meeting 2023.</a:t>
            </a:r>
          </a:p>
          <a:p>
            <a:pPr marL="342900" marR="0" lvl="0" indent="-342900">
              <a:lnSpc>
                <a:spcPct val="107000"/>
              </a:lnSpc>
              <a:spcBef>
                <a:spcPts val="0"/>
              </a:spcBef>
              <a:spcAft>
                <a:spcPts val="0"/>
              </a:spcAft>
              <a:buFont typeface="Arial" panose="020B0604020202020204" pitchFamily="34" charset="0"/>
              <a:buChar char="•"/>
              <a:tabLst>
                <a:tab pos="457200" algn="l"/>
              </a:tabLst>
            </a:pPr>
            <a:r>
              <a:rPr lang="en-US" sz="2400" kern="100" dirty="0">
                <a:effectLst/>
                <a:ea typeface="Calibri" panose="020F0502020204030204" pitchFamily="34" charset="0"/>
                <a:cs typeface="Times New Roman" panose="02020603050405020304" pitchFamily="18" charset="0"/>
              </a:rPr>
              <a:t>Tajfar, E. et al. Characterizing water-energy-carbon cycle changes during droughts for the Mississippi River Basin, Manuscript in prep.</a:t>
            </a:r>
          </a:p>
          <a:p>
            <a:pPr>
              <a:spcBef>
                <a:spcPct val="0"/>
              </a:spcBef>
            </a:pPr>
            <a:endParaRPr lang="en-US" altLang="en-US" sz="1200" dirty="0"/>
          </a:p>
          <a:p>
            <a:pPr>
              <a:spcBef>
                <a:spcPct val="0"/>
              </a:spcBef>
            </a:pPr>
            <a:r>
              <a:rPr lang="en-US" altLang="en-US" sz="3000" b="1" dirty="0">
                <a:latin typeface="Arial" panose="020B0604020202020204" pitchFamily="34" charset="0"/>
              </a:rPr>
              <a:t>Author Contact Information: </a:t>
            </a:r>
          </a:p>
          <a:p>
            <a:pPr>
              <a:spcBef>
                <a:spcPct val="0"/>
              </a:spcBef>
            </a:pPr>
            <a:r>
              <a:rPr lang="en-US" altLang="en-US" sz="2800" b="1" i="1" dirty="0">
                <a:solidFill>
                  <a:srgbClr val="009900"/>
                </a:solidFill>
                <a:latin typeface="Arial" panose="020B0604020202020204" pitchFamily="34" charset="0"/>
                <a:hlinkClick r:id="rId3">
                  <a:extLst>
                    <a:ext uri="{A12FA001-AC4F-418D-AE19-62706E023703}">
                      <ahyp:hlinkClr xmlns:ahyp="http://schemas.microsoft.com/office/drawing/2018/hyperlinkcolor" val="tx"/>
                    </a:ext>
                  </a:extLst>
                </a:hlinkClick>
              </a:rPr>
              <a:t>elahe.tajfar@jpl.nasa.gov</a:t>
            </a:r>
            <a:r>
              <a:rPr lang="en-US" altLang="en-US" sz="2800" b="1" i="1" dirty="0">
                <a:solidFill>
                  <a:srgbClr val="009900"/>
                </a:solidFill>
                <a:latin typeface="Arial" panose="020B0604020202020204" pitchFamily="34" charset="0"/>
              </a:rPr>
              <a:t>; (808) 589-8939</a:t>
            </a:r>
            <a:endParaRPr lang="en-US" altLang="en-US" sz="2800" i="1" dirty="0">
              <a:solidFill>
                <a:srgbClr val="009900"/>
              </a:solidFill>
              <a:latin typeface="Arial" panose="020B0604020202020204" pitchFamily="34" charset="0"/>
            </a:endParaRPr>
          </a:p>
          <a:p>
            <a:endParaRPr lang="en-US" sz="3000" dirty="0"/>
          </a:p>
        </p:txBody>
      </p:sp>
      <p:sp>
        <p:nvSpPr>
          <p:cNvPr id="5" name="Rectangle 4">
            <a:extLst>
              <a:ext uri="{FF2B5EF4-FFF2-40B4-BE49-F238E27FC236}">
                <a16:creationId xmlns:a16="http://schemas.microsoft.com/office/drawing/2014/main" id="{8BE95501-4B9A-0A61-73D0-89BFD8BD67A2}"/>
              </a:ext>
            </a:extLst>
          </p:cNvPr>
          <p:cNvSpPr/>
          <p:nvPr/>
        </p:nvSpPr>
        <p:spPr>
          <a:xfrm>
            <a:off x="928048" y="11563643"/>
            <a:ext cx="19769612" cy="1446550"/>
          </a:xfrm>
          <a:prstGeom prst="rect">
            <a:avLst/>
          </a:prstGeom>
        </p:spPr>
        <p:txBody>
          <a:bodyPr wrap="square">
            <a:spAutoFit/>
          </a:bodyPr>
          <a:lstStyle/>
          <a:p>
            <a:r>
              <a:rPr lang="en-US" sz="3200" b="1" dirty="0"/>
              <a:t>Objectives </a:t>
            </a:r>
            <a:endParaRPr lang="en-US" sz="3200" dirty="0">
              <a:solidFill>
                <a:srgbClr val="FF0000"/>
              </a:solidFill>
            </a:endParaRPr>
          </a:p>
          <a:p>
            <a:r>
              <a:rPr lang="en-US" sz="2800" dirty="0">
                <a:effectLst/>
                <a:ea typeface="Calibri" panose="020F0502020204030204" pitchFamily="34" charset="0"/>
                <a:cs typeface="Times New Roman" panose="02020603050405020304" pitchFamily="18" charset="0"/>
              </a:rPr>
              <a:t>The goal of this </a:t>
            </a:r>
            <a:r>
              <a:rPr lang="en-US" sz="2800" dirty="0">
                <a:ea typeface="Calibri" panose="020F0502020204030204" pitchFamily="34" charset="0"/>
                <a:cs typeface="Times New Roman" panose="02020603050405020304" pitchFamily="18" charset="0"/>
              </a:rPr>
              <a:t>study</a:t>
            </a:r>
            <a:r>
              <a:rPr lang="en-US" sz="2800" dirty="0">
                <a:effectLst/>
                <a:ea typeface="Calibri" panose="020F0502020204030204" pitchFamily="34" charset="0"/>
                <a:cs typeface="Times New Roman" panose="02020603050405020304" pitchFamily="18" charset="0"/>
              </a:rPr>
              <a:t> is to strengthen JPL’s capabilities for scientific discovery in hydrology and water resources in the upcoming era of satellite remote sensing</a:t>
            </a:r>
            <a:r>
              <a:rPr lang="en-US" sz="2800" dirty="0"/>
              <a:t>. </a:t>
            </a:r>
          </a:p>
        </p:txBody>
      </p:sp>
      <p:sp>
        <p:nvSpPr>
          <p:cNvPr id="10" name="Rectangle 9">
            <a:extLst>
              <a:ext uri="{FF2B5EF4-FFF2-40B4-BE49-F238E27FC236}">
                <a16:creationId xmlns:a16="http://schemas.microsoft.com/office/drawing/2014/main" id="{CD2D4DAF-FBA5-BA61-8C16-458A0F29468E}"/>
              </a:ext>
            </a:extLst>
          </p:cNvPr>
          <p:cNvSpPr/>
          <p:nvPr/>
        </p:nvSpPr>
        <p:spPr>
          <a:xfrm>
            <a:off x="928048" y="8736924"/>
            <a:ext cx="20089504" cy="2662267"/>
          </a:xfrm>
          <a:prstGeom prst="rect">
            <a:avLst/>
          </a:prstGeom>
        </p:spPr>
        <p:txBody>
          <a:bodyPr wrap="square">
            <a:spAutoFit/>
          </a:bodyPr>
          <a:lstStyle/>
          <a:p>
            <a:r>
              <a:rPr lang="en-US" sz="3200" b="1" dirty="0"/>
              <a:t>Background </a:t>
            </a:r>
            <a:endParaRPr lang="en-US" sz="3200" dirty="0">
              <a:solidFill>
                <a:srgbClr val="FF0000"/>
              </a:solidFill>
            </a:endParaRPr>
          </a:p>
          <a:p>
            <a:r>
              <a:rPr lang="en-US" sz="2800" dirty="0"/>
              <a:t>The Water &amp; Ecosystems Group at NASA's Jet Propulsion Laboratory (JPL) builds on its legacy of excellence in advancing hydrology missions, focusing on the dynamic interplay between water and energy fluxes in the largest basin in the U.S., the Mississippi River Basin (MRB), spanning both drought and non-drought years. The main research question answered is how do surface water and energy balance components change under drought conditions in the MRB? We anticipate significant changes in the surface energy partitioning and water budget during drought periods. </a:t>
            </a:r>
            <a:endParaRPr lang="en-US" sz="2800" dirty="0">
              <a:solidFill>
                <a:srgbClr val="0070C0"/>
              </a:solidFill>
            </a:endParaRPr>
          </a:p>
        </p:txBody>
      </p:sp>
      <p:sp>
        <p:nvSpPr>
          <p:cNvPr id="11" name="Rectangle 10">
            <a:extLst>
              <a:ext uri="{FF2B5EF4-FFF2-40B4-BE49-F238E27FC236}">
                <a16:creationId xmlns:a16="http://schemas.microsoft.com/office/drawing/2014/main" id="{B6E91503-C95A-FBBD-E80C-E4B2DCEC3A20}"/>
              </a:ext>
            </a:extLst>
          </p:cNvPr>
          <p:cNvSpPr/>
          <p:nvPr/>
        </p:nvSpPr>
        <p:spPr>
          <a:xfrm>
            <a:off x="874731" y="13142876"/>
            <a:ext cx="19940569" cy="3231654"/>
          </a:xfrm>
          <a:prstGeom prst="rect">
            <a:avLst/>
          </a:prstGeom>
        </p:spPr>
        <p:txBody>
          <a:bodyPr wrap="square">
            <a:spAutoFit/>
          </a:bodyPr>
          <a:lstStyle/>
          <a:p>
            <a:r>
              <a:rPr lang="en-US" sz="3200" b="1" dirty="0"/>
              <a:t>Approach and Results </a:t>
            </a:r>
            <a:endParaRPr lang="en-US" sz="3200" dirty="0">
              <a:solidFill>
                <a:srgbClr val="FF0000"/>
              </a:solidFill>
            </a:endParaRPr>
          </a:p>
          <a:p>
            <a:r>
              <a:rPr lang="en-US" sz="2800" dirty="0">
                <a:effectLst/>
                <a:ea typeface="Calibri" panose="020F0502020204030204" pitchFamily="34" charset="0"/>
                <a:cs typeface="Times New Roman" panose="02020603050405020304" pitchFamily="18" charset="0"/>
              </a:rPr>
              <a:t>This research involves a multi-mission exploration of variability between water and energy cycles using hydrology missions (GRACE, GRACE/FO), energy missions (CERES), and vegetation information (MODIS) for the U.</a:t>
            </a:r>
            <a:r>
              <a:rPr lang="en-US" sz="2800" dirty="0">
                <a:ea typeface="Calibri" panose="020F0502020204030204" pitchFamily="34" charset="0"/>
                <a:cs typeface="Times New Roman" panose="02020603050405020304" pitchFamily="18" charset="0"/>
              </a:rPr>
              <a:t>S. largest </a:t>
            </a:r>
            <a:r>
              <a:rPr lang="en-US" sz="2800" dirty="0">
                <a:effectLst/>
                <a:ea typeface="Calibri" panose="020F0502020204030204" pitchFamily="34" charset="0"/>
                <a:cs typeface="Times New Roman" panose="02020603050405020304" pitchFamily="18" charset="0"/>
              </a:rPr>
              <a:t>basin. </a:t>
            </a:r>
            <a:r>
              <a:rPr lang="en-US" sz="2800" dirty="0"/>
              <a:t>Our approach integrates the water balance equation into the surface energy balance equation, allowing for a comprehensive analysis of the impact of drought on the interplay between water and energy fluxes. </a:t>
            </a:r>
            <a:r>
              <a:rPr lang="en-US" sz="2800" dirty="0">
                <a:effectLst/>
                <a:ea typeface="Calibri" panose="020F0502020204030204" pitchFamily="34" charset="0"/>
                <a:cs typeface="Times New Roman" panose="02020603050405020304" pitchFamily="18" charset="0"/>
              </a:rPr>
              <a:t>Results indicate increased ratio of evapotranspiration to precipitation (ET/P) and runoff (ET/Q), and greater sensible heat flux during the severe droughts of 2012, 2013 and 2022. </a:t>
            </a:r>
          </a:p>
          <a:p>
            <a:pPr lvl="0"/>
            <a:endParaRPr lang="en-US" sz="3200" dirty="0"/>
          </a:p>
        </p:txBody>
      </p:sp>
      <p:sp>
        <p:nvSpPr>
          <p:cNvPr id="17" name="Rectangle 16">
            <a:extLst>
              <a:ext uri="{FF2B5EF4-FFF2-40B4-BE49-F238E27FC236}">
                <a16:creationId xmlns:a16="http://schemas.microsoft.com/office/drawing/2014/main" id="{C54E1159-FF06-1C3A-586D-366C4C8E7FE6}"/>
              </a:ext>
            </a:extLst>
          </p:cNvPr>
          <p:cNvSpPr/>
          <p:nvPr/>
        </p:nvSpPr>
        <p:spPr>
          <a:xfrm>
            <a:off x="928048" y="16075792"/>
            <a:ext cx="20192052" cy="2308324"/>
          </a:xfrm>
          <a:prstGeom prst="rect">
            <a:avLst/>
          </a:prstGeom>
        </p:spPr>
        <p:txBody>
          <a:bodyPr wrap="square">
            <a:spAutoFit/>
          </a:bodyPr>
          <a:lstStyle/>
          <a:p>
            <a:r>
              <a:rPr lang="en-US" sz="3200" b="1" dirty="0"/>
              <a:t>Significance of Results/Benefits to NASA/JPL </a:t>
            </a:r>
            <a:endParaRPr lang="en-US" sz="3200" dirty="0">
              <a:solidFill>
                <a:srgbClr val="FF0000"/>
              </a:solidFill>
            </a:endParaRPr>
          </a:p>
          <a:p>
            <a:r>
              <a:rPr lang="en-US" sz="2800" b="0" i="0" u="none" strike="noStrike" dirty="0">
                <a:solidFill>
                  <a:srgbClr val="000000"/>
                </a:solidFill>
                <a:effectLst/>
              </a:rPr>
              <a:t>This work will pave the way for future studies possible with the Earth System Observatory (ESO) including the upcoming Mass Change, Surface Biology and Geology missions, as well as Libera. This work also addresses Decadal survey key science questions, by investigating how water and energy fluxes are changing. Other activities address the time scales of hydrologic extreme events, needed for designing mission requirements. </a:t>
            </a:r>
          </a:p>
        </p:txBody>
      </p:sp>
      <p:sp>
        <p:nvSpPr>
          <p:cNvPr id="18" name="Rectangle 17">
            <a:extLst>
              <a:ext uri="{FF2B5EF4-FFF2-40B4-BE49-F238E27FC236}">
                <a16:creationId xmlns:a16="http://schemas.microsoft.com/office/drawing/2014/main" id="{E7203F8C-FC95-D160-6E84-76DA5EDA04F4}"/>
              </a:ext>
            </a:extLst>
          </p:cNvPr>
          <p:cNvSpPr/>
          <p:nvPr/>
        </p:nvSpPr>
        <p:spPr>
          <a:xfrm>
            <a:off x="648814" y="25583296"/>
            <a:ext cx="20548741" cy="3046988"/>
          </a:xfrm>
          <a:prstGeom prst="rect">
            <a:avLst/>
          </a:prstGeom>
        </p:spPr>
        <p:txBody>
          <a:bodyPr wrap="square">
            <a:spAutoFit/>
          </a:bodyPr>
          <a:lstStyle/>
          <a:p>
            <a:r>
              <a:rPr lang="en-US" sz="3200" b="1" dirty="0"/>
              <a:t>Future Work </a:t>
            </a:r>
            <a:endParaRPr lang="en-US" sz="3200" dirty="0">
              <a:solidFill>
                <a:srgbClr val="FF0000"/>
              </a:solidFill>
            </a:endParaRPr>
          </a:p>
          <a:p>
            <a:pPr marR="0">
              <a:spcBef>
                <a:spcPts val="0"/>
              </a:spcBef>
              <a:spcAft>
                <a:spcPts val="800"/>
              </a:spcAft>
            </a:pPr>
            <a:r>
              <a:rPr lang="en-US" sz="2800" b="1" kern="100" dirty="0">
                <a:effectLst/>
                <a:ea typeface="Calibri" panose="020F0502020204030204" pitchFamily="34" charset="0"/>
                <a:cs typeface="Times New Roman" panose="02020603050405020304" pitchFamily="18" charset="0"/>
              </a:rPr>
              <a:t>1. Spatial Variation:</a:t>
            </a:r>
            <a:r>
              <a:rPr lang="en-US" sz="2800" kern="100" dirty="0">
                <a:effectLst/>
                <a:ea typeface="Calibri" panose="020F0502020204030204" pitchFamily="34" charset="0"/>
                <a:cs typeface="Times New Roman" panose="02020603050405020304" pitchFamily="18" charset="0"/>
              </a:rPr>
              <a:t> Exploring how water and </a:t>
            </a:r>
          </a:p>
          <a:p>
            <a:pPr marR="0">
              <a:spcBef>
                <a:spcPts val="0"/>
              </a:spcBef>
              <a:spcAft>
                <a:spcPts val="800"/>
              </a:spcAft>
            </a:pPr>
            <a:r>
              <a:rPr lang="en-US" sz="2800" kern="100" dirty="0">
                <a:effectLst/>
                <a:ea typeface="Calibri" panose="020F0502020204030204" pitchFamily="34" charset="0"/>
                <a:cs typeface="Times New Roman" panose="02020603050405020304" pitchFamily="18" charset="0"/>
              </a:rPr>
              <a:t>energy dynamics vary spatially within the MRB, </a:t>
            </a:r>
          </a:p>
          <a:p>
            <a:pPr marR="0">
              <a:spcBef>
                <a:spcPts val="0"/>
              </a:spcBef>
              <a:spcAft>
                <a:spcPts val="800"/>
              </a:spcAft>
            </a:pPr>
            <a:r>
              <a:rPr lang="en-US" sz="2800" kern="100" dirty="0">
                <a:effectLst/>
                <a:ea typeface="Calibri" panose="020F0502020204030204" pitchFamily="34" charset="0"/>
                <a:cs typeface="Times New Roman" panose="02020603050405020304" pitchFamily="18" charset="0"/>
              </a:rPr>
              <a:t>potentially focusing on sub-basins or specific land cover types. </a:t>
            </a:r>
            <a:r>
              <a:rPr lang="en-US" sz="2800" b="1" kern="100" dirty="0">
                <a:effectLst/>
                <a:ea typeface="Calibri" panose="020F0502020204030204" pitchFamily="34" charset="0"/>
                <a:cs typeface="Times New Roman" panose="02020603050405020304" pitchFamily="18" charset="0"/>
              </a:rPr>
              <a:t>2. Integration with Additional Satellite Missions:</a:t>
            </a:r>
            <a:r>
              <a:rPr lang="en-US" sz="2800" kern="100" dirty="0">
                <a:effectLst/>
                <a:ea typeface="Calibri" panose="020F0502020204030204" pitchFamily="34" charset="0"/>
                <a:cs typeface="Times New Roman" panose="02020603050405020304" pitchFamily="18" charset="0"/>
              </a:rPr>
              <a:t> </a:t>
            </a:r>
            <a:r>
              <a:rPr lang="en-US" sz="2800" dirty="0">
                <a:effectLst/>
                <a:ea typeface="Calibri" panose="020F0502020204030204" pitchFamily="34" charset="0"/>
              </a:rPr>
              <a:t>we extend our analysis to incorporate independent ET data from missions such as ECOSTRESS and MODIS, diversifying our analytical toolkit. </a:t>
            </a:r>
            <a:r>
              <a:rPr lang="en-US" sz="2800" b="1" kern="100" dirty="0">
                <a:effectLst/>
                <a:ea typeface="Calibri" panose="020F0502020204030204" pitchFamily="34" charset="0"/>
                <a:cs typeface="Times New Roman" panose="02020603050405020304" pitchFamily="18" charset="0"/>
              </a:rPr>
              <a:t>3. Model Validation:</a:t>
            </a:r>
            <a:r>
              <a:rPr lang="en-US" sz="2800" kern="100" dirty="0">
                <a:effectLst/>
                <a:ea typeface="Calibri" panose="020F0502020204030204" pitchFamily="34" charset="0"/>
                <a:cs typeface="Times New Roman" panose="02020603050405020304" pitchFamily="18" charset="0"/>
              </a:rPr>
              <a:t> Validating my findings with numerical models to ensure the observed trends align with the expected behavior.</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6" name="Table 5">
            <a:extLst>
              <a:ext uri="{FF2B5EF4-FFF2-40B4-BE49-F238E27FC236}">
                <a16:creationId xmlns:a16="http://schemas.microsoft.com/office/drawing/2014/main" id="{A3CA7F3B-DF0E-8358-91C2-08A9B9F6EE1E}"/>
              </a:ext>
            </a:extLst>
          </p:cNvPr>
          <p:cNvGraphicFramePr>
            <a:graphicFrameLocks noGrp="1"/>
          </p:cNvGraphicFramePr>
          <p:nvPr>
            <p:extLst>
              <p:ext uri="{D42A27DB-BD31-4B8C-83A1-F6EECF244321}">
                <p14:modId xmlns:p14="http://schemas.microsoft.com/office/powerpoint/2010/main" val="2600689526"/>
              </p:ext>
            </p:extLst>
          </p:nvPr>
        </p:nvGraphicFramePr>
        <p:xfrm>
          <a:off x="8602225" y="25694796"/>
          <a:ext cx="12674729" cy="1150620"/>
        </p:xfrm>
        <a:graphic>
          <a:graphicData uri="http://schemas.openxmlformats.org/drawingml/2006/table">
            <a:tbl>
              <a:tblPr firstRow="1" firstCol="1" bandRow="1">
                <a:tableStyleId>{5C22544A-7EE6-4342-B048-85BDC9FD1C3A}</a:tableStyleId>
              </a:tblPr>
              <a:tblGrid>
                <a:gridCol w="2548129">
                  <a:extLst>
                    <a:ext uri="{9D8B030D-6E8A-4147-A177-3AD203B41FA5}">
                      <a16:colId xmlns:a16="http://schemas.microsoft.com/office/drawing/2014/main" val="1002076307"/>
                    </a:ext>
                  </a:extLst>
                </a:gridCol>
                <a:gridCol w="1242372">
                  <a:extLst>
                    <a:ext uri="{9D8B030D-6E8A-4147-A177-3AD203B41FA5}">
                      <a16:colId xmlns:a16="http://schemas.microsoft.com/office/drawing/2014/main" val="2915882412"/>
                    </a:ext>
                  </a:extLst>
                </a:gridCol>
                <a:gridCol w="1113064">
                  <a:extLst>
                    <a:ext uri="{9D8B030D-6E8A-4147-A177-3AD203B41FA5}">
                      <a16:colId xmlns:a16="http://schemas.microsoft.com/office/drawing/2014/main" val="3592577699"/>
                    </a:ext>
                  </a:extLst>
                </a:gridCol>
                <a:gridCol w="935582">
                  <a:extLst>
                    <a:ext uri="{9D8B030D-6E8A-4147-A177-3AD203B41FA5}">
                      <a16:colId xmlns:a16="http://schemas.microsoft.com/office/drawing/2014/main" val="783646992"/>
                    </a:ext>
                  </a:extLst>
                </a:gridCol>
                <a:gridCol w="1366610">
                  <a:extLst>
                    <a:ext uri="{9D8B030D-6E8A-4147-A177-3AD203B41FA5}">
                      <a16:colId xmlns:a16="http://schemas.microsoft.com/office/drawing/2014/main" val="2695065398"/>
                    </a:ext>
                  </a:extLst>
                </a:gridCol>
                <a:gridCol w="1313365">
                  <a:extLst>
                    <a:ext uri="{9D8B030D-6E8A-4147-A177-3AD203B41FA5}">
                      <a16:colId xmlns:a16="http://schemas.microsoft.com/office/drawing/2014/main" val="3242047439"/>
                    </a:ext>
                  </a:extLst>
                </a:gridCol>
                <a:gridCol w="1290544">
                  <a:extLst>
                    <a:ext uri="{9D8B030D-6E8A-4147-A177-3AD203B41FA5}">
                      <a16:colId xmlns:a16="http://schemas.microsoft.com/office/drawing/2014/main" val="3048032702"/>
                    </a:ext>
                  </a:extLst>
                </a:gridCol>
                <a:gridCol w="1498453">
                  <a:extLst>
                    <a:ext uri="{9D8B030D-6E8A-4147-A177-3AD203B41FA5}">
                      <a16:colId xmlns:a16="http://schemas.microsoft.com/office/drawing/2014/main" val="1684148265"/>
                    </a:ext>
                  </a:extLst>
                </a:gridCol>
                <a:gridCol w="1366610">
                  <a:extLst>
                    <a:ext uri="{9D8B030D-6E8A-4147-A177-3AD203B41FA5}">
                      <a16:colId xmlns:a16="http://schemas.microsoft.com/office/drawing/2014/main" val="743329043"/>
                    </a:ext>
                  </a:extLst>
                </a:gridCol>
              </a:tblGrid>
              <a:tr h="0">
                <a:tc>
                  <a:txBody>
                    <a:bodyPr/>
                    <a:lstStyle/>
                    <a:p>
                      <a:pPr marL="0" marR="0">
                        <a:lnSpc>
                          <a:spcPct val="107000"/>
                        </a:lnSpc>
                        <a:spcBef>
                          <a:spcPts val="0"/>
                        </a:spcBef>
                        <a:spcAft>
                          <a:spcPts val="800"/>
                        </a:spcAft>
                      </a:pPr>
                      <a:r>
                        <a:rPr lang="en-US" sz="2400" kern="100" dirty="0">
                          <a:solidFill>
                            <a:schemeClr val="tx1"/>
                          </a:solidFill>
                          <a:effectLst/>
                        </a:rPr>
                        <a:t>Ratio</a:t>
                      </a:r>
                      <a:endParaRPr lang="en-US" sz="24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solidFill>
                      <a:schemeClr val="bg1">
                        <a:lumMod val="85000"/>
                      </a:schemeClr>
                    </a:solidFill>
                  </a:tcPr>
                </a:tc>
                <a:tc>
                  <a:txBody>
                    <a:bodyPr/>
                    <a:lstStyle/>
                    <a:p>
                      <a:pPr marL="0" marR="0">
                        <a:lnSpc>
                          <a:spcPct val="107000"/>
                        </a:lnSpc>
                        <a:spcBef>
                          <a:spcPts val="0"/>
                        </a:spcBef>
                        <a:spcAft>
                          <a:spcPts val="800"/>
                        </a:spcAft>
                      </a:pPr>
                      <a:r>
                        <a:rPr lang="en-US" sz="2400" kern="100" dirty="0">
                          <a:solidFill>
                            <a:schemeClr val="tx1"/>
                          </a:solidFill>
                          <a:effectLst/>
                        </a:rPr>
                        <a:t>ET/P</a:t>
                      </a:r>
                      <a:endParaRPr lang="en-US" sz="24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solidFill>
                      <a:schemeClr val="bg1">
                        <a:lumMod val="85000"/>
                      </a:schemeClr>
                    </a:solidFill>
                  </a:tcPr>
                </a:tc>
                <a:tc>
                  <a:txBody>
                    <a:bodyPr/>
                    <a:lstStyle/>
                    <a:p>
                      <a:pPr marL="0" marR="0">
                        <a:lnSpc>
                          <a:spcPct val="107000"/>
                        </a:lnSpc>
                        <a:spcBef>
                          <a:spcPts val="0"/>
                        </a:spcBef>
                        <a:spcAft>
                          <a:spcPts val="800"/>
                        </a:spcAft>
                      </a:pPr>
                      <a:r>
                        <a:rPr lang="en-US" sz="2400" kern="100">
                          <a:solidFill>
                            <a:schemeClr val="tx1"/>
                          </a:solidFill>
                          <a:effectLst/>
                        </a:rPr>
                        <a:t>Q/P</a:t>
                      </a:r>
                      <a:endParaRPr lang="en-US" sz="2400"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solidFill>
                      <a:schemeClr val="bg1">
                        <a:lumMod val="85000"/>
                      </a:schemeClr>
                    </a:solidFill>
                  </a:tcPr>
                </a:tc>
                <a:tc>
                  <a:txBody>
                    <a:bodyPr/>
                    <a:lstStyle/>
                    <a:p>
                      <a:pPr marL="0" marR="0">
                        <a:lnSpc>
                          <a:spcPct val="107000"/>
                        </a:lnSpc>
                        <a:spcBef>
                          <a:spcPts val="0"/>
                        </a:spcBef>
                        <a:spcAft>
                          <a:spcPts val="800"/>
                        </a:spcAft>
                      </a:pPr>
                      <a:r>
                        <a:rPr lang="en-US" sz="2400" kern="100">
                          <a:solidFill>
                            <a:schemeClr val="tx1"/>
                          </a:solidFill>
                          <a:effectLst/>
                        </a:rPr>
                        <a:t>ET/Q</a:t>
                      </a:r>
                      <a:endParaRPr lang="en-US" sz="2400"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chemeClr val="bg1">
                        <a:lumMod val="85000"/>
                      </a:schemeClr>
                    </a:solidFill>
                  </a:tcPr>
                </a:tc>
                <a:tc>
                  <a:txBody>
                    <a:bodyPr/>
                    <a:lstStyle/>
                    <a:p>
                      <a:pPr marL="0" marR="0">
                        <a:lnSpc>
                          <a:spcPct val="107000"/>
                        </a:lnSpc>
                        <a:spcBef>
                          <a:spcPts val="0"/>
                        </a:spcBef>
                        <a:spcAft>
                          <a:spcPts val="800"/>
                        </a:spcAft>
                      </a:pPr>
                      <a:r>
                        <a:rPr lang="en-US" sz="2400" kern="100">
                          <a:solidFill>
                            <a:schemeClr val="tx1"/>
                          </a:solidFill>
                          <a:effectLst/>
                        </a:rPr>
                        <a:t>ΔS/P</a:t>
                      </a:r>
                      <a:endParaRPr lang="en-US" sz="2400"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solidFill>
                      <a:schemeClr val="bg1">
                        <a:lumMod val="85000"/>
                      </a:schemeClr>
                    </a:solidFill>
                  </a:tcPr>
                </a:tc>
                <a:tc>
                  <a:txBody>
                    <a:bodyPr/>
                    <a:lstStyle/>
                    <a:p>
                      <a:pPr marL="0" marR="0">
                        <a:lnSpc>
                          <a:spcPct val="107000"/>
                        </a:lnSpc>
                        <a:spcBef>
                          <a:spcPts val="0"/>
                        </a:spcBef>
                        <a:spcAft>
                          <a:spcPts val="800"/>
                        </a:spcAft>
                      </a:pPr>
                      <a:r>
                        <a:rPr lang="en-US" sz="2400" kern="100" dirty="0">
                          <a:solidFill>
                            <a:schemeClr val="tx1"/>
                          </a:solidFill>
                          <a:effectLst/>
                        </a:rPr>
                        <a:t>H/LE</a:t>
                      </a:r>
                      <a:endParaRPr lang="en-US" sz="24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solidFill>
                      <a:schemeClr val="bg1">
                        <a:lumMod val="85000"/>
                      </a:schemeClr>
                    </a:solidFill>
                  </a:tcPr>
                </a:tc>
                <a:tc>
                  <a:txBody>
                    <a:bodyPr/>
                    <a:lstStyle/>
                    <a:p>
                      <a:pPr marL="0" marR="0">
                        <a:lnSpc>
                          <a:spcPct val="107000"/>
                        </a:lnSpc>
                        <a:spcBef>
                          <a:spcPts val="0"/>
                        </a:spcBef>
                        <a:spcAft>
                          <a:spcPts val="800"/>
                        </a:spcAft>
                      </a:pPr>
                      <a:r>
                        <a:rPr lang="en-US" sz="2400" kern="100">
                          <a:solidFill>
                            <a:schemeClr val="tx1"/>
                          </a:solidFill>
                          <a:effectLst/>
                        </a:rPr>
                        <a:t>H/Rn</a:t>
                      </a:r>
                      <a:endParaRPr lang="en-US" sz="2400"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solidFill>
                      <a:schemeClr val="bg1">
                        <a:lumMod val="85000"/>
                      </a:schemeClr>
                    </a:solidFill>
                  </a:tcPr>
                </a:tc>
                <a:tc>
                  <a:txBody>
                    <a:bodyPr/>
                    <a:lstStyle/>
                    <a:p>
                      <a:pPr marL="0" marR="0">
                        <a:lnSpc>
                          <a:spcPct val="107000"/>
                        </a:lnSpc>
                        <a:spcBef>
                          <a:spcPts val="0"/>
                        </a:spcBef>
                        <a:spcAft>
                          <a:spcPts val="800"/>
                        </a:spcAft>
                      </a:pPr>
                      <a:r>
                        <a:rPr lang="en-US" sz="2400" kern="100">
                          <a:solidFill>
                            <a:schemeClr val="tx1"/>
                          </a:solidFill>
                          <a:effectLst/>
                        </a:rPr>
                        <a:t>LE/Rn</a:t>
                      </a:r>
                      <a:endParaRPr lang="en-US" sz="2400"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solidFill>
                      <a:schemeClr val="bg1">
                        <a:lumMod val="85000"/>
                      </a:schemeClr>
                    </a:solidFill>
                  </a:tcPr>
                </a:tc>
                <a:tc>
                  <a:txBody>
                    <a:bodyPr/>
                    <a:lstStyle/>
                    <a:p>
                      <a:pPr marL="0" marR="0">
                        <a:lnSpc>
                          <a:spcPct val="107000"/>
                        </a:lnSpc>
                        <a:spcBef>
                          <a:spcPts val="0"/>
                        </a:spcBef>
                        <a:spcAft>
                          <a:spcPts val="800"/>
                        </a:spcAft>
                      </a:pPr>
                      <a:r>
                        <a:rPr lang="en-US" sz="2400" kern="100" dirty="0">
                          <a:solidFill>
                            <a:schemeClr val="tx1"/>
                          </a:solidFill>
                          <a:effectLst/>
                        </a:rPr>
                        <a:t>G/Rn</a:t>
                      </a:r>
                      <a:endParaRPr lang="en-US" sz="24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solidFill>
                      <a:schemeClr val="bg1">
                        <a:lumMod val="85000"/>
                      </a:schemeClr>
                    </a:solidFill>
                  </a:tcPr>
                </a:tc>
                <a:extLst>
                  <a:ext uri="{0D108BD9-81ED-4DB2-BD59-A6C34878D82A}">
                    <a16:rowId xmlns:a16="http://schemas.microsoft.com/office/drawing/2014/main" val="3248776833"/>
                  </a:ext>
                </a:extLst>
              </a:tr>
              <a:tr h="0">
                <a:tc>
                  <a:txBody>
                    <a:bodyPr/>
                    <a:lstStyle/>
                    <a:p>
                      <a:pPr marL="0" marR="0">
                        <a:lnSpc>
                          <a:spcPct val="107000"/>
                        </a:lnSpc>
                        <a:spcBef>
                          <a:spcPts val="0"/>
                        </a:spcBef>
                        <a:spcAft>
                          <a:spcPts val="800"/>
                        </a:spcAft>
                      </a:pPr>
                      <a:r>
                        <a:rPr lang="en-US" sz="2400" kern="100" dirty="0">
                          <a:effectLst/>
                        </a:rPr>
                        <a:t>Non-drought</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solidFill>
                      <a:srgbClr val="00B050"/>
                    </a:solidFill>
                  </a:tcPr>
                </a:tc>
                <a:tc>
                  <a:txBody>
                    <a:bodyPr/>
                    <a:lstStyle/>
                    <a:p>
                      <a:pPr marL="0" marR="0">
                        <a:lnSpc>
                          <a:spcPct val="107000"/>
                        </a:lnSpc>
                        <a:spcBef>
                          <a:spcPts val="0"/>
                        </a:spcBef>
                        <a:spcAft>
                          <a:spcPts val="800"/>
                        </a:spcAft>
                      </a:pPr>
                      <a:r>
                        <a:rPr lang="en-US" sz="2400" kern="100" dirty="0">
                          <a:effectLst/>
                        </a:rPr>
                        <a:t>0.71</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solidFill>
                      <a:schemeClr val="accent6">
                        <a:lumMod val="60000"/>
                        <a:lumOff val="40000"/>
                      </a:schemeClr>
                    </a:solidFill>
                  </a:tcPr>
                </a:tc>
                <a:tc>
                  <a:txBody>
                    <a:bodyPr/>
                    <a:lstStyle/>
                    <a:p>
                      <a:pPr marL="0" marR="0">
                        <a:lnSpc>
                          <a:spcPct val="107000"/>
                        </a:lnSpc>
                        <a:spcBef>
                          <a:spcPts val="0"/>
                        </a:spcBef>
                        <a:spcAft>
                          <a:spcPts val="800"/>
                        </a:spcAft>
                      </a:pPr>
                      <a:r>
                        <a:rPr lang="en-US" sz="2400" kern="100" dirty="0">
                          <a:effectLst/>
                        </a:rPr>
                        <a:t>0.41</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solidFill>
                      <a:schemeClr val="accent6">
                        <a:lumMod val="60000"/>
                        <a:lumOff val="40000"/>
                      </a:schemeClr>
                    </a:solidFill>
                  </a:tcPr>
                </a:tc>
                <a:tc>
                  <a:txBody>
                    <a:bodyPr/>
                    <a:lstStyle/>
                    <a:p>
                      <a:pPr marL="0" marR="0">
                        <a:lnSpc>
                          <a:spcPct val="107000"/>
                        </a:lnSpc>
                        <a:spcBef>
                          <a:spcPts val="0"/>
                        </a:spcBef>
                        <a:spcAft>
                          <a:spcPts val="800"/>
                        </a:spcAft>
                      </a:pPr>
                      <a:r>
                        <a:rPr lang="en-US" sz="2400" kern="100" dirty="0">
                          <a:effectLst/>
                        </a:rPr>
                        <a:t>2.4</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chemeClr val="accent6">
                        <a:lumMod val="60000"/>
                        <a:lumOff val="40000"/>
                      </a:schemeClr>
                    </a:solidFill>
                  </a:tcPr>
                </a:tc>
                <a:tc>
                  <a:txBody>
                    <a:bodyPr/>
                    <a:lstStyle/>
                    <a:p>
                      <a:pPr marL="0" marR="0">
                        <a:lnSpc>
                          <a:spcPct val="107000"/>
                        </a:lnSpc>
                        <a:spcBef>
                          <a:spcPts val="0"/>
                        </a:spcBef>
                        <a:spcAft>
                          <a:spcPts val="800"/>
                        </a:spcAft>
                      </a:pPr>
                      <a:r>
                        <a:rPr lang="en-US" sz="2400" kern="100" dirty="0">
                          <a:effectLst/>
                        </a:rPr>
                        <a:t>0.01</a:t>
                      </a:r>
                      <a:r>
                        <a:rPr lang="en-US" sz="2400" kern="100" dirty="0">
                          <a:effectLst/>
                          <a:sym typeface="Symbol" panose="05050102010706020507" pitchFamily="18" charset="2"/>
                        </a:rPr>
                        <a:t></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solidFill>
                      <a:schemeClr val="accent6">
                        <a:lumMod val="60000"/>
                        <a:lumOff val="40000"/>
                      </a:schemeClr>
                    </a:solidFill>
                  </a:tcPr>
                </a:tc>
                <a:tc>
                  <a:txBody>
                    <a:bodyPr/>
                    <a:lstStyle/>
                    <a:p>
                      <a:pPr marL="0" marR="0">
                        <a:lnSpc>
                          <a:spcPct val="107000"/>
                        </a:lnSpc>
                        <a:spcBef>
                          <a:spcPts val="0"/>
                        </a:spcBef>
                        <a:spcAft>
                          <a:spcPts val="800"/>
                        </a:spcAft>
                      </a:pPr>
                      <a:r>
                        <a:rPr lang="en-US" sz="2400" kern="100" dirty="0">
                          <a:effectLst/>
                        </a:rPr>
                        <a:t>0.38</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solidFill>
                      <a:schemeClr val="accent6">
                        <a:lumMod val="60000"/>
                        <a:lumOff val="40000"/>
                      </a:schemeClr>
                    </a:solidFill>
                  </a:tcPr>
                </a:tc>
                <a:tc>
                  <a:txBody>
                    <a:bodyPr/>
                    <a:lstStyle/>
                    <a:p>
                      <a:pPr marL="0" marR="0">
                        <a:lnSpc>
                          <a:spcPct val="107000"/>
                        </a:lnSpc>
                        <a:spcBef>
                          <a:spcPts val="0"/>
                        </a:spcBef>
                        <a:spcAft>
                          <a:spcPts val="800"/>
                        </a:spcAft>
                      </a:pPr>
                      <a:r>
                        <a:rPr lang="en-US" sz="2400" kern="100" dirty="0">
                          <a:effectLst/>
                        </a:rPr>
                        <a:t>0.27</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solidFill>
                      <a:schemeClr val="accent6">
                        <a:lumMod val="60000"/>
                        <a:lumOff val="40000"/>
                      </a:schemeClr>
                    </a:solidFill>
                  </a:tcPr>
                </a:tc>
                <a:tc>
                  <a:txBody>
                    <a:bodyPr/>
                    <a:lstStyle/>
                    <a:p>
                      <a:pPr marL="0" marR="0">
                        <a:lnSpc>
                          <a:spcPct val="107000"/>
                        </a:lnSpc>
                        <a:spcBef>
                          <a:spcPts val="0"/>
                        </a:spcBef>
                        <a:spcAft>
                          <a:spcPts val="800"/>
                        </a:spcAft>
                      </a:pPr>
                      <a:r>
                        <a:rPr lang="en-US" sz="2400" kern="100" dirty="0">
                          <a:effectLst/>
                        </a:rPr>
                        <a:t>0.73</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solidFill>
                      <a:schemeClr val="accent6">
                        <a:lumMod val="60000"/>
                        <a:lumOff val="40000"/>
                      </a:schemeClr>
                    </a:solidFill>
                  </a:tcPr>
                </a:tc>
                <a:tc>
                  <a:txBody>
                    <a:bodyPr/>
                    <a:lstStyle/>
                    <a:p>
                      <a:pPr marL="0" marR="0">
                        <a:lnSpc>
                          <a:spcPct val="107000"/>
                        </a:lnSpc>
                        <a:spcBef>
                          <a:spcPts val="0"/>
                        </a:spcBef>
                        <a:spcAft>
                          <a:spcPts val="800"/>
                        </a:spcAft>
                      </a:pPr>
                      <a:r>
                        <a:rPr lang="en-US" sz="2400" kern="100" dirty="0">
                          <a:effectLst/>
                        </a:rPr>
                        <a:t>0.00</a:t>
                      </a:r>
                      <a:r>
                        <a:rPr lang="en-US" sz="2400" kern="100" dirty="0">
                          <a:effectLst/>
                          <a:sym typeface="Symbol" panose="05050102010706020507" pitchFamily="18" charset="2"/>
                        </a:rPr>
                        <a:t></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solidFill>
                      <a:schemeClr val="accent6">
                        <a:lumMod val="60000"/>
                        <a:lumOff val="40000"/>
                      </a:schemeClr>
                    </a:solidFill>
                  </a:tcPr>
                </a:tc>
                <a:extLst>
                  <a:ext uri="{0D108BD9-81ED-4DB2-BD59-A6C34878D82A}">
                    <a16:rowId xmlns:a16="http://schemas.microsoft.com/office/drawing/2014/main" val="1819598441"/>
                  </a:ext>
                </a:extLst>
              </a:tr>
              <a:tr h="0">
                <a:tc>
                  <a:txBody>
                    <a:bodyPr/>
                    <a:lstStyle/>
                    <a:p>
                      <a:pPr marL="0" marR="0">
                        <a:lnSpc>
                          <a:spcPct val="107000"/>
                        </a:lnSpc>
                        <a:spcBef>
                          <a:spcPts val="0"/>
                        </a:spcBef>
                        <a:spcAft>
                          <a:spcPts val="800"/>
                        </a:spcAft>
                      </a:pPr>
                      <a:r>
                        <a:rPr lang="en-US" sz="2400" kern="100" dirty="0">
                          <a:effectLst/>
                        </a:rPr>
                        <a:t>Drought</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solidFill>
                      <a:srgbClr val="FFC000"/>
                    </a:solidFill>
                  </a:tcPr>
                </a:tc>
                <a:tc>
                  <a:txBody>
                    <a:bodyPr/>
                    <a:lstStyle/>
                    <a:p>
                      <a:pPr marL="0" marR="0">
                        <a:lnSpc>
                          <a:spcPct val="107000"/>
                        </a:lnSpc>
                        <a:spcBef>
                          <a:spcPts val="0"/>
                        </a:spcBef>
                        <a:spcAft>
                          <a:spcPts val="800"/>
                        </a:spcAft>
                      </a:pPr>
                      <a:r>
                        <a:rPr lang="en-US" sz="2400" kern="100" dirty="0">
                          <a:effectLst/>
                        </a:rPr>
                        <a:t>0.79</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solidFill>
                      <a:schemeClr val="accent4">
                        <a:lumMod val="40000"/>
                        <a:lumOff val="60000"/>
                      </a:schemeClr>
                    </a:solidFill>
                  </a:tcPr>
                </a:tc>
                <a:tc>
                  <a:txBody>
                    <a:bodyPr/>
                    <a:lstStyle/>
                    <a:p>
                      <a:pPr marL="0" marR="0">
                        <a:lnSpc>
                          <a:spcPct val="107000"/>
                        </a:lnSpc>
                        <a:spcBef>
                          <a:spcPts val="0"/>
                        </a:spcBef>
                        <a:spcAft>
                          <a:spcPts val="800"/>
                        </a:spcAft>
                      </a:pPr>
                      <a:r>
                        <a:rPr lang="en-US" sz="2400" kern="100" dirty="0">
                          <a:effectLst/>
                        </a:rPr>
                        <a:t>0.35</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solidFill>
                      <a:schemeClr val="accent4">
                        <a:lumMod val="40000"/>
                        <a:lumOff val="60000"/>
                      </a:schemeClr>
                    </a:solidFill>
                  </a:tcPr>
                </a:tc>
                <a:tc>
                  <a:txBody>
                    <a:bodyPr/>
                    <a:lstStyle/>
                    <a:p>
                      <a:pPr marL="0" marR="0">
                        <a:lnSpc>
                          <a:spcPct val="107000"/>
                        </a:lnSpc>
                        <a:spcBef>
                          <a:spcPts val="0"/>
                        </a:spcBef>
                        <a:spcAft>
                          <a:spcPts val="800"/>
                        </a:spcAft>
                      </a:pPr>
                      <a:r>
                        <a:rPr lang="en-US" sz="2400" kern="100" dirty="0">
                          <a:effectLst/>
                        </a:rPr>
                        <a:t>2.8</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chemeClr val="accent4">
                        <a:lumMod val="40000"/>
                        <a:lumOff val="60000"/>
                      </a:schemeClr>
                    </a:solidFill>
                  </a:tcPr>
                </a:tc>
                <a:tc>
                  <a:txBody>
                    <a:bodyPr/>
                    <a:lstStyle/>
                    <a:p>
                      <a:pPr marL="0" marR="0">
                        <a:lnSpc>
                          <a:spcPct val="107000"/>
                        </a:lnSpc>
                        <a:spcBef>
                          <a:spcPts val="0"/>
                        </a:spcBef>
                        <a:spcAft>
                          <a:spcPts val="800"/>
                        </a:spcAft>
                      </a:pPr>
                      <a:r>
                        <a:rPr lang="en-US" sz="2400" kern="100" dirty="0">
                          <a:effectLst/>
                        </a:rPr>
                        <a:t>0.06</a:t>
                      </a:r>
                      <a:r>
                        <a:rPr lang="en-US" sz="2400" kern="100" dirty="0">
                          <a:effectLst/>
                          <a:sym typeface="Symbol" panose="05050102010706020507" pitchFamily="18" charset="2"/>
                        </a:rPr>
                        <a:t></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solidFill>
                      <a:schemeClr val="accent4">
                        <a:lumMod val="40000"/>
                        <a:lumOff val="60000"/>
                      </a:schemeClr>
                    </a:solidFill>
                  </a:tcPr>
                </a:tc>
                <a:tc>
                  <a:txBody>
                    <a:bodyPr/>
                    <a:lstStyle/>
                    <a:p>
                      <a:pPr marL="0" marR="0">
                        <a:lnSpc>
                          <a:spcPct val="107000"/>
                        </a:lnSpc>
                        <a:spcBef>
                          <a:spcPts val="0"/>
                        </a:spcBef>
                        <a:spcAft>
                          <a:spcPts val="800"/>
                        </a:spcAft>
                      </a:pPr>
                      <a:r>
                        <a:rPr lang="en-US" sz="2400" kern="100" dirty="0">
                          <a:effectLst/>
                        </a:rPr>
                        <a:t>0.51</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solidFill>
                      <a:schemeClr val="accent4">
                        <a:lumMod val="40000"/>
                        <a:lumOff val="60000"/>
                      </a:schemeClr>
                    </a:solidFill>
                  </a:tcPr>
                </a:tc>
                <a:tc>
                  <a:txBody>
                    <a:bodyPr/>
                    <a:lstStyle/>
                    <a:p>
                      <a:pPr marL="0" marR="0">
                        <a:lnSpc>
                          <a:spcPct val="107000"/>
                        </a:lnSpc>
                        <a:spcBef>
                          <a:spcPts val="0"/>
                        </a:spcBef>
                        <a:spcAft>
                          <a:spcPts val="800"/>
                        </a:spcAft>
                      </a:pPr>
                      <a:r>
                        <a:rPr lang="en-US" sz="2400" kern="100" dirty="0">
                          <a:effectLst/>
                        </a:rPr>
                        <a:t>0.34</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solidFill>
                      <a:schemeClr val="accent4">
                        <a:lumMod val="40000"/>
                        <a:lumOff val="60000"/>
                      </a:schemeClr>
                    </a:solidFill>
                  </a:tcPr>
                </a:tc>
                <a:tc>
                  <a:txBody>
                    <a:bodyPr/>
                    <a:lstStyle/>
                    <a:p>
                      <a:pPr marL="0" marR="0">
                        <a:lnSpc>
                          <a:spcPct val="107000"/>
                        </a:lnSpc>
                        <a:spcBef>
                          <a:spcPts val="0"/>
                        </a:spcBef>
                        <a:spcAft>
                          <a:spcPts val="800"/>
                        </a:spcAft>
                      </a:pPr>
                      <a:r>
                        <a:rPr lang="en-US" sz="2400" kern="100" dirty="0">
                          <a:effectLst/>
                        </a:rPr>
                        <a:t>0.66</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solidFill>
                      <a:schemeClr val="accent4">
                        <a:lumMod val="40000"/>
                        <a:lumOff val="60000"/>
                      </a:schemeClr>
                    </a:solidFill>
                  </a:tcPr>
                </a:tc>
                <a:tc>
                  <a:txBody>
                    <a:bodyPr/>
                    <a:lstStyle/>
                    <a:p>
                      <a:pPr marL="0" marR="0">
                        <a:lnSpc>
                          <a:spcPct val="107000"/>
                        </a:lnSpc>
                        <a:spcBef>
                          <a:spcPts val="0"/>
                        </a:spcBef>
                        <a:spcAft>
                          <a:spcPts val="800"/>
                        </a:spcAft>
                      </a:pPr>
                      <a:r>
                        <a:rPr lang="en-US" sz="2400" kern="100" dirty="0">
                          <a:effectLst/>
                        </a:rPr>
                        <a:t>0.00</a:t>
                      </a:r>
                      <a:r>
                        <a:rPr lang="en-US" sz="2400" kern="100" dirty="0">
                          <a:effectLst/>
                          <a:sym typeface="Symbol" panose="05050102010706020507" pitchFamily="18" charset="2"/>
                        </a:rPr>
                        <a:t></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solidFill>
                      <a:schemeClr val="accent4">
                        <a:lumMod val="40000"/>
                        <a:lumOff val="60000"/>
                      </a:schemeClr>
                    </a:solidFill>
                  </a:tcPr>
                </a:tc>
                <a:extLst>
                  <a:ext uri="{0D108BD9-81ED-4DB2-BD59-A6C34878D82A}">
                    <a16:rowId xmlns:a16="http://schemas.microsoft.com/office/drawing/2014/main" val="2669212379"/>
                  </a:ext>
                </a:extLst>
              </a:tr>
            </a:tbl>
          </a:graphicData>
        </a:graphic>
      </p:graphicFrame>
      <p:sp>
        <p:nvSpPr>
          <p:cNvPr id="13" name="TextBox 12">
            <a:extLst>
              <a:ext uri="{FF2B5EF4-FFF2-40B4-BE49-F238E27FC236}">
                <a16:creationId xmlns:a16="http://schemas.microsoft.com/office/drawing/2014/main" id="{33449A5D-CD89-8649-0DE2-241B8303E68E}"/>
              </a:ext>
            </a:extLst>
          </p:cNvPr>
          <p:cNvSpPr txBox="1"/>
          <p:nvPr/>
        </p:nvSpPr>
        <p:spPr>
          <a:xfrm>
            <a:off x="8522828" y="25145716"/>
            <a:ext cx="12674727" cy="461665"/>
          </a:xfrm>
          <a:prstGeom prst="rect">
            <a:avLst/>
          </a:prstGeom>
          <a:noFill/>
        </p:spPr>
        <p:txBody>
          <a:bodyPr wrap="square">
            <a:spAutoFit/>
          </a:bodyPr>
          <a:lstStyle/>
          <a:p>
            <a:pPr marL="0" marR="0">
              <a:spcBef>
                <a:spcPts val="0"/>
              </a:spcBef>
              <a:spcAft>
                <a:spcPts val="1000"/>
              </a:spcAft>
            </a:pPr>
            <a:r>
              <a:rPr lang="en-US" sz="2400" b="1" kern="100" dirty="0">
                <a:effectLst/>
                <a:ea typeface="Calibri" panose="020F0502020204030204" pitchFamily="34" charset="0"/>
                <a:cs typeface="Times New Roman" panose="02020603050405020304" pitchFamily="18" charset="0"/>
              </a:rPr>
              <a:t>Table 1. </a:t>
            </a:r>
            <a:r>
              <a:rPr lang="en-US" sz="2400" kern="100" dirty="0">
                <a:effectLst/>
                <a:ea typeface="Calibri" panose="020F0502020204030204" pitchFamily="34" charset="0"/>
                <a:cs typeface="Times New Roman" panose="02020603050405020304" pitchFamily="18" charset="0"/>
              </a:rPr>
              <a:t>Ratios of water and energy balance components in non-drought vs drought years at the MRB</a:t>
            </a:r>
          </a:p>
        </p:txBody>
      </p:sp>
      <p:pic>
        <p:nvPicPr>
          <p:cNvPr id="21" name="Picture 20" descr="Dataset_Table  -  Compatibility Mode - Word">
            <a:extLst>
              <a:ext uri="{FF2B5EF4-FFF2-40B4-BE49-F238E27FC236}">
                <a16:creationId xmlns:a16="http://schemas.microsoft.com/office/drawing/2014/main" id="{04C3521E-7C09-3AAB-CCAB-1E3F3E13E5D7}"/>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16786" t="21986" r="23240" b="8372"/>
          <a:stretch/>
        </p:blipFill>
        <p:spPr bwMode="auto">
          <a:xfrm>
            <a:off x="12846614" y="18155828"/>
            <a:ext cx="4461671" cy="5448454"/>
          </a:xfrm>
          <a:prstGeom prst="rect">
            <a:avLst/>
          </a:prstGeom>
          <a:ln>
            <a:noFill/>
          </a:ln>
          <a:extLst>
            <a:ext uri="{53640926-AAD7-44D8-BBD7-CCE9431645EC}">
              <a14:shadowObscured xmlns:a14="http://schemas.microsoft.com/office/drawing/2010/main"/>
            </a:ext>
          </a:extLst>
        </p:spPr>
      </p:pic>
      <p:pic>
        <p:nvPicPr>
          <p:cNvPr id="22" name="Picture 21" descr="Dataset_Table  -  Compatibility Mode - Word">
            <a:extLst>
              <a:ext uri="{FF2B5EF4-FFF2-40B4-BE49-F238E27FC236}">
                <a16:creationId xmlns:a16="http://schemas.microsoft.com/office/drawing/2014/main" id="{91D855CE-4A12-9299-3F52-C9CA93B782F0}"/>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l="16869" t="20387" r="21184" b="9750"/>
          <a:stretch/>
        </p:blipFill>
        <p:spPr bwMode="auto">
          <a:xfrm>
            <a:off x="17308285" y="18202895"/>
            <a:ext cx="4519694" cy="5348094"/>
          </a:xfrm>
          <a:prstGeom prst="rect">
            <a:avLst/>
          </a:prstGeom>
          <a:ln>
            <a:noFill/>
          </a:ln>
          <a:extLst>
            <a:ext uri="{53640926-AAD7-44D8-BBD7-CCE9431645EC}">
              <a14:shadowObscured xmlns:a14="http://schemas.microsoft.com/office/drawing/2010/main"/>
            </a:ext>
          </a:extLst>
        </p:spPr>
      </p:pic>
      <p:sp>
        <p:nvSpPr>
          <p:cNvPr id="23" name="Rectangle 3">
            <a:extLst>
              <a:ext uri="{FF2B5EF4-FFF2-40B4-BE49-F238E27FC236}">
                <a16:creationId xmlns:a16="http://schemas.microsoft.com/office/drawing/2014/main" id="{586D1957-AB7B-6048-7415-5BD106985F9F}"/>
              </a:ext>
            </a:extLst>
          </p:cNvPr>
          <p:cNvSpPr>
            <a:spLocks noChangeArrowheads="1"/>
          </p:cNvSpPr>
          <p:nvPr/>
        </p:nvSpPr>
        <p:spPr bwMode="auto">
          <a:xfrm>
            <a:off x="12846614" y="23727904"/>
            <a:ext cx="859973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ea typeface="Times New Roman" panose="02020603050405020304" pitchFamily="18" charset="0"/>
              </a:rPr>
              <a:t>Figure 3. </a:t>
            </a:r>
            <a:r>
              <a:rPr kumimoji="0" lang="en-US" altLang="en-US" sz="2400" i="0" u="none" strike="noStrike" cap="none" normalizeH="0" baseline="0" dirty="0">
                <a:ln>
                  <a:noFill/>
                </a:ln>
                <a:solidFill>
                  <a:schemeClr val="tx1"/>
                </a:solidFill>
                <a:effectLst/>
                <a:ea typeface="Times New Roman" panose="02020603050405020304" pitchFamily="18" charset="0"/>
              </a:rPr>
              <a:t>Partitioning of water and energy fluxes using a multi-sensor approach (GRACE, GRACE-FO, CERES, GPM) to characterize drought/non-drought conditions (2008-2022). </a:t>
            </a:r>
            <a:endParaRPr kumimoji="0" lang="en-US" altLang="en-US" sz="2400" i="0" u="none" strike="noStrike" cap="none" normalizeH="0" baseline="0" dirty="0">
              <a:ln>
                <a:noFill/>
              </a:ln>
              <a:solidFill>
                <a:schemeClr val="tx1"/>
              </a:solidFill>
              <a:effectLst/>
            </a:endParaRPr>
          </a:p>
        </p:txBody>
      </p:sp>
      <p:pic>
        <p:nvPicPr>
          <p:cNvPr id="24" name="Picture 23">
            <a:extLst>
              <a:ext uri="{FF2B5EF4-FFF2-40B4-BE49-F238E27FC236}">
                <a16:creationId xmlns:a16="http://schemas.microsoft.com/office/drawing/2014/main" id="{DD2593DD-3D41-C885-48B9-1496A8D54BBD}"/>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l="6246" t="5773" r="7006" b="5389"/>
          <a:stretch/>
        </p:blipFill>
        <p:spPr bwMode="auto">
          <a:xfrm>
            <a:off x="6785917" y="18498264"/>
            <a:ext cx="5940401" cy="5137759"/>
          </a:xfrm>
          <a:prstGeom prst="rect">
            <a:avLst/>
          </a:prstGeom>
          <a:noFill/>
          <a:ln>
            <a:noFill/>
          </a:ln>
          <a:extLst>
            <a:ext uri="{53640926-AAD7-44D8-BBD7-CCE9431645EC}">
              <a14:shadowObscured xmlns:a14="http://schemas.microsoft.com/office/drawing/2010/main"/>
            </a:ext>
          </a:extLst>
        </p:spPr>
      </p:pic>
      <p:sp>
        <p:nvSpPr>
          <p:cNvPr id="26" name="TextBox 25">
            <a:extLst>
              <a:ext uri="{FF2B5EF4-FFF2-40B4-BE49-F238E27FC236}">
                <a16:creationId xmlns:a16="http://schemas.microsoft.com/office/drawing/2014/main" id="{F1CE694F-B52A-835B-2FF5-C2A52423508D}"/>
              </a:ext>
            </a:extLst>
          </p:cNvPr>
          <p:cNvSpPr txBox="1"/>
          <p:nvPr/>
        </p:nvSpPr>
        <p:spPr>
          <a:xfrm>
            <a:off x="7108167" y="23668200"/>
            <a:ext cx="5295900" cy="1200329"/>
          </a:xfrm>
          <a:prstGeom prst="rect">
            <a:avLst/>
          </a:prstGeom>
          <a:noFill/>
        </p:spPr>
        <p:txBody>
          <a:bodyPr wrap="square">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ea typeface="Times New Roman" panose="02020603050405020304" pitchFamily="18" charset="0"/>
              </a:rPr>
              <a:t>Figure 2</a:t>
            </a:r>
            <a:r>
              <a:rPr kumimoji="0" lang="en-US" altLang="en-US" sz="2400" b="0" i="0" u="none" strike="noStrike" cap="none" normalizeH="0" baseline="0" dirty="0">
                <a:ln>
                  <a:noFill/>
                </a:ln>
                <a:solidFill>
                  <a:schemeClr val="tx1"/>
                </a:solidFill>
                <a:effectLst/>
                <a:ea typeface="Times New Roman" panose="02020603050405020304" pitchFamily="18" charset="0"/>
              </a:rPr>
              <a:t>. Water and energy fluxes interannual variability highlighting key drought years in 2012, 2013 and 2019. </a:t>
            </a:r>
            <a:endParaRPr kumimoji="0" lang="en-US" altLang="en-US" sz="2400" b="0" i="0" u="none" strike="noStrike" cap="none" normalizeH="0" baseline="0" dirty="0">
              <a:ln>
                <a:noFill/>
              </a:ln>
              <a:solidFill>
                <a:schemeClr val="tx1"/>
              </a:solidFill>
              <a:effectLst/>
            </a:endParaRPr>
          </a:p>
        </p:txBody>
      </p:sp>
      <p:pic>
        <p:nvPicPr>
          <p:cNvPr id="27" name="Picture 29">
            <a:extLst>
              <a:ext uri="{FF2B5EF4-FFF2-40B4-BE49-F238E27FC236}">
                <a16:creationId xmlns:a16="http://schemas.microsoft.com/office/drawing/2014/main" id="{F42E7201-32F8-8B22-D7CF-7A6AD9A6F261}"/>
              </a:ext>
            </a:extLst>
          </p:cNvPr>
          <p:cNvPicPr>
            <a:picLocks noChangeAspect="1" noChangeArrowheads="1"/>
          </p:cNvPicPr>
          <p:nvPr/>
        </p:nvPicPr>
        <p:blipFill>
          <a:blip r:embed="rId7">
            <a:extLst>
              <a:ext uri="{28A0092B-C50C-407E-A947-70E740481C1C}">
                <a14:useLocalDpi xmlns:a14="http://schemas.microsoft.com/office/drawing/2010/main" val="0"/>
              </a:ext>
            </a:extLst>
          </a:blip>
          <a:srcRect l="8379" t="4953" r="7768" b="8263"/>
          <a:stretch>
            <a:fillRect/>
          </a:stretch>
        </p:blipFill>
        <p:spPr bwMode="auto">
          <a:xfrm>
            <a:off x="117621" y="18584362"/>
            <a:ext cx="6668296" cy="5089895"/>
          </a:xfrm>
          <a:prstGeom prst="rect">
            <a:avLst/>
          </a:prstGeom>
          <a:noFill/>
          <a:extLst>
            <a:ext uri="{909E8E84-426E-40DD-AFC4-6F175D3DCCD1}">
              <a14:hiddenFill xmlns:a14="http://schemas.microsoft.com/office/drawing/2010/main">
                <a:solidFill>
                  <a:srgbClr val="FFFFFF"/>
                </a:solidFill>
              </a14:hiddenFill>
            </a:ext>
          </a:extLst>
        </p:spPr>
      </p:pic>
      <p:sp>
        <p:nvSpPr>
          <p:cNvPr id="29" name="TextBox 28">
            <a:extLst>
              <a:ext uri="{FF2B5EF4-FFF2-40B4-BE49-F238E27FC236}">
                <a16:creationId xmlns:a16="http://schemas.microsoft.com/office/drawing/2014/main" id="{889B7F85-1221-71C0-C435-5A7C6F35FFE8}"/>
              </a:ext>
            </a:extLst>
          </p:cNvPr>
          <p:cNvSpPr txBox="1"/>
          <p:nvPr/>
        </p:nvSpPr>
        <p:spPr>
          <a:xfrm>
            <a:off x="349539" y="23726842"/>
            <a:ext cx="6255083" cy="1569660"/>
          </a:xfrm>
          <a:prstGeom prst="rect">
            <a:avLst/>
          </a:prstGeom>
          <a:noFill/>
        </p:spPr>
        <p:txBody>
          <a:bodyPr wrap="square">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ea typeface="Times New Roman" panose="02020603050405020304" pitchFamily="18" charset="0"/>
              </a:rPr>
              <a:t>Figure 1</a:t>
            </a:r>
            <a:r>
              <a:rPr kumimoji="0" lang="en-US" altLang="en-US" sz="2400" b="0" i="0" u="none" strike="noStrike" cap="none" normalizeH="0" baseline="0" dirty="0">
                <a:ln>
                  <a:noFill/>
                </a:ln>
                <a:solidFill>
                  <a:schemeClr val="tx1"/>
                </a:solidFill>
                <a:effectLst/>
                <a:ea typeface="Times New Roman" panose="02020603050405020304" pitchFamily="18" charset="0"/>
              </a:rPr>
              <a:t>. Basin-averaged water and energy components at the Mississippi River Basin</a:t>
            </a:r>
            <a:r>
              <a:rPr kumimoji="0" lang="en-US" altLang="en-US" sz="2400" b="0" i="1" u="none" strike="noStrike" cap="none" normalizeH="0" baseline="0" dirty="0">
                <a:ln>
                  <a:noFill/>
                </a:ln>
                <a:solidFill>
                  <a:schemeClr val="tx1"/>
                </a:solidFill>
                <a:effectLst/>
                <a:ea typeface="Times New Roman" panose="02020603050405020304" pitchFamily="18" charset="0"/>
              </a:rPr>
              <a:t> using GRACE/GRACE-FO, CERES and satellite-based precipitation data sets. </a:t>
            </a:r>
            <a:endParaRPr kumimoji="0" lang="en-US" altLang="en-US" sz="24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189979444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1146</TotalTime>
  <Words>701</Words>
  <Application>Microsoft Office PowerPoint</Application>
  <PresentationFormat>Custom</PresentationFormat>
  <Paragraphs>62</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Helvetica</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2022 Poster Template Guidelines</dc:title>
  <dc:creator>Chen, Joy (US 183B)</dc:creator>
  <cp:lastModifiedBy>Elahe Tajfar</cp:lastModifiedBy>
  <cp:revision>65</cp:revision>
  <dcterms:created xsi:type="dcterms:W3CDTF">2022-08-22T17:05:38Z</dcterms:created>
  <dcterms:modified xsi:type="dcterms:W3CDTF">2023-10-27T23:39:02Z</dcterms:modified>
</cp:coreProperties>
</file>