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405"/>
  </p:normalViewPr>
  <p:slideViewPr>
    <p:cSldViewPr snapToGrid="0">
      <p:cViewPr varScale="1">
        <p:scale>
          <a:sx n="26" d="100"/>
          <a:sy n="26" d="100"/>
        </p:scale>
        <p:origin x="517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Alamgir.Hossan@jpl.nasa.gov" TargetMode="External"/><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91244"/>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863224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27710567"/>
            <a:ext cx="12904946" cy="492786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928049" y="3552077"/>
            <a:ext cx="20518296" cy="3416320"/>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Retrieval of Liquid Water Content over the Greenland Ice Sheet Using Enhanced Resolution L-band Brightness Temperature</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284514" y="6955351"/>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Alamgir Hossan, JPL Postdoctoral Fellow (386G)</a:t>
            </a:r>
          </a:p>
          <a:p>
            <a:pPr algn="ctr"/>
            <a:r>
              <a:rPr lang="en-US" sz="4000" b="1" dirty="0">
                <a:solidFill>
                  <a:schemeClr val="bg1"/>
                </a:solidFill>
                <a:latin typeface="Arial" panose="020B0604020202020204" pitchFamily="34" charset="0"/>
                <a:cs typeface="Arial" panose="020B0604020202020204" pitchFamily="34" charset="0"/>
              </a:rPr>
              <a:t>Advisor: Andreas Colliander (386G)</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PRD-E-005</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546363" y="27783946"/>
            <a:ext cx="12904945" cy="4996240"/>
          </a:xfrm>
          <a:prstGeom prst="rect">
            <a:avLst/>
          </a:prstGeom>
          <a:noFill/>
        </p:spPr>
        <p:txBody>
          <a:bodyPr wrap="square" rtlCol="0">
            <a:spAutoFit/>
          </a:bodyPr>
          <a:lstStyle/>
          <a:p>
            <a:pPr>
              <a:spcBef>
                <a:spcPct val="0"/>
              </a:spcBef>
              <a:spcAft>
                <a:spcPts val="400"/>
              </a:spcAft>
            </a:pPr>
            <a:r>
              <a:rPr lang="en-US" altLang="en-US" sz="2400" b="1" dirty="0">
                <a:latin typeface="Arial" panose="020B0604020202020204" pitchFamily="34" charset="0"/>
              </a:rPr>
              <a:t>Publications:</a:t>
            </a:r>
          </a:p>
          <a:p>
            <a:pPr marL="342900" indent="-342900">
              <a:buFont typeface="+mj-lt"/>
              <a:buAutoNum type="arabicPeriod"/>
            </a:pPr>
            <a:r>
              <a:rPr lang="en-US" sz="1200" b="1" dirty="0">
                <a:effectLst/>
                <a:ea typeface="Arial" panose="020B0604020202020204" pitchFamily="34" charset="0"/>
              </a:rPr>
              <a:t>Hossan, A</a:t>
            </a:r>
            <a:r>
              <a:rPr lang="en-US" sz="1200" dirty="0">
                <a:effectLst/>
                <a:ea typeface="Arial" panose="020B0604020202020204" pitchFamily="34" charset="0"/>
              </a:rPr>
              <a:t>., </a:t>
            </a:r>
            <a:r>
              <a:rPr lang="en-US" sz="1200" kern="100" dirty="0">
                <a:effectLst/>
                <a:ea typeface="Calibri" panose="020F0502020204030204" pitchFamily="34" charset="0"/>
                <a:cs typeface="Times New Roman" panose="02020603050405020304" pitchFamily="18" charset="0"/>
              </a:rPr>
              <a:t>Colliander, A., Miller, J., Marshall, S., Harper, J., Vandecrux, B.,</a:t>
            </a:r>
            <a:r>
              <a:rPr lang="en-US" sz="1200" dirty="0">
                <a:effectLst/>
                <a:ea typeface="Arial" panose="020B0604020202020204" pitchFamily="34" charset="0"/>
              </a:rPr>
              <a:t> "Investigation of Greenland Ice Sheet Melt Processes Using Multi-Year Low-Frequency Passive Microwave Observations,”- abstract accepted in </a:t>
            </a:r>
            <a:r>
              <a:rPr lang="en-US" sz="1200" i="1" dirty="0">
                <a:effectLst/>
                <a:ea typeface="Arial" panose="020B0604020202020204" pitchFamily="34" charset="0"/>
              </a:rPr>
              <a:t>AGU Fall Meeting </a:t>
            </a:r>
            <a:r>
              <a:rPr lang="en-US" sz="1200" dirty="0">
                <a:effectLst/>
                <a:ea typeface="Arial" panose="020B0604020202020204" pitchFamily="34" charset="0"/>
              </a:rPr>
              <a:t>2023, 11-15 December 2023 in San Francisco, CA.</a:t>
            </a:r>
          </a:p>
          <a:p>
            <a:pPr marL="342900" indent="-342900">
              <a:buFont typeface="+mj-lt"/>
              <a:buAutoNum type="arabicPeriod"/>
            </a:pPr>
            <a:r>
              <a:rPr lang="en-US" sz="1200" b="1" dirty="0">
                <a:effectLst/>
                <a:ea typeface="Arial" panose="020B0604020202020204" pitchFamily="34" charset="0"/>
              </a:rPr>
              <a:t>Hossan, A</a:t>
            </a:r>
            <a:r>
              <a:rPr lang="en-US" sz="1200" dirty="0">
                <a:effectLst/>
                <a:ea typeface="Arial" panose="020B0604020202020204" pitchFamily="34" charset="0"/>
              </a:rPr>
              <a:t>., </a:t>
            </a:r>
            <a:r>
              <a:rPr lang="en-US" sz="1200" kern="100" dirty="0">
                <a:effectLst/>
                <a:ea typeface="Calibri" panose="020F0502020204030204" pitchFamily="34" charset="0"/>
                <a:cs typeface="Times New Roman" panose="02020603050405020304" pitchFamily="18" charset="0"/>
              </a:rPr>
              <a:t>Colliander, A., Miller, J., Marshall, S., Harper, J., Vandecrux, B., </a:t>
            </a:r>
            <a:r>
              <a:rPr lang="en-US" sz="1200" dirty="0">
                <a:effectLst/>
                <a:ea typeface="Arial" panose="020B0604020202020204" pitchFamily="34" charset="0"/>
              </a:rPr>
              <a:t>"Examination of Melt Water Amounts and their Variability in Greenland Ice Sheet using L-band Radiometry,”- abstract accepted in </a:t>
            </a:r>
            <a:r>
              <a:rPr lang="en-US" sz="1200" i="1" dirty="0">
                <a:effectLst/>
                <a:ea typeface="Arial" panose="020B0604020202020204" pitchFamily="34" charset="0"/>
              </a:rPr>
              <a:t>AGU Chapman Conference </a:t>
            </a:r>
            <a:r>
              <a:rPr lang="en-US" sz="1200" dirty="0">
                <a:effectLst/>
                <a:ea typeface="Arial" panose="020B0604020202020204" pitchFamily="34" charset="0"/>
              </a:rPr>
              <a:t>2024, 13-16 February 2024, Honolulu, HI.</a:t>
            </a:r>
          </a:p>
          <a:p>
            <a:pPr marL="342900" indent="-342900">
              <a:buFont typeface="+mj-lt"/>
              <a:buAutoNum type="arabicPeriod"/>
            </a:pPr>
            <a:r>
              <a:rPr lang="en-US" sz="1200" b="1" dirty="0">
                <a:effectLst/>
                <a:ea typeface="Arial" panose="020B0604020202020204" pitchFamily="34" charset="0"/>
              </a:rPr>
              <a:t>Hossan, A</a:t>
            </a:r>
            <a:r>
              <a:rPr lang="en-US" sz="1200" dirty="0">
                <a:effectLst/>
                <a:ea typeface="Arial" panose="020B0604020202020204" pitchFamily="34" charset="0"/>
              </a:rPr>
              <a:t>., </a:t>
            </a:r>
            <a:r>
              <a:rPr lang="en-US" sz="1200" kern="100" dirty="0">
                <a:effectLst/>
                <a:ea typeface="Calibri" panose="020F0502020204030204" pitchFamily="34" charset="0"/>
                <a:cs typeface="Times New Roman" panose="02020603050405020304" pitchFamily="18" charset="0"/>
              </a:rPr>
              <a:t>Colliander, A., </a:t>
            </a:r>
            <a:r>
              <a:rPr lang="en-US" altLang="en-US" sz="1200" dirty="0"/>
              <a:t>“</a:t>
            </a:r>
            <a:r>
              <a:rPr lang="en-US" altLang="en-US" sz="1200" dirty="0" err="1"/>
              <a:t>SnowR</a:t>
            </a:r>
            <a:r>
              <a:rPr lang="en-US" altLang="en-US" sz="1200" dirty="0"/>
              <a:t> V2: A Microwave Retrieval Algorithm for Estimating Ice Sheet Meltwater Amounts and other Physical Properties“, submitted in </a:t>
            </a:r>
            <a:r>
              <a:rPr lang="en-US" altLang="en-US" sz="1200" i="1" dirty="0"/>
              <a:t>IEEE 17th Specialist Meeting on Microwave Radiometry and Remote Sensing of the Environment (</a:t>
            </a:r>
            <a:r>
              <a:rPr lang="en-US" altLang="en-US" sz="1200" i="1" dirty="0" err="1"/>
              <a:t>MicroRad</a:t>
            </a:r>
            <a:r>
              <a:rPr lang="en-US" altLang="en-US" sz="1200" i="1" dirty="0"/>
              <a:t> 2024)</a:t>
            </a:r>
            <a:r>
              <a:rPr lang="en-US" altLang="en-US" sz="1200" dirty="0"/>
              <a:t>, to be held on 8-11 April 2024, Alexandria, Virginia, USA. </a:t>
            </a:r>
          </a:p>
          <a:p>
            <a:pPr>
              <a:spcAft>
                <a:spcPts val="400"/>
              </a:spcAft>
            </a:pPr>
            <a:r>
              <a:rPr lang="en-US" altLang="en-US" sz="2400" b="1" dirty="0">
                <a:latin typeface="Arial" panose="020B0604020202020204" pitchFamily="34" charset="0"/>
              </a:rPr>
              <a:t>References:</a:t>
            </a:r>
          </a:p>
          <a:p>
            <a:pPr marL="342900" indent="-342900">
              <a:buFont typeface="+mj-lt"/>
              <a:buAutoNum type="arabicPeriod"/>
            </a:pPr>
            <a:r>
              <a:rPr lang="en-US" altLang="en-US" sz="1200" dirty="0"/>
              <a:t>Mousavi, Mohammad, et al. "Evaluation of surface melt on the Greenland ice sheet using SMAP L-band microwave radiometry." IEEE Journal of Selected Topics in Applied Earth Observations and Remote Sensing 14 (2021): 11439-11449.</a:t>
            </a:r>
          </a:p>
          <a:p>
            <a:pPr marL="342900" indent="-342900">
              <a:buFont typeface="+mj-lt"/>
              <a:buAutoNum type="arabicPeriod"/>
            </a:pPr>
            <a:r>
              <a:rPr lang="en-US" altLang="en-US" sz="1200" dirty="0" err="1"/>
              <a:t>Samimi</a:t>
            </a:r>
            <a:r>
              <a:rPr lang="en-US" altLang="en-US" sz="1200" dirty="0"/>
              <a:t>, Samira, et al. "Time‐domain reflectometry measurements and modeling of </a:t>
            </a:r>
            <a:r>
              <a:rPr lang="en-US" altLang="en-US" sz="1200" dirty="0" err="1"/>
              <a:t>firn</a:t>
            </a:r>
            <a:r>
              <a:rPr lang="en-US" altLang="en-US" sz="1200" dirty="0"/>
              <a:t> meltwater infiltration at DYE‐2, Greenland." Journal of Geophysical Research: Earth Surface 126.10 (2021).</a:t>
            </a:r>
          </a:p>
          <a:p>
            <a:pPr marL="342900" indent="-342900">
              <a:buFont typeface="+mj-lt"/>
              <a:buAutoNum type="arabicPeriod"/>
            </a:pPr>
            <a:r>
              <a:rPr lang="en-US" altLang="en-US" sz="1200" dirty="0"/>
              <a:t>Vandecrux, B., et al. "Drivers of </a:t>
            </a:r>
            <a:r>
              <a:rPr lang="en-US" altLang="en-US" sz="1200" dirty="0" err="1"/>
              <a:t>firn</a:t>
            </a:r>
            <a:r>
              <a:rPr lang="en-US" altLang="en-US" sz="1200" dirty="0"/>
              <a:t> density on the Greenland ice sheet revealed by weather station observations and modeling." Journal of Geophysical Research: Earth Surface 123.10 (2018): 2563-2576.</a:t>
            </a:r>
          </a:p>
          <a:p>
            <a:pPr marL="342900" indent="-342900">
              <a:buFont typeface="+mj-lt"/>
              <a:buAutoNum type="arabicPeriod"/>
            </a:pPr>
            <a:r>
              <a:rPr lang="en-US" altLang="en-US" sz="1200" dirty="0"/>
              <a:t>Vandecrux, Baptiste, et al. "The </a:t>
            </a:r>
            <a:r>
              <a:rPr lang="en-US" altLang="en-US" sz="1200" dirty="0" err="1"/>
              <a:t>firn</a:t>
            </a:r>
            <a:r>
              <a:rPr lang="en-US" altLang="en-US" sz="1200" dirty="0"/>
              <a:t> meltwater Retention Model Intercomparison Project (</a:t>
            </a:r>
            <a:r>
              <a:rPr lang="en-US" altLang="en-US" sz="1200" dirty="0" err="1"/>
              <a:t>RetMIP</a:t>
            </a:r>
            <a:r>
              <a:rPr lang="en-US" altLang="en-US" sz="1200" dirty="0"/>
              <a:t>): evaluation of nine </a:t>
            </a:r>
            <a:r>
              <a:rPr lang="en-US" altLang="en-US" sz="1200" dirty="0" err="1"/>
              <a:t>firn</a:t>
            </a:r>
            <a:r>
              <a:rPr lang="en-US" altLang="en-US" sz="1200" dirty="0"/>
              <a:t> models at four weather station sites on the Greenland ice sheet." The Cryosphere Discussions 2020 (2020): 1-32.</a:t>
            </a:r>
          </a:p>
          <a:p>
            <a:pPr marL="342900" indent="-342900">
              <a:buFont typeface="+mj-lt"/>
              <a:buAutoNum type="arabicPeriod"/>
            </a:pPr>
            <a:r>
              <a:rPr lang="en-US" altLang="en-US" sz="1200" dirty="0"/>
              <a:t>Fausto, Robert S., et al. "</a:t>
            </a:r>
            <a:r>
              <a:rPr lang="en-US" altLang="en-US" sz="1200" dirty="0" err="1"/>
              <a:t>Programme</a:t>
            </a:r>
            <a:r>
              <a:rPr lang="en-US" altLang="en-US" sz="1200" dirty="0"/>
              <a:t> for Monitoring of the Greenland Ice Sheet (PROMICE) automatic weather station data." Earth System Science Data 13.8 (2021): 3819-3845.</a:t>
            </a:r>
          </a:p>
          <a:p>
            <a:pPr marL="342900" indent="-342900">
              <a:buFont typeface="+mj-lt"/>
              <a:buAutoNum type="arabicPeriod"/>
            </a:pPr>
            <a:r>
              <a:rPr lang="en-US" altLang="en-US" sz="1200" dirty="0"/>
              <a:t>Colliander, Andreas, et al., "Spatial and temporal differences in surface and subsurface meltwater distribution over Greenland ice sheet using multi-frequency passive microwave observations." Remote Sensing of Environment 295 (2023): 113705.</a:t>
            </a:r>
          </a:p>
          <a:p>
            <a:pPr marL="342900" indent="-342900">
              <a:spcAft>
                <a:spcPts val="400"/>
              </a:spcAft>
              <a:buFont typeface="+mj-lt"/>
              <a:buAutoNum type="arabicPeriod"/>
            </a:pPr>
            <a:r>
              <a:rPr lang="en-US" altLang="en-US" sz="1200" dirty="0"/>
              <a:t>Long, David G., et al., "Enhanced-resolution SMAP brightness temperature image products." IEEE Transactions on Geoscience and Remote Sensing 57.7 (2019): 4151-4163.</a:t>
            </a:r>
          </a:p>
          <a:p>
            <a:pPr>
              <a:spcBef>
                <a:spcPct val="0"/>
              </a:spcBef>
              <a:spcAft>
                <a:spcPts val="400"/>
              </a:spcAft>
            </a:pPr>
            <a:r>
              <a:rPr lang="en-US" altLang="en-US" sz="2400" b="1" dirty="0">
                <a:latin typeface="Arial" panose="020B0604020202020204" pitchFamily="34" charset="0"/>
              </a:rPr>
              <a:t>Contact:</a:t>
            </a:r>
          </a:p>
          <a:p>
            <a:pPr>
              <a:spcBef>
                <a:spcPct val="0"/>
              </a:spcBef>
            </a:pPr>
            <a:r>
              <a:rPr lang="en-US" altLang="en-US" sz="2400" b="1" i="1" dirty="0">
                <a:solidFill>
                  <a:schemeClr val="bg2">
                    <a:lumMod val="50000"/>
                  </a:schemeClr>
                </a:solidFill>
                <a:latin typeface="Arial" panose="020B0604020202020204" pitchFamily="34" charset="0"/>
              </a:rPr>
              <a:t>Email: </a:t>
            </a:r>
            <a:r>
              <a:rPr lang="en-US" altLang="en-US" sz="2400" b="1" i="1" dirty="0">
                <a:solidFill>
                  <a:schemeClr val="bg2">
                    <a:lumMod val="50000"/>
                  </a:schemeClr>
                </a:solidFill>
                <a:latin typeface="Arial" panose="020B0604020202020204" pitchFamily="34" charset="0"/>
                <a:hlinkClick r:id="rId3"/>
              </a:rPr>
              <a:t>Alamgir.Hossan@jpl.nasa.gov</a:t>
            </a:r>
            <a:r>
              <a:rPr lang="en-US" altLang="en-US" sz="2400" b="1" i="1" dirty="0">
                <a:solidFill>
                  <a:schemeClr val="bg2">
                    <a:lumMod val="50000"/>
                  </a:schemeClr>
                </a:solidFill>
                <a:latin typeface="Arial" panose="020B0604020202020204" pitchFamily="34" charset="0"/>
              </a:rPr>
              <a:t> 	Phone: +1 818-354-2888</a:t>
            </a:r>
            <a:endParaRPr lang="en-US" sz="3000" dirty="0"/>
          </a:p>
        </p:txBody>
      </p:sp>
      <p:sp>
        <p:nvSpPr>
          <p:cNvPr id="5" name="Rectangle 4">
            <a:extLst>
              <a:ext uri="{FF2B5EF4-FFF2-40B4-BE49-F238E27FC236}">
                <a16:creationId xmlns:a16="http://schemas.microsoft.com/office/drawing/2014/main" id="{8BE95501-4B9A-0A61-73D0-89BFD8BD67A2}"/>
              </a:ext>
            </a:extLst>
          </p:cNvPr>
          <p:cNvSpPr/>
          <p:nvPr/>
        </p:nvSpPr>
        <p:spPr>
          <a:xfrm>
            <a:off x="1003393" y="12852723"/>
            <a:ext cx="19484715" cy="830997"/>
          </a:xfrm>
          <a:prstGeom prst="rect">
            <a:avLst/>
          </a:prstGeom>
        </p:spPr>
        <p:txBody>
          <a:bodyPr wrap="square">
            <a:spAutoFit/>
          </a:bodyPr>
          <a:lstStyle/>
          <a:p>
            <a:r>
              <a:rPr lang="en-US" sz="2400" b="1" dirty="0"/>
              <a:t>Objectives </a:t>
            </a:r>
            <a:endParaRPr lang="en-US" sz="2400" dirty="0">
              <a:solidFill>
                <a:srgbClr val="FF0000"/>
              </a:solidFill>
            </a:endParaRPr>
          </a:p>
          <a:p>
            <a:pPr marL="457200" indent="-457200">
              <a:buFont typeface="Arial" panose="020B0604020202020204" pitchFamily="34" charset="0"/>
              <a:buChar char="•"/>
            </a:pPr>
            <a:r>
              <a:rPr lang="en-US" sz="2400" dirty="0"/>
              <a:t>To quantify the amounts of surface and sub-surface meltwater on the Greenland ice sheet and examine their spatial and temporal variability.</a:t>
            </a:r>
          </a:p>
        </p:txBody>
      </p:sp>
      <p:sp>
        <p:nvSpPr>
          <p:cNvPr id="10" name="Rectangle 9">
            <a:extLst>
              <a:ext uri="{FF2B5EF4-FFF2-40B4-BE49-F238E27FC236}">
                <a16:creationId xmlns:a16="http://schemas.microsoft.com/office/drawing/2014/main" id="{CD2D4DAF-FBA5-BA61-8C16-458A0F29468E}"/>
              </a:ext>
            </a:extLst>
          </p:cNvPr>
          <p:cNvSpPr/>
          <p:nvPr/>
        </p:nvSpPr>
        <p:spPr>
          <a:xfrm>
            <a:off x="928047" y="8759810"/>
            <a:ext cx="19978681" cy="4154984"/>
          </a:xfrm>
          <a:prstGeom prst="rect">
            <a:avLst/>
          </a:prstGeom>
        </p:spPr>
        <p:txBody>
          <a:bodyPr wrap="square">
            <a:spAutoFit/>
          </a:bodyPr>
          <a:lstStyle/>
          <a:p>
            <a:r>
              <a:rPr lang="en-US" sz="2400" b="1" dirty="0"/>
              <a:t>Background </a:t>
            </a:r>
            <a:endParaRPr lang="en-US" sz="2400" dirty="0">
              <a:solidFill>
                <a:srgbClr val="FF0000"/>
              </a:solidFill>
            </a:endParaRPr>
          </a:p>
          <a:p>
            <a:pPr marL="457200" indent="-457200">
              <a:buFont typeface="Arial" panose="020B0604020202020204" pitchFamily="34" charset="0"/>
              <a:buChar char="•"/>
            </a:pPr>
            <a:r>
              <a:rPr lang="en-US" sz="2400" dirty="0"/>
              <a:t>Greenland ice sheet continues to experience an accelerated melting due to climate warming [1,2,3].</a:t>
            </a:r>
          </a:p>
          <a:p>
            <a:pPr marL="457200" indent="-4572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The meltwater not only contributes to the sea level rise by direct runoff, but it also changes the overall internal structure and dynamics of the ice sheet altering its capability to retain meltwater and buffer sea level rise [2].</a:t>
            </a:r>
          </a:p>
          <a:p>
            <a:pPr marL="457200" indent="-4572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Current ice and climate models lack in agreements in estimating meltwater [4]. In-situ observational networks are consistent but limited [5].</a:t>
            </a:r>
          </a:p>
          <a:p>
            <a:pPr marL="457200" indent="-4572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Space-based microwave radiometers provide a reliable way of monitoring ice sheet melting across Greenland; however conventional high frequency bands (i.e., 18 or/and 36 GHz), can only track the surface and near-surface binary melt status because of their limited penetration [6].</a:t>
            </a:r>
          </a:p>
          <a:p>
            <a:pPr marL="457200" indent="-4572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Here, we use multi-year L-band observations from the NASA Soil Moisture Active Passive (SMAP) mission, to examine ice sheet meltwater amounts and analyze their variabilities. </a:t>
            </a:r>
          </a:p>
          <a:p>
            <a:pPr marL="457200" indent="-4572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L-band signals can penetrate to tens of meters deep and provide a more accurate estimate of sub-surface meltwater concealed from higher frequency signals [6-7]. </a:t>
            </a:r>
          </a:p>
        </p:txBody>
      </p:sp>
      <p:sp>
        <p:nvSpPr>
          <p:cNvPr id="11" name="Rectangle 10">
            <a:extLst>
              <a:ext uri="{FF2B5EF4-FFF2-40B4-BE49-F238E27FC236}">
                <a16:creationId xmlns:a16="http://schemas.microsoft.com/office/drawing/2014/main" id="{B6E91503-C95A-FBBD-E80C-E4B2DCEC3A20}"/>
              </a:ext>
            </a:extLst>
          </p:cNvPr>
          <p:cNvSpPr/>
          <p:nvPr/>
        </p:nvSpPr>
        <p:spPr>
          <a:xfrm>
            <a:off x="928048" y="13652662"/>
            <a:ext cx="19560060" cy="2308324"/>
          </a:xfrm>
          <a:prstGeom prst="rect">
            <a:avLst/>
          </a:prstGeom>
        </p:spPr>
        <p:txBody>
          <a:bodyPr wrap="square">
            <a:spAutoFit/>
          </a:bodyPr>
          <a:lstStyle/>
          <a:p>
            <a:r>
              <a:rPr lang="en-US" sz="2400" b="1" dirty="0"/>
              <a:t>Approach and Results </a:t>
            </a:r>
            <a:endParaRPr lang="en-US" sz="2400" dirty="0">
              <a:solidFill>
                <a:srgbClr val="FF0000"/>
              </a:solidFill>
            </a:endParaRPr>
          </a:p>
          <a:p>
            <a:pPr marL="457200" lvl="0" indent="-457200">
              <a:buFont typeface="Arial" panose="020B0604020202020204" pitchFamily="34" charset="0"/>
              <a:buChar char="•"/>
            </a:pPr>
            <a:r>
              <a:rPr lang="en-US" sz="2400" dirty="0">
                <a:effectLst/>
                <a:ea typeface="Times New Roman" panose="02020603050405020304" pitchFamily="18" charset="0"/>
              </a:rPr>
              <a:t>We use recently developed SMAP enhanced-resolution (3.125 km) multi-year (2015 - present) L-band brightness temperature (TB) data products [7].</a:t>
            </a:r>
          </a:p>
          <a:p>
            <a:pPr marL="457200" lvl="0" indent="-457200">
              <a:buFont typeface="Arial" panose="020B0604020202020204" pitchFamily="34" charset="0"/>
              <a:buChar char="•"/>
            </a:pPr>
            <a:r>
              <a:rPr lang="en-US" sz="2400" dirty="0">
                <a:effectLst/>
                <a:ea typeface="Times New Roman" panose="02020603050405020304" pitchFamily="18" charset="0"/>
              </a:rPr>
              <a:t>First, a physics-based empirical algorithm is used to detect surface and subsurface melt events. See melt freq. and extent in Fig. </a:t>
            </a:r>
            <a:r>
              <a:rPr lang="en-US" sz="2400" dirty="0">
                <a:ea typeface="Times New Roman" panose="02020603050405020304" pitchFamily="18" charset="0"/>
              </a:rPr>
              <a:t>1 and 2, respectively.</a:t>
            </a:r>
            <a:r>
              <a:rPr lang="en-US" sz="2400" dirty="0">
                <a:effectLst/>
                <a:ea typeface="Times New Roman" panose="02020603050405020304" pitchFamily="18" charset="0"/>
              </a:rPr>
              <a:t> </a:t>
            </a:r>
          </a:p>
          <a:p>
            <a:pPr marL="457200" lvl="0" indent="-457200">
              <a:buFont typeface="Arial" panose="020B0604020202020204" pitchFamily="34" charset="0"/>
              <a:buChar char="•"/>
            </a:pPr>
            <a:r>
              <a:rPr lang="en-US" sz="2400" dirty="0">
                <a:effectLst/>
                <a:ea typeface="Times New Roman" panose="02020603050405020304" pitchFamily="18" charset="0"/>
              </a:rPr>
              <a:t>Then, a geophysical retrieval algorithm is used to estimate the intensity (as shown in Fig. 3) and physical properties of the melt events. </a:t>
            </a:r>
          </a:p>
          <a:p>
            <a:pPr marL="457200" lvl="0" indent="-457200">
              <a:buFont typeface="Arial" panose="020B0604020202020204" pitchFamily="34" charset="0"/>
              <a:buChar char="•"/>
            </a:pPr>
            <a:r>
              <a:rPr lang="en-US" sz="2400" dirty="0">
                <a:effectLst/>
                <a:ea typeface="Times New Roman" panose="02020603050405020304" pitchFamily="18" charset="0"/>
              </a:rPr>
              <a:t>Finally, the retrieval is validated by comparing with in-situ measurements obtained from the PROMICE (the </a:t>
            </a:r>
            <a:r>
              <a:rPr lang="en-US" sz="2400" dirty="0" err="1">
                <a:effectLst/>
                <a:ea typeface="Times New Roman" panose="02020603050405020304" pitchFamily="18" charset="0"/>
              </a:rPr>
              <a:t>Programme</a:t>
            </a:r>
            <a:r>
              <a:rPr lang="en-US" sz="2400" dirty="0">
                <a:effectLst/>
                <a:ea typeface="Times New Roman" panose="02020603050405020304" pitchFamily="18" charset="0"/>
              </a:rPr>
              <a:t> for Monitoring the Greenland Ice Sheet [5]) automatic weather station (AWS) network. A sample validation results is presented in Fig. 4.</a:t>
            </a:r>
          </a:p>
        </p:txBody>
      </p:sp>
      <p:sp>
        <p:nvSpPr>
          <p:cNvPr id="17" name="Rectangle 16">
            <a:extLst>
              <a:ext uri="{FF2B5EF4-FFF2-40B4-BE49-F238E27FC236}">
                <a16:creationId xmlns:a16="http://schemas.microsoft.com/office/drawing/2014/main" id="{C54E1159-FF06-1C3A-586D-366C4C8E7FE6}"/>
              </a:ext>
            </a:extLst>
          </p:cNvPr>
          <p:cNvSpPr/>
          <p:nvPr/>
        </p:nvSpPr>
        <p:spPr>
          <a:xfrm>
            <a:off x="692627" y="24405397"/>
            <a:ext cx="19524043" cy="1629677"/>
          </a:xfrm>
          <a:prstGeom prst="rect">
            <a:avLst/>
          </a:prstGeom>
        </p:spPr>
        <p:txBody>
          <a:bodyPr wrap="square">
            <a:spAutoFit/>
          </a:bodyPr>
          <a:lstStyle/>
          <a:p>
            <a:r>
              <a:rPr lang="en-US" sz="2400" b="1" dirty="0"/>
              <a:t>Significance of Results/Benefits to NASA/JPL </a:t>
            </a:r>
            <a:endParaRPr lang="en-US" sz="2400" dirty="0">
              <a:solidFill>
                <a:srgbClr val="FF0000"/>
              </a:solidFill>
            </a:endParaRPr>
          </a:p>
          <a:p>
            <a:pPr marL="457200" indent="-457200" algn="just">
              <a:lnSpc>
                <a:spcPct val="107000"/>
              </a:lnSpc>
              <a:buFont typeface="Arial" panose="020B0604020202020204" pitchFamily="34" charset="0"/>
              <a:buChar char="•"/>
            </a:pPr>
            <a:r>
              <a:rPr lang="en-US" sz="2400" dirty="0">
                <a:effectLst/>
                <a:ea typeface="Times New Roman" panose="02020603050405020304" pitchFamily="18" charset="0"/>
              </a:rPr>
              <a:t>NASA satellite (SMAP) tracks </a:t>
            </a:r>
            <a:r>
              <a:rPr lang="en-US" sz="2400" dirty="0">
                <a:ea typeface="Times New Roman" panose="02020603050405020304" pitchFamily="18" charset="0"/>
              </a:rPr>
              <a:t>meltwater across the ice sheet down to tens of meters.</a:t>
            </a:r>
          </a:p>
          <a:p>
            <a:pPr marL="457200" indent="-457200" algn="just">
              <a:lnSpc>
                <a:spcPct val="107000"/>
              </a:lnSpc>
              <a:buFont typeface="Arial" panose="020B0604020202020204" pitchFamily="34" charset="0"/>
              <a:buChar char="•"/>
            </a:pPr>
            <a:r>
              <a:rPr lang="en-US" sz="2400" dirty="0">
                <a:effectLst/>
                <a:ea typeface="Times New Roman" panose="02020603050405020304" pitchFamily="18" charset="0"/>
              </a:rPr>
              <a:t>The results demonstrate the potential for advancing our understanding of ice sheet properties and melt processes.</a:t>
            </a:r>
          </a:p>
          <a:p>
            <a:pPr marL="457200" indent="-457200" algn="just">
              <a:lnSpc>
                <a:spcPct val="107000"/>
              </a:lnSpc>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It helps to better project Greenland’s contribution to global sea level rise </a:t>
            </a:r>
            <a:r>
              <a:rPr lang="en-US" sz="2400" dirty="0">
                <a:effectLst/>
                <a:ea typeface="Times New Roman" panose="02020603050405020304" pitchFamily="18" charset="0"/>
              </a:rPr>
              <a:t>in response to climate change and variability.</a:t>
            </a:r>
            <a:r>
              <a:rPr lang="en-US" sz="2400" dirty="0">
                <a:effectLst/>
                <a:ea typeface="Arial" panose="020B0604020202020204" pitchFamily="34" charset="0"/>
              </a:rPr>
              <a:t> </a:t>
            </a:r>
            <a:endParaRPr lang="en-US" sz="2400" kern="100" dirty="0">
              <a:effectLs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E7203F8C-FC95-D160-6E84-76DA5EDA04F4}"/>
              </a:ext>
            </a:extLst>
          </p:cNvPr>
          <p:cNvSpPr/>
          <p:nvPr/>
        </p:nvSpPr>
        <p:spPr>
          <a:xfrm>
            <a:off x="729474" y="26046288"/>
            <a:ext cx="19524043" cy="1569660"/>
          </a:xfrm>
          <a:prstGeom prst="rect">
            <a:avLst/>
          </a:prstGeom>
        </p:spPr>
        <p:txBody>
          <a:bodyPr wrap="square">
            <a:spAutoFit/>
          </a:bodyPr>
          <a:lstStyle/>
          <a:p>
            <a:r>
              <a:rPr lang="en-US" sz="2400" b="1" dirty="0"/>
              <a:t>Future Work </a:t>
            </a:r>
            <a:endParaRPr lang="en-US" sz="2400" dirty="0">
              <a:solidFill>
                <a:srgbClr val="FF0000"/>
              </a:solidFill>
            </a:endParaRPr>
          </a:p>
          <a:p>
            <a:pPr marL="457200" indent="-457200">
              <a:buFont typeface="Arial" panose="020B0604020202020204" pitchFamily="34" charset="0"/>
              <a:buChar char="•"/>
            </a:pPr>
            <a:r>
              <a:rPr lang="en-US" sz="2400" dirty="0">
                <a:solidFill>
                  <a:srgbClr val="000000"/>
                </a:solidFill>
              </a:rPr>
              <a:t>To determine the precise location and distribution of the melt water, a multifrequency algorithm is required; its development is underway. </a:t>
            </a:r>
          </a:p>
          <a:p>
            <a:pPr marL="457200" indent="-457200">
              <a:buFont typeface="Arial" panose="020B0604020202020204" pitchFamily="34" charset="0"/>
              <a:buChar char="•"/>
            </a:pPr>
            <a:r>
              <a:rPr lang="en-US" sz="2400" dirty="0">
                <a:solidFill>
                  <a:srgbClr val="000000"/>
                </a:solidFill>
              </a:rPr>
              <a:t>For better understanding the science of ice sheet physical processes, interdisciplinary efforts are essential; collaboration with the researchers from University of Colorado Boulder, University of Calgary, University of Montana, Geological Survey of Denmark and Greenland, and NOAA is ongoing.</a:t>
            </a:r>
          </a:p>
        </p:txBody>
      </p:sp>
      <p:grpSp>
        <p:nvGrpSpPr>
          <p:cNvPr id="42" name="Group 41">
            <a:extLst>
              <a:ext uri="{FF2B5EF4-FFF2-40B4-BE49-F238E27FC236}">
                <a16:creationId xmlns:a16="http://schemas.microsoft.com/office/drawing/2014/main" id="{3639B705-7D48-D2D8-BA7C-926B9B8F016A}"/>
              </a:ext>
            </a:extLst>
          </p:cNvPr>
          <p:cNvGrpSpPr/>
          <p:nvPr/>
        </p:nvGrpSpPr>
        <p:grpSpPr>
          <a:xfrm>
            <a:off x="1717285" y="16191873"/>
            <a:ext cx="9601200" cy="4338532"/>
            <a:chOff x="1758641" y="16084244"/>
            <a:chExt cx="10042264" cy="5088769"/>
          </a:xfrm>
        </p:grpSpPr>
        <p:pic>
          <p:nvPicPr>
            <p:cNvPr id="22" name="Picture 21">
              <a:extLst>
                <a:ext uri="{FF2B5EF4-FFF2-40B4-BE49-F238E27FC236}">
                  <a16:creationId xmlns:a16="http://schemas.microsoft.com/office/drawing/2014/main" id="{82062418-ED82-38D3-89A5-1F267F73680A}"/>
                </a:ext>
              </a:extLst>
            </p:cNvPr>
            <p:cNvPicPr preferRelativeResize="0">
              <a:picLocks/>
            </p:cNvPicPr>
            <p:nvPr/>
          </p:nvPicPr>
          <p:blipFill>
            <a:blip r:embed="rId4"/>
            <a:srcRect/>
            <a:stretch/>
          </p:blipFill>
          <p:spPr>
            <a:xfrm>
              <a:off x="1758641" y="16084244"/>
              <a:ext cx="10042264" cy="4504592"/>
            </a:xfrm>
            <a:prstGeom prst="rect">
              <a:avLst/>
            </a:prstGeom>
          </p:spPr>
        </p:pic>
        <p:sp>
          <p:nvSpPr>
            <p:cNvPr id="37" name="TextBox 36">
              <a:extLst>
                <a:ext uri="{FF2B5EF4-FFF2-40B4-BE49-F238E27FC236}">
                  <a16:creationId xmlns:a16="http://schemas.microsoft.com/office/drawing/2014/main" id="{E75CF53E-FE02-CA11-085E-9E774B460897}"/>
                </a:ext>
              </a:extLst>
            </p:cNvPr>
            <p:cNvSpPr txBox="1"/>
            <p:nvPr/>
          </p:nvSpPr>
          <p:spPr>
            <a:xfrm>
              <a:off x="3348191" y="20631515"/>
              <a:ext cx="7351340" cy="541498"/>
            </a:xfrm>
            <a:prstGeom prst="rect">
              <a:avLst/>
            </a:prstGeom>
            <a:noFill/>
          </p:spPr>
          <p:txBody>
            <a:bodyPr wrap="none" rtlCol="0">
              <a:spAutoFit/>
            </a:bodyPr>
            <a:lstStyle/>
            <a:p>
              <a:r>
                <a:rPr lang="en-US" sz="2400" dirty="0"/>
                <a:t>Fig. 1: Annual Melt Days over Greenland for 2015-2023</a:t>
              </a:r>
            </a:p>
          </p:txBody>
        </p:sp>
      </p:grpSp>
      <p:grpSp>
        <p:nvGrpSpPr>
          <p:cNvPr id="39" name="Group 38">
            <a:extLst>
              <a:ext uri="{FF2B5EF4-FFF2-40B4-BE49-F238E27FC236}">
                <a16:creationId xmlns:a16="http://schemas.microsoft.com/office/drawing/2014/main" id="{8673AC9F-D8F4-1C42-79B7-3C4827F3C9EF}"/>
              </a:ext>
            </a:extLst>
          </p:cNvPr>
          <p:cNvGrpSpPr/>
          <p:nvPr/>
        </p:nvGrpSpPr>
        <p:grpSpPr>
          <a:xfrm>
            <a:off x="451129" y="20523690"/>
            <a:ext cx="12605110" cy="3840480"/>
            <a:chOff x="2512884" y="20787365"/>
            <a:chExt cx="9288148" cy="3717949"/>
          </a:xfrm>
        </p:grpSpPr>
        <p:pic>
          <p:nvPicPr>
            <p:cNvPr id="13" name="Picture 12">
              <a:extLst>
                <a:ext uri="{FF2B5EF4-FFF2-40B4-BE49-F238E27FC236}">
                  <a16:creationId xmlns:a16="http://schemas.microsoft.com/office/drawing/2014/main" id="{A8F76751-91FB-2A5E-1CC8-EDBD60B20BA5}"/>
                </a:ext>
              </a:extLst>
            </p:cNvPr>
            <p:cNvPicPr>
              <a:picLocks noChangeAspect="1"/>
            </p:cNvPicPr>
            <p:nvPr/>
          </p:nvPicPr>
          <p:blipFill>
            <a:blip r:embed="rId5"/>
            <a:srcRect/>
            <a:stretch/>
          </p:blipFill>
          <p:spPr>
            <a:xfrm>
              <a:off x="2512884" y="20787365"/>
              <a:ext cx="9288148" cy="3298025"/>
            </a:xfrm>
            <a:prstGeom prst="rect">
              <a:avLst/>
            </a:prstGeom>
          </p:spPr>
        </p:pic>
        <p:sp>
          <p:nvSpPr>
            <p:cNvPr id="38" name="TextBox 37">
              <a:extLst>
                <a:ext uri="{FF2B5EF4-FFF2-40B4-BE49-F238E27FC236}">
                  <a16:creationId xmlns:a16="http://schemas.microsoft.com/office/drawing/2014/main" id="{4EE3938E-9D81-E0D8-348B-42CD7E04E25A}"/>
                </a:ext>
              </a:extLst>
            </p:cNvPr>
            <p:cNvSpPr txBox="1"/>
            <p:nvPr/>
          </p:nvSpPr>
          <p:spPr>
            <a:xfrm>
              <a:off x="4465563" y="24052568"/>
              <a:ext cx="6492958" cy="452746"/>
            </a:xfrm>
            <a:prstGeom prst="rect">
              <a:avLst/>
            </a:prstGeom>
            <a:noFill/>
          </p:spPr>
          <p:txBody>
            <a:bodyPr wrap="none" rtlCol="0">
              <a:spAutoFit/>
            </a:bodyPr>
            <a:lstStyle/>
            <a:p>
              <a:r>
                <a:rPr lang="en-US" sz="2400" dirty="0"/>
                <a:t>Fig. 2: Percentage of daily melt area over Greenland tracked by SMAP</a:t>
              </a:r>
            </a:p>
          </p:txBody>
        </p:sp>
      </p:grpSp>
      <p:grpSp>
        <p:nvGrpSpPr>
          <p:cNvPr id="41" name="Group 40">
            <a:extLst>
              <a:ext uri="{FF2B5EF4-FFF2-40B4-BE49-F238E27FC236}">
                <a16:creationId xmlns:a16="http://schemas.microsoft.com/office/drawing/2014/main" id="{F0E81789-FD48-259E-EDA8-DA2883970DE4}"/>
              </a:ext>
            </a:extLst>
          </p:cNvPr>
          <p:cNvGrpSpPr/>
          <p:nvPr/>
        </p:nvGrpSpPr>
        <p:grpSpPr>
          <a:xfrm>
            <a:off x="11750061" y="20523690"/>
            <a:ext cx="9601200" cy="3840480"/>
            <a:chOff x="12711966" y="20767705"/>
            <a:chExt cx="8674698" cy="3620444"/>
          </a:xfrm>
        </p:grpSpPr>
        <p:grpSp>
          <p:nvGrpSpPr>
            <p:cNvPr id="23" name="Group 22">
              <a:extLst>
                <a:ext uri="{FF2B5EF4-FFF2-40B4-BE49-F238E27FC236}">
                  <a16:creationId xmlns:a16="http://schemas.microsoft.com/office/drawing/2014/main" id="{31F103DB-FBB5-35B1-E266-923DA063916C}"/>
                </a:ext>
              </a:extLst>
            </p:cNvPr>
            <p:cNvGrpSpPr/>
            <p:nvPr/>
          </p:nvGrpSpPr>
          <p:grpSpPr>
            <a:xfrm>
              <a:off x="12711966" y="20767705"/>
              <a:ext cx="8576410" cy="3205354"/>
              <a:chOff x="130029" y="605741"/>
              <a:chExt cx="12014085" cy="5981700"/>
            </a:xfrm>
          </p:grpSpPr>
          <p:grpSp>
            <p:nvGrpSpPr>
              <p:cNvPr id="24" name="Group 23">
                <a:extLst>
                  <a:ext uri="{FF2B5EF4-FFF2-40B4-BE49-F238E27FC236}">
                    <a16:creationId xmlns:a16="http://schemas.microsoft.com/office/drawing/2014/main" id="{E28FDAFD-9233-4576-8FDD-973405A0C023}"/>
                  </a:ext>
                </a:extLst>
              </p:cNvPr>
              <p:cNvGrpSpPr/>
              <p:nvPr/>
            </p:nvGrpSpPr>
            <p:grpSpPr>
              <a:xfrm>
                <a:off x="130029" y="605741"/>
                <a:ext cx="12014085" cy="5981700"/>
                <a:chOff x="-701055" y="605741"/>
                <a:chExt cx="12845169" cy="5981700"/>
              </a:xfrm>
            </p:grpSpPr>
            <p:pic>
              <p:nvPicPr>
                <p:cNvPr id="26" name="Picture 25">
                  <a:extLst>
                    <a:ext uri="{FF2B5EF4-FFF2-40B4-BE49-F238E27FC236}">
                      <a16:creationId xmlns:a16="http://schemas.microsoft.com/office/drawing/2014/main" id="{F65E2864-FE94-A553-C46F-B8A6B9B60DFF}"/>
                    </a:ext>
                  </a:extLst>
                </p:cNvPr>
                <p:cNvPicPr>
                  <a:picLocks noChangeAspect="1"/>
                </p:cNvPicPr>
                <p:nvPr/>
              </p:nvPicPr>
              <p:blipFill>
                <a:blip r:embed="rId6"/>
                <a:stretch>
                  <a:fillRect/>
                </a:stretch>
              </p:blipFill>
              <p:spPr>
                <a:xfrm>
                  <a:off x="3990714" y="853391"/>
                  <a:ext cx="8153400" cy="5734050"/>
                </a:xfrm>
                <a:prstGeom prst="rect">
                  <a:avLst/>
                </a:prstGeom>
              </p:spPr>
            </p:pic>
            <p:pic>
              <p:nvPicPr>
                <p:cNvPr id="27" name="Picture 26">
                  <a:extLst>
                    <a:ext uri="{FF2B5EF4-FFF2-40B4-BE49-F238E27FC236}">
                      <a16:creationId xmlns:a16="http://schemas.microsoft.com/office/drawing/2014/main" id="{FB5EB8C9-A8F3-ACD5-2663-5DAB240EEE74}"/>
                    </a:ext>
                  </a:extLst>
                </p:cNvPr>
                <p:cNvPicPr>
                  <a:picLocks noChangeAspect="1"/>
                </p:cNvPicPr>
                <p:nvPr/>
              </p:nvPicPr>
              <p:blipFill>
                <a:blip r:embed="rId7"/>
                <a:stretch>
                  <a:fillRect/>
                </a:stretch>
              </p:blipFill>
              <p:spPr>
                <a:xfrm>
                  <a:off x="-701055" y="605741"/>
                  <a:ext cx="5334000" cy="5981700"/>
                </a:xfrm>
                <a:prstGeom prst="rect">
                  <a:avLst/>
                </a:prstGeom>
              </p:spPr>
            </p:pic>
            <p:cxnSp>
              <p:nvCxnSpPr>
                <p:cNvPr id="28" name="Straight Arrow Connector 27">
                  <a:extLst>
                    <a:ext uri="{FF2B5EF4-FFF2-40B4-BE49-F238E27FC236}">
                      <a16:creationId xmlns:a16="http://schemas.microsoft.com/office/drawing/2014/main" id="{8980CDB7-332E-CD2E-F99B-7EC8FE0490DF}"/>
                    </a:ext>
                  </a:extLst>
                </p:cNvPr>
                <p:cNvCxnSpPr>
                  <a:cxnSpLocks/>
                </p:cNvCxnSpPr>
                <p:nvPr/>
              </p:nvCxnSpPr>
              <p:spPr>
                <a:xfrm>
                  <a:off x="1820410" y="3872991"/>
                  <a:ext cx="3036816" cy="2041248"/>
                </a:xfrm>
                <a:prstGeom prst="straightConnector1">
                  <a:avLst/>
                </a:prstGeom>
                <a:ln>
                  <a:prstDash val="lgDashDot"/>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3BC337B-9F2F-8514-2C86-9242F86104CA}"/>
                    </a:ext>
                  </a:extLst>
                </p:cNvPr>
                <p:cNvCxnSpPr>
                  <a:cxnSpLocks/>
                </p:cNvCxnSpPr>
                <p:nvPr/>
              </p:nvCxnSpPr>
              <p:spPr>
                <a:xfrm flipV="1">
                  <a:off x="1820410" y="1320659"/>
                  <a:ext cx="3187818" cy="2425966"/>
                </a:xfrm>
                <a:prstGeom prst="straightConnector1">
                  <a:avLst/>
                </a:prstGeom>
                <a:ln>
                  <a:prstDash val="lgDashDot"/>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DF765F59-7D9D-BCCA-9753-2E3A019E23BB}"/>
                    </a:ext>
                  </a:extLst>
                </p:cNvPr>
                <p:cNvSpPr txBox="1"/>
                <p:nvPr/>
              </p:nvSpPr>
              <p:spPr>
                <a:xfrm>
                  <a:off x="1571724" y="3270939"/>
                  <a:ext cx="497372" cy="307777"/>
                </a:xfrm>
                <a:prstGeom prst="rect">
                  <a:avLst/>
                </a:prstGeom>
                <a:noFill/>
              </p:spPr>
              <p:txBody>
                <a:bodyPr wrap="none" rtlCol="0">
                  <a:spAutoFit/>
                </a:bodyPr>
                <a:lstStyle/>
                <a:p>
                  <a:r>
                    <a:rPr lang="en-US" sz="1400" dirty="0"/>
                    <a:t>CP1</a:t>
                  </a:r>
                </a:p>
              </p:txBody>
            </p:sp>
          </p:grpSp>
          <p:sp>
            <p:nvSpPr>
              <p:cNvPr id="25" name="TextBox 24">
                <a:extLst>
                  <a:ext uri="{FF2B5EF4-FFF2-40B4-BE49-F238E27FC236}">
                    <a16:creationId xmlns:a16="http://schemas.microsoft.com/office/drawing/2014/main" id="{24F4B6BA-5695-BD27-692C-F5A90FA623F7}"/>
                  </a:ext>
                </a:extLst>
              </p:cNvPr>
              <p:cNvSpPr txBox="1"/>
              <p:nvPr/>
            </p:nvSpPr>
            <p:spPr>
              <a:xfrm>
                <a:off x="2023163" y="1057645"/>
                <a:ext cx="1476173"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PROMICE AWS</a:t>
                </a:r>
              </a:p>
            </p:txBody>
          </p:sp>
        </p:grpSp>
        <p:sp>
          <p:nvSpPr>
            <p:cNvPr id="40" name="TextBox 39">
              <a:extLst>
                <a:ext uri="{FF2B5EF4-FFF2-40B4-BE49-F238E27FC236}">
                  <a16:creationId xmlns:a16="http://schemas.microsoft.com/office/drawing/2014/main" id="{AF9A9DDE-BD30-8699-2B00-28CF9AC32A72}"/>
                </a:ext>
              </a:extLst>
            </p:cNvPr>
            <p:cNvSpPr txBox="1"/>
            <p:nvPr/>
          </p:nvSpPr>
          <p:spPr>
            <a:xfrm>
              <a:off x="13499120" y="23926484"/>
              <a:ext cx="7887544" cy="461665"/>
            </a:xfrm>
            <a:prstGeom prst="rect">
              <a:avLst/>
            </a:prstGeom>
            <a:noFill/>
          </p:spPr>
          <p:txBody>
            <a:bodyPr wrap="none" rtlCol="0">
              <a:spAutoFit/>
            </a:bodyPr>
            <a:lstStyle/>
            <a:p>
              <a:r>
                <a:rPr lang="en-US" sz="2400" dirty="0"/>
                <a:t>Fig. 4: Comparison with in-situ observations and GEMB model</a:t>
              </a:r>
            </a:p>
          </p:txBody>
        </p:sp>
      </p:grpSp>
      <p:grpSp>
        <p:nvGrpSpPr>
          <p:cNvPr id="58" name="Group 57">
            <a:extLst>
              <a:ext uri="{FF2B5EF4-FFF2-40B4-BE49-F238E27FC236}">
                <a16:creationId xmlns:a16="http://schemas.microsoft.com/office/drawing/2014/main" id="{AB2A4AF9-1C2E-18AA-A31C-91C7A0FBAAE1}"/>
              </a:ext>
            </a:extLst>
          </p:cNvPr>
          <p:cNvGrpSpPr/>
          <p:nvPr/>
        </p:nvGrpSpPr>
        <p:grpSpPr>
          <a:xfrm>
            <a:off x="11750061" y="16234859"/>
            <a:ext cx="9601200" cy="4295546"/>
            <a:chOff x="11750061" y="16362326"/>
            <a:chExt cx="9601200" cy="4275785"/>
          </a:xfrm>
        </p:grpSpPr>
        <p:pic>
          <p:nvPicPr>
            <p:cNvPr id="46" name="Picture 45">
              <a:extLst>
                <a:ext uri="{FF2B5EF4-FFF2-40B4-BE49-F238E27FC236}">
                  <a16:creationId xmlns:a16="http://schemas.microsoft.com/office/drawing/2014/main" id="{4A06D19A-EC13-3BAF-F8CF-511B68C0B25C}"/>
                </a:ext>
              </a:extLst>
            </p:cNvPr>
            <p:cNvPicPr preferRelativeResize="0">
              <a:picLocks/>
            </p:cNvPicPr>
            <p:nvPr/>
          </p:nvPicPr>
          <p:blipFill>
            <a:blip r:embed="rId8"/>
            <a:srcRect/>
            <a:stretch/>
          </p:blipFill>
          <p:spPr>
            <a:xfrm>
              <a:off x="11750061" y="16362326"/>
              <a:ext cx="9601200" cy="3840480"/>
            </a:xfrm>
            <a:prstGeom prst="rect">
              <a:avLst/>
            </a:prstGeom>
          </p:spPr>
        </p:pic>
        <p:sp>
          <p:nvSpPr>
            <p:cNvPr id="57" name="TextBox 56">
              <a:extLst>
                <a:ext uri="{FF2B5EF4-FFF2-40B4-BE49-F238E27FC236}">
                  <a16:creationId xmlns:a16="http://schemas.microsoft.com/office/drawing/2014/main" id="{9B809436-C61D-8C5F-8D18-468E255FB461}"/>
                </a:ext>
              </a:extLst>
            </p:cNvPr>
            <p:cNvSpPr txBox="1"/>
            <p:nvPr/>
          </p:nvSpPr>
          <p:spPr>
            <a:xfrm>
              <a:off x="13455493" y="20178570"/>
              <a:ext cx="6956841" cy="459541"/>
            </a:xfrm>
            <a:prstGeom prst="rect">
              <a:avLst/>
            </a:prstGeom>
            <a:noFill/>
          </p:spPr>
          <p:txBody>
            <a:bodyPr wrap="none" rtlCol="0">
              <a:spAutoFit/>
            </a:bodyPr>
            <a:lstStyle/>
            <a:p>
              <a:r>
                <a:rPr lang="en-US" sz="2400" dirty="0"/>
                <a:t>Fig. 3: Total Annual Meltwater Amounts for 2015-2023</a:t>
              </a:r>
            </a:p>
          </p:txBody>
        </p:sp>
      </p:gr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22211</TotalTime>
  <Words>1063</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44</cp:revision>
  <dcterms:created xsi:type="dcterms:W3CDTF">2022-08-22T17:05:38Z</dcterms:created>
  <dcterms:modified xsi:type="dcterms:W3CDTF">2023-11-29T03:12:30Z</dcterms:modified>
</cp:coreProperties>
</file>