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CBEA06-7298-F5AF-E46F-36D6DE6EBD85}" name="Hong, Sophia (US 1200)" initials="HS(1" userId="S::ana.s.hong@jpl.nasa.gov::8ed35a80-99c1-44c0-b57b-9b3aa285e4d8" providerId="AD"/>
  <p188:author id="{9F1056C4-72A9-A504-F5CB-4FBBE654700D}" name="Castaneda, Lupe (US 1230)" initials="CL(1" userId="S::Guadalupe.Castaneda@jpl.nasa.gov::6691f1d8-cdcc-421d-b26a-5c6cdec046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40"/>
    <p:restoredTop sz="96405"/>
  </p:normalViewPr>
  <p:slideViewPr>
    <p:cSldViewPr snapToGrid="0">
      <p:cViewPr varScale="1">
        <p:scale>
          <a:sx n="26" d="100"/>
          <a:sy n="26" d="100"/>
        </p:scale>
        <p:origin x="4704"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CEA2AE-4F9E-6540-83C7-230BE9509D52}" type="datetimeFigureOut">
              <a:rPr lang="en-US" smtClean="0"/>
              <a:t>11/28/2023</a:t>
            </a:fld>
            <a:endParaRPr lang="en-US"/>
          </a:p>
        </p:txBody>
      </p:sp>
      <p:sp>
        <p:nvSpPr>
          <p:cNvPr id="4" name="Slide Image Placeholder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AF8C2-5CB6-7C44-AC10-AE03D69EC8B1}" type="slidenum">
              <a:rPr lang="en-US" smtClean="0"/>
              <a:t>‹#›</a:t>
            </a:fld>
            <a:endParaRPr lang="en-US"/>
          </a:p>
        </p:txBody>
      </p:sp>
    </p:spTree>
    <p:extLst>
      <p:ext uri="{BB962C8B-B14F-4D97-AF65-F5344CB8AC3E}">
        <p14:creationId xmlns:p14="http://schemas.microsoft.com/office/powerpoint/2010/main" val="544890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EAF8C2-5CB6-7C44-AC10-AE03D69EC8B1}" type="slidenum">
              <a:rPr lang="en-US" smtClean="0"/>
              <a:t>1</a:t>
            </a:fld>
            <a:endParaRPr lang="en-US"/>
          </a:p>
        </p:txBody>
      </p:sp>
    </p:spTree>
    <p:extLst>
      <p:ext uri="{BB962C8B-B14F-4D97-AF65-F5344CB8AC3E}">
        <p14:creationId xmlns:p14="http://schemas.microsoft.com/office/powerpoint/2010/main" val="1421355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11/28/2023</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descr="A map of the north and south america&#10;&#10;Description automatically generated">
            <a:extLst>
              <a:ext uri="{FF2B5EF4-FFF2-40B4-BE49-F238E27FC236}">
                <a16:creationId xmlns:a16="http://schemas.microsoft.com/office/drawing/2014/main" id="{078753A9-36B7-1AD6-97B9-7B9D1F63FF69}"/>
              </a:ext>
            </a:extLst>
          </p:cNvPr>
          <p:cNvPicPr>
            <a:picLocks noChangeAspect="1"/>
          </p:cNvPicPr>
          <p:nvPr/>
        </p:nvPicPr>
        <p:blipFill rotWithShape="1">
          <a:blip r:embed="rId3"/>
          <a:srcRect l="8466" t="10849" r="13706" b="10600"/>
          <a:stretch/>
        </p:blipFill>
        <p:spPr>
          <a:xfrm>
            <a:off x="16208987" y="24358013"/>
            <a:ext cx="5703220" cy="4448044"/>
          </a:xfrm>
          <a:prstGeom prst="rect">
            <a:avLst/>
          </a:prstGeom>
        </p:spPr>
      </p:pic>
      <p:sp>
        <p:nvSpPr>
          <p:cNvPr id="4" name="Rectangle 3">
            <a:extLst>
              <a:ext uri="{FF2B5EF4-FFF2-40B4-BE49-F238E27FC236}">
                <a16:creationId xmlns:a16="http://schemas.microsoft.com/office/drawing/2014/main" id="{204185AC-9F19-D1B5-3E2C-C165D877F433}"/>
              </a:ext>
            </a:extLst>
          </p:cNvPr>
          <p:cNvSpPr/>
          <p:nvPr/>
        </p:nvSpPr>
        <p:spPr>
          <a:xfrm>
            <a:off x="-1034" y="-7850"/>
            <a:ext cx="21945600" cy="52900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03CE19A-D280-F67F-3E02-115A87F9AEB3}"/>
              </a:ext>
            </a:extLst>
          </p:cNvPr>
          <p:cNvSpPr txBox="1"/>
          <p:nvPr/>
        </p:nvSpPr>
        <p:spPr>
          <a:xfrm>
            <a:off x="10842" y="1676003"/>
            <a:ext cx="21945600" cy="1446550"/>
          </a:xfrm>
          <a:prstGeom prst="rect">
            <a:avLst/>
          </a:prstGeom>
          <a:noFill/>
        </p:spPr>
        <p:txBody>
          <a:bodyPr wrap="square" rtlCol="0">
            <a:spAutoFit/>
          </a:bodyPr>
          <a:lstStyle/>
          <a:p>
            <a:pPr algn="ctr"/>
            <a:r>
              <a:rPr lang="en-US" altLang="en-US" sz="4400" dirty="0">
                <a:solidFill>
                  <a:schemeClr val="tx1"/>
                </a:solidFill>
                <a:latin typeface="Arial" panose="020B0604020202020204" pitchFamily="34" charset="0"/>
              </a:rPr>
              <a:t>Assessing the Quality of GNSS Radio Occultation Observations in Tropical Cyclones and Implications for Future Observations</a:t>
            </a:r>
            <a:endParaRPr lang="en-US" sz="4400" b="1"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432E216-21F1-A2C5-49F4-69DE267EBFE5}"/>
              </a:ext>
            </a:extLst>
          </p:cNvPr>
          <p:cNvSpPr txBox="1"/>
          <p:nvPr/>
        </p:nvSpPr>
        <p:spPr>
          <a:xfrm>
            <a:off x="3540367" y="3031701"/>
            <a:ext cx="14862798" cy="2092881"/>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Author: Kevin J. Nelson, NASA Postdoctoral Fellow, 335G</a:t>
            </a:r>
          </a:p>
          <a:p>
            <a:pPr algn="ctr"/>
            <a:r>
              <a:rPr lang="en-US" sz="3000" b="1" dirty="0">
                <a:solidFill>
                  <a:schemeClr val="bg1"/>
                </a:solidFill>
                <a:latin typeface="Arial" panose="020B0604020202020204" pitchFamily="34" charset="0"/>
                <a:cs typeface="Arial" panose="020B0604020202020204" pitchFamily="34" charset="0"/>
              </a:rPr>
              <a:t>Chi O. </a:t>
            </a:r>
            <a:r>
              <a:rPr lang="en-US" sz="3000" b="1" dirty="0" err="1">
                <a:solidFill>
                  <a:schemeClr val="bg1"/>
                </a:solidFill>
                <a:latin typeface="Arial" panose="020B0604020202020204" pitchFamily="34" charset="0"/>
                <a:cs typeface="Arial" panose="020B0604020202020204" pitchFamily="34" charset="0"/>
              </a:rPr>
              <a:t>Ao</a:t>
            </a:r>
            <a:r>
              <a:rPr lang="en-US" sz="3000" b="1" dirty="0">
                <a:solidFill>
                  <a:schemeClr val="bg1"/>
                </a:solidFill>
                <a:latin typeface="Arial" panose="020B0604020202020204" pitchFamily="34" charset="0"/>
                <a:cs typeface="Arial" panose="020B0604020202020204" pitchFamily="34" charset="0"/>
              </a:rPr>
              <a:t> and Kuo-Nung Wang, 335G</a:t>
            </a:r>
          </a:p>
          <a:p>
            <a:pPr algn="ctr"/>
            <a:r>
              <a:rPr lang="en-US" sz="3000" b="1" dirty="0">
                <a:solidFill>
                  <a:schemeClr val="bg1"/>
                </a:solidFill>
                <a:latin typeface="Arial" panose="020B0604020202020204" pitchFamily="34" charset="0"/>
                <a:cs typeface="Arial" panose="020B0604020202020204" pitchFamily="34" charset="0"/>
              </a:rPr>
              <a:t>Feiqin </a:t>
            </a:r>
            <a:r>
              <a:rPr lang="en-US" sz="3000" b="1" dirty="0" err="1">
                <a:solidFill>
                  <a:schemeClr val="bg1"/>
                </a:solidFill>
                <a:latin typeface="Arial" panose="020B0604020202020204" pitchFamily="34" charset="0"/>
                <a:cs typeface="Arial" panose="020B0604020202020204" pitchFamily="34" charset="0"/>
              </a:rPr>
              <a:t>Xie</a:t>
            </a:r>
            <a:r>
              <a:rPr lang="en-US" sz="3000" b="1" dirty="0">
                <a:solidFill>
                  <a:schemeClr val="bg1"/>
                </a:solidFill>
                <a:latin typeface="Arial" panose="020B0604020202020204" pitchFamily="34" charset="0"/>
                <a:cs typeface="Arial" panose="020B0604020202020204" pitchFamily="34" charset="0"/>
              </a:rPr>
              <a:t>, Texas A&amp;M University - Corpus Christi, Corpus Christi, TX, USA</a:t>
            </a:r>
          </a:p>
          <a:p>
            <a:pPr algn="ctr"/>
            <a:r>
              <a:rPr lang="en-US" sz="3000" b="1" dirty="0">
                <a:solidFill>
                  <a:schemeClr val="bg1"/>
                </a:solidFill>
                <a:latin typeface="Arial" panose="020B0604020202020204" pitchFamily="34" charset="0"/>
                <a:cs typeface="Arial" panose="020B0604020202020204" pitchFamily="34" charset="0"/>
              </a:rPr>
              <a:t>Jonathan Zawislak, NOAA Flight Operations Center, Lakeland, FL, USA</a:t>
            </a: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4"/>
          <a:stretch>
            <a:fillRect/>
          </a:stretch>
        </p:blipFill>
        <p:spPr>
          <a:xfrm>
            <a:off x="19758973" y="-179953"/>
            <a:ext cx="2254825" cy="2254825"/>
          </a:xfrm>
          <a:prstGeom prst="rect">
            <a:avLst/>
          </a:prstGeom>
        </p:spPr>
      </p:pic>
      <p:grpSp>
        <p:nvGrpSpPr>
          <p:cNvPr id="32" name="Group 31">
            <a:extLst>
              <a:ext uri="{FF2B5EF4-FFF2-40B4-BE49-F238E27FC236}">
                <a16:creationId xmlns:a16="http://schemas.microsoft.com/office/drawing/2014/main" id="{64C6CC0C-BD6E-1430-C982-3B2A7E0C1A9A}"/>
              </a:ext>
            </a:extLst>
          </p:cNvPr>
          <p:cNvGrpSpPr/>
          <p:nvPr/>
        </p:nvGrpSpPr>
        <p:grpSpPr>
          <a:xfrm>
            <a:off x="-46516" y="31873864"/>
            <a:ext cx="21992116" cy="1077218"/>
            <a:chOff x="-46516" y="31873864"/>
            <a:chExt cx="21992116" cy="1077218"/>
          </a:xfrm>
        </p:grpSpPr>
        <p:sp>
          <p:nvSpPr>
            <p:cNvPr id="12" name="Rectangle 11">
              <a:extLst>
                <a:ext uri="{FF2B5EF4-FFF2-40B4-BE49-F238E27FC236}">
                  <a16:creationId xmlns:a16="http://schemas.microsoft.com/office/drawing/2014/main" id="{E1B6AD9F-C2D0-FAA0-B80B-B64AFDA924FD}"/>
                </a:ext>
              </a:extLst>
            </p:cNvPr>
            <p:cNvSpPr/>
            <p:nvPr/>
          </p:nvSpPr>
          <p:spPr>
            <a:xfrm>
              <a:off x="-46516" y="31873864"/>
              <a:ext cx="21992116" cy="104453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5F8681B-2025-FBE5-4C9F-CD63D9834A06}"/>
                </a:ext>
              </a:extLst>
            </p:cNvPr>
            <p:cNvSpPr txBox="1"/>
            <p:nvPr/>
          </p:nvSpPr>
          <p:spPr>
            <a:xfrm>
              <a:off x="58837" y="31873864"/>
              <a:ext cx="21103882" cy="1077218"/>
            </a:xfrm>
            <a:prstGeom prst="rect">
              <a:avLst/>
            </a:prstGeom>
            <a:noFill/>
          </p:spPr>
          <p:txBody>
            <a:bodyPr wrap="square" rtlCol="0">
              <a:spAutoFit/>
            </a:bodyPr>
            <a:lstStyle/>
            <a:p>
              <a:pPr>
                <a:spcBef>
                  <a:spcPct val="0"/>
                </a:spcBef>
              </a:pPr>
              <a:r>
                <a:rPr lang="en-US" altLang="en-US" sz="2400" b="1" dirty="0">
                  <a:latin typeface="Arial" panose="020B0604020202020204" pitchFamily="34" charset="0"/>
                </a:rPr>
                <a:t>Publications and Acknowledgements:</a:t>
              </a:r>
            </a:p>
            <a:p>
              <a:pPr>
                <a:spcBef>
                  <a:spcPct val="0"/>
                </a:spcBef>
              </a:pPr>
              <a:r>
                <a:rPr lang="en-US" altLang="en-US" sz="2000" b="1" dirty="0">
                  <a:solidFill>
                    <a:schemeClr val="tx1"/>
                  </a:solidFill>
                  <a:latin typeface="Arial" panose="020B0604020202020204" pitchFamily="34" charset="0"/>
                </a:rPr>
                <a:t>Nelson, K. J.</a:t>
              </a:r>
              <a:r>
                <a:rPr lang="en-US" altLang="en-US" sz="2000" dirty="0">
                  <a:solidFill>
                    <a:schemeClr val="tx1"/>
                  </a:solidFill>
                  <a:latin typeface="Arial" panose="020B0604020202020204" pitchFamily="34" charset="0"/>
                </a:rPr>
                <a:t>, F. </a:t>
              </a:r>
              <a:r>
                <a:rPr lang="en-US" altLang="en-US" sz="2000" dirty="0" err="1">
                  <a:solidFill>
                    <a:schemeClr val="tx1"/>
                  </a:solidFill>
                  <a:latin typeface="Arial" panose="020B0604020202020204" pitchFamily="34" charset="0"/>
                </a:rPr>
                <a:t>Xie</a:t>
              </a:r>
              <a:r>
                <a:rPr lang="en-US" altLang="en-US" sz="2000" dirty="0">
                  <a:solidFill>
                    <a:schemeClr val="tx1"/>
                  </a:solidFill>
                  <a:latin typeface="Arial" panose="020B0604020202020204" pitchFamily="34" charset="0"/>
                </a:rPr>
                <a:t>, C. O. </a:t>
              </a:r>
              <a:r>
                <a:rPr lang="en-US" altLang="en-US" sz="2000" dirty="0" err="1">
                  <a:solidFill>
                    <a:schemeClr val="tx1"/>
                  </a:solidFill>
                  <a:latin typeface="Arial" panose="020B0604020202020204" pitchFamily="34" charset="0"/>
                </a:rPr>
                <a:t>Ao</a:t>
              </a:r>
              <a:r>
                <a:rPr lang="en-US" altLang="en-US" sz="2000" dirty="0">
                  <a:solidFill>
                    <a:schemeClr val="tx1"/>
                  </a:solidFill>
                  <a:latin typeface="Arial" panose="020B0604020202020204" pitchFamily="34" charset="0"/>
                </a:rPr>
                <a:t>, J. Zawislak, and K.-N. Wang, 2023: Assessing the Quality of GNSS Radio Occultation Observations in Tropical Cyclones and Implications for Future Observations. </a:t>
              </a:r>
              <a:r>
                <a:rPr lang="en-US" altLang="en-US" sz="2000" i="1" dirty="0">
                  <a:solidFill>
                    <a:schemeClr val="tx1"/>
                  </a:solidFill>
                  <a:latin typeface="Arial" panose="020B0604020202020204" pitchFamily="34" charset="0"/>
                </a:rPr>
                <a:t>Atmo</a:t>
              </a:r>
              <a:r>
                <a:rPr lang="en-US" altLang="en-US" sz="2000" i="1" dirty="0">
                  <a:latin typeface="Arial" panose="020B0604020202020204" pitchFamily="34" charset="0"/>
                </a:rPr>
                <a:t>s. Meas. Tech.</a:t>
              </a:r>
              <a:r>
                <a:rPr lang="en-US" altLang="en-US" sz="2000" dirty="0">
                  <a:solidFill>
                    <a:schemeClr val="tx1"/>
                  </a:solidFill>
                  <a:latin typeface="Arial" panose="020B0604020202020204" pitchFamily="34" charset="0"/>
                </a:rPr>
                <a:t>, In review.</a:t>
              </a:r>
              <a:endParaRPr lang="en-US" altLang="en-US" sz="1600" dirty="0">
                <a:solidFill>
                  <a:schemeClr val="tx1"/>
                </a:solidFill>
                <a:latin typeface="Arial" panose="020B0604020202020204" pitchFamily="34" charset="0"/>
              </a:endParaRPr>
            </a:p>
          </p:txBody>
        </p:sp>
      </p:grpSp>
      <p:sp>
        <p:nvSpPr>
          <p:cNvPr id="5" name="Rectangle 4">
            <a:extLst>
              <a:ext uri="{FF2B5EF4-FFF2-40B4-BE49-F238E27FC236}">
                <a16:creationId xmlns:a16="http://schemas.microsoft.com/office/drawing/2014/main" id="{8BE95501-4B9A-0A61-73D0-89BFD8BD67A2}"/>
              </a:ext>
            </a:extLst>
          </p:cNvPr>
          <p:cNvSpPr/>
          <p:nvPr/>
        </p:nvSpPr>
        <p:spPr>
          <a:xfrm>
            <a:off x="58838" y="11871570"/>
            <a:ext cx="10662952" cy="1877437"/>
          </a:xfrm>
          <a:prstGeom prst="rect">
            <a:avLst/>
          </a:prstGeom>
        </p:spPr>
        <p:txBody>
          <a:bodyPr wrap="square">
            <a:spAutoFit/>
          </a:bodyPr>
          <a:lstStyle/>
          <a:p>
            <a:r>
              <a:rPr lang="en-US" sz="3200" b="1" dirty="0"/>
              <a:t>Objectives</a:t>
            </a:r>
          </a:p>
          <a:p>
            <a:r>
              <a:rPr lang="en-US" sz="2800" dirty="0"/>
              <a:t>Determine the biases of radio occultation (and potentially dropsondes) in tropical cyclones to provide context for future observations of tropical cyclones.</a:t>
            </a:r>
            <a:endParaRPr lang="en-US" sz="2800" dirty="0">
              <a:solidFill>
                <a:srgbClr val="FF0000"/>
              </a:solidFill>
            </a:endParaRPr>
          </a:p>
        </p:txBody>
      </p:sp>
      <p:sp>
        <p:nvSpPr>
          <p:cNvPr id="10" name="Rectangle 9">
            <a:extLst>
              <a:ext uri="{FF2B5EF4-FFF2-40B4-BE49-F238E27FC236}">
                <a16:creationId xmlns:a16="http://schemas.microsoft.com/office/drawing/2014/main" id="{CD2D4DAF-FBA5-BA61-8C16-458A0F29468E}"/>
              </a:ext>
            </a:extLst>
          </p:cNvPr>
          <p:cNvSpPr/>
          <p:nvPr/>
        </p:nvSpPr>
        <p:spPr>
          <a:xfrm>
            <a:off x="58838" y="5306204"/>
            <a:ext cx="10662952" cy="6617196"/>
          </a:xfrm>
          <a:prstGeom prst="rect">
            <a:avLst/>
          </a:prstGeom>
        </p:spPr>
        <p:txBody>
          <a:bodyPr wrap="square">
            <a:spAutoFit/>
          </a:bodyPr>
          <a:lstStyle/>
          <a:p>
            <a:r>
              <a:rPr lang="en-US" sz="3200" b="1" dirty="0"/>
              <a:t>Background </a:t>
            </a:r>
            <a:endParaRPr lang="en-US" sz="3200" dirty="0">
              <a:solidFill>
                <a:srgbClr val="FF0000"/>
              </a:solidFill>
            </a:endParaRPr>
          </a:p>
          <a:p>
            <a:pPr marL="457200" indent="-457200">
              <a:buFont typeface="Arial" panose="020B0604020202020204" pitchFamily="34" charset="0"/>
              <a:buChar char="•"/>
            </a:pPr>
            <a:r>
              <a:rPr lang="en-US" sz="2800" dirty="0">
                <a:solidFill>
                  <a:schemeClr val="tx1"/>
                </a:solidFill>
                <a:cs typeface="Arial" panose="020B0604020202020204" pitchFamily="34" charset="0"/>
              </a:rPr>
              <a:t>Long-range tropical cyclone (TC) forecasts remain one of the biggest numerical weather prediction challenges</a:t>
            </a:r>
          </a:p>
          <a:p>
            <a:pPr marL="457200" indent="-457200">
              <a:buFont typeface="Arial" panose="020B0604020202020204" pitchFamily="34" charset="0"/>
              <a:buChar char="•"/>
            </a:pPr>
            <a:r>
              <a:rPr lang="en-US" sz="2800" dirty="0">
                <a:solidFill>
                  <a:schemeClr val="tx1"/>
                </a:solidFill>
                <a:cs typeface="Arial" panose="020B0604020202020204" pitchFamily="34" charset="0"/>
              </a:rPr>
              <a:t>Vertical profiles of middle-troposphere in TCs limited to in-situ dropsondes passing through from higher altitudes</a:t>
            </a:r>
          </a:p>
          <a:p>
            <a:pPr marL="914400" lvl="1" indent="-457200">
              <a:buFont typeface="Arial" panose="020B0604020202020204" pitchFamily="34" charset="0"/>
              <a:buChar char="•"/>
            </a:pPr>
            <a:r>
              <a:rPr lang="en-US" sz="2800" dirty="0">
                <a:solidFill>
                  <a:schemeClr val="tx1"/>
                </a:solidFill>
                <a:cs typeface="Arial" panose="020B0604020202020204" pitchFamily="34" charset="0"/>
              </a:rPr>
              <a:t>Important thermodynamic and dynamic processes thought to occur here</a:t>
            </a:r>
          </a:p>
          <a:p>
            <a:pPr marL="457200" indent="-457200">
              <a:buFont typeface="Arial" panose="020B0604020202020204" pitchFamily="34" charset="0"/>
              <a:buChar char="•"/>
            </a:pPr>
            <a:r>
              <a:rPr lang="en-US" sz="2800" dirty="0">
                <a:solidFill>
                  <a:schemeClr val="tx1"/>
                </a:solidFill>
                <a:cs typeface="Arial" panose="020B0604020202020204" pitchFamily="34" charset="0"/>
              </a:rPr>
              <a:t>GNSS radio occultation (RO) is insensitive to clouds and precipitation, providing a unique opportunity for observing TC vertical structure</a:t>
            </a:r>
          </a:p>
          <a:p>
            <a:pPr marL="914400" lvl="1" indent="-457200">
              <a:buFont typeface="Arial" panose="020B0604020202020204" pitchFamily="34" charset="0"/>
              <a:buChar char="•"/>
            </a:pPr>
            <a:r>
              <a:rPr lang="en-US" sz="2800" dirty="0">
                <a:solidFill>
                  <a:schemeClr val="tx1"/>
                </a:solidFill>
                <a:cs typeface="Arial" panose="020B0604020202020204" pitchFamily="34" charset="0"/>
              </a:rPr>
              <a:t>COSMIC-2 launched in 2019, tropical samples increase</a:t>
            </a:r>
          </a:p>
          <a:p>
            <a:pPr marL="457200" indent="-457200">
              <a:buFont typeface="Arial" panose="020B0604020202020204" pitchFamily="34" charset="0"/>
              <a:buChar char="•"/>
            </a:pPr>
            <a:r>
              <a:rPr lang="en-US" sz="2800" dirty="0">
                <a:solidFill>
                  <a:schemeClr val="tx1"/>
                </a:solidFill>
                <a:cs typeface="Arial" panose="020B0604020202020204" pitchFamily="34" charset="0"/>
              </a:rPr>
              <a:t>Previous studies use GNSS RO to study TCs, but do not consider observation quality relative to ground-truth</a:t>
            </a:r>
          </a:p>
          <a:p>
            <a:pPr marL="457200" indent="-457200">
              <a:buFont typeface="Arial" panose="020B0604020202020204" pitchFamily="34" charset="0"/>
              <a:buChar char="•"/>
            </a:pPr>
            <a:r>
              <a:rPr lang="en-US" sz="2800" dirty="0">
                <a:solidFill>
                  <a:schemeClr val="tx1"/>
                </a:solidFill>
                <a:cs typeface="Arial" panose="020B0604020202020204" pitchFamily="34" charset="0"/>
              </a:rPr>
              <a:t>GNSS RO profiles can be assimilated into TC forecast ensembles to provide longer lead times for civilians and improve TC intensity estimates</a:t>
            </a:r>
          </a:p>
        </p:txBody>
      </p:sp>
      <p:sp>
        <p:nvSpPr>
          <p:cNvPr id="11" name="Rectangle 10">
            <a:extLst>
              <a:ext uri="{FF2B5EF4-FFF2-40B4-BE49-F238E27FC236}">
                <a16:creationId xmlns:a16="http://schemas.microsoft.com/office/drawing/2014/main" id="{B6E91503-C95A-FBBD-E80C-E4B2DCEC3A20}"/>
              </a:ext>
            </a:extLst>
          </p:cNvPr>
          <p:cNvSpPr/>
          <p:nvPr/>
        </p:nvSpPr>
        <p:spPr>
          <a:xfrm>
            <a:off x="58837" y="13773126"/>
            <a:ext cx="10776329" cy="1877437"/>
          </a:xfrm>
          <a:prstGeom prst="rect">
            <a:avLst/>
          </a:prstGeom>
        </p:spPr>
        <p:txBody>
          <a:bodyPr wrap="square">
            <a:spAutoFit/>
          </a:bodyPr>
          <a:lstStyle/>
          <a:p>
            <a:r>
              <a:rPr lang="en-US" sz="3200" b="1" dirty="0"/>
              <a:t>Approach and Results</a:t>
            </a:r>
          </a:p>
          <a:p>
            <a:pPr marL="457200" indent="-457200">
              <a:buFont typeface="Arial" panose="020B0604020202020204" pitchFamily="34" charset="0"/>
              <a:buChar char="•"/>
            </a:pPr>
            <a:r>
              <a:rPr lang="en-US" sz="2800" dirty="0"/>
              <a:t>Utilize COSMIC-1 and COSMIC-2 level 2a and 2b profile data; datasets are combined for analysis</a:t>
            </a:r>
          </a:p>
          <a:p>
            <a:pPr marL="457200" indent="-457200">
              <a:buFont typeface="Arial" panose="020B0604020202020204" pitchFamily="34" charset="0"/>
              <a:buChar char="•"/>
            </a:pPr>
            <a:r>
              <a:rPr lang="en-US" sz="2800" dirty="0"/>
              <a:t>RO profiles are colocated to dropsonde dataset (beta) TC-DROPS </a:t>
            </a:r>
          </a:p>
        </p:txBody>
      </p:sp>
      <p:sp>
        <p:nvSpPr>
          <p:cNvPr id="18" name="Rectangle 17">
            <a:extLst>
              <a:ext uri="{FF2B5EF4-FFF2-40B4-BE49-F238E27FC236}">
                <a16:creationId xmlns:a16="http://schemas.microsoft.com/office/drawing/2014/main" id="{E7203F8C-FC95-D160-6E84-76DA5EDA04F4}"/>
              </a:ext>
            </a:extLst>
          </p:cNvPr>
          <p:cNvSpPr/>
          <p:nvPr/>
        </p:nvSpPr>
        <p:spPr>
          <a:xfrm>
            <a:off x="11211069" y="28270248"/>
            <a:ext cx="10461835" cy="3662541"/>
          </a:xfrm>
          <a:prstGeom prst="rect">
            <a:avLst/>
          </a:prstGeom>
        </p:spPr>
        <p:txBody>
          <a:bodyPr wrap="square">
            <a:spAutoFit/>
          </a:bodyPr>
          <a:lstStyle/>
          <a:p>
            <a:r>
              <a:rPr lang="en-US" sz="3200" b="1" dirty="0"/>
              <a:t>Significance of Results/Benefits to NASA/JPL </a:t>
            </a:r>
            <a:endParaRPr lang="en-US" sz="3200" dirty="0">
              <a:solidFill>
                <a:srgbClr val="FF0000"/>
              </a:solidFill>
            </a:endParaRPr>
          </a:p>
          <a:p>
            <a:r>
              <a:rPr lang="en-US" sz="2400" dirty="0"/>
              <a:t>This work is the first to quantify RO biases in TCs and provides recommendations for minimizing bias when using RO to study TCs, benefitting multiple facets of both NASA and JPL research.</a:t>
            </a:r>
          </a:p>
          <a:p>
            <a:r>
              <a:rPr lang="en-US" sz="3200" b="1" dirty="0"/>
              <a:t>Future Work </a:t>
            </a:r>
            <a:endParaRPr lang="en-US" sz="3200" dirty="0">
              <a:solidFill>
                <a:srgbClr val="FF0000"/>
              </a:solidFill>
            </a:endParaRPr>
          </a:p>
          <a:p>
            <a:r>
              <a:rPr lang="en-US" sz="2400" dirty="0">
                <a:solidFill>
                  <a:srgbClr val="000000"/>
                </a:solidFill>
              </a:rPr>
              <a:t>The next steps for this work entail further study of biases due to radio wave critical refraction in TCs and horizontal inhomogeneities, as well as using RO to observe TC thermodynamic vertical structure for the purposes of increasing our understanding and improving model intensity forecasts.</a:t>
            </a:r>
            <a:endParaRPr lang="en-US" sz="2400" dirty="0">
              <a:solidFill>
                <a:srgbClr val="0070C0"/>
              </a:solidFill>
            </a:endParaRPr>
          </a:p>
        </p:txBody>
      </p:sp>
      <p:pic>
        <p:nvPicPr>
          <p:cNvPr id="21" name="Picture 20">
            <a:extLst>
              <a:ext uri="{FF2B5EF4-FFF2-40B4-BE49-F238E27FC236}">
                <a16:creationId xmlns:a16="http://schemas.microsoft.com/office/drawing/2014/main" id="{BBCD3874-CFAE-7CE1-AAFF-0AF510E4DBA8}"/>
              </a:ext>
            </a:extLst>
          </p:cNvPr>
          <p:cNvPicPr>
            <a:picLocks noChangeAspect="1"/>
          </p:cNvPicPr>
          <p:nvPr/>
        </p:nvPicPr>
        <p:blipFill>
          <a:blip r:embed="rId5"/>
          <a:stretch>
            <a:fillRect/>
          </a:stretch>
        </p:blipFill>
        <p:spPr>
          <a:xfrm>
            <a:off x="17559257" y="404457"/>
            <a:ext cx="2254825" cy="1093249"/>
          </a:xfrm>
          <a:prstGeom prst="rect">
            <a:avLst/>
          </a:prstGeom>
        </p:spPr>
      </p:pic>
      <p:sp>
        <p:nvSpPr>
          <p:cNvPr id="22" name="Rectangle 21">
            <a:extLst>
              <a:ext uri="{FF2B5EF4-FFF2-40B4-BE49-F238E27FC236}">
                <a16:creationId xmlns:a16="http://schemas.microsoft.com/office/drawing/2014/main" id="{5CDAED71-0401-24DE-F680-0FA757A05B01}"/>
              </a:ext>
            </a:extLst>
          </p:cNvPr>
          <p:cNvSpPr/>
          <p:nvPr/>
        </p:nvSpPr>
        <p:spPr>
          <a:xfrm>
            <a:off x="58837" y="21444978"/>
            <a:ext cx="10776330" cy="2677656"/>
          </a:xfrm>
          <a:prstGeom prst="rect">
            <a:avLst/>
          </a:prstGeom>
        </p:spPr>
        <p:txBody>
          <a:bodyPr wrap="square">
            <a:spAutoFit/>
          </a:bodyPr>
          <a:lstStyle/>
          <a:p>
            <a:pPr marL="457200" indent="-457200">
              <a:buFont typeface="Arial" panose="020B0604020202020204" pitchFamily="34" charset="0"/>
              <a:buChar char="•"/>
            </a:pPr>
            <a:r>
              <a:rPr lang="en-US" sz="2800" dirty="0"/>
              <a:t>RO limb-sounding retrievals provide bending angle and refractivity profiles (level 2a), profiles of temperature and water vapor pressure disentangled from RO refractivity using 1D-VAR method using model data.</a:t>
            </a:r>
          </a:p>
          <a:p>
            <a:pPr marL="457200" indent="-457200">
              <a:buFont typeface="Arial" panose="020B0604020202020204" pitchFamily="34" charset="0"/>
              <a:buChar char="•"/>
            </a:pPr>
            <a:r>
              <a:rPr lang="en-US" sz="2800" dirty="0"/>
              <a:t>Bending angle profiles for dropsondes calculated using end-to-end simulation system (</a:t>
            </a:r>
            <a:r>
              <a:rPr lang="en-US" sz="2800" dirty="0" err="1"/>
              <a:t>Xie</a:t>
            </a:r>
            <a:r>
              <a:rPr lang="en-US" sz="2800" dirty="0"/>
              <a:t> et al., 2006; Nelson et al., 2023)</a:t>
            </a:r>
          </a:p>
        </p:txBody>
      </p:sp>
      <p:pic>
        <p:nvPicPr>
          <p:cNvPr id="24" name="Picture 23" descr="A map of the weather&#10;&#10;Description automatically generated with medium confidence">
            <a:extLst>
              <a:ext uri="{FF2B5EF4-FFF2-40B4-BE49-F238E27FC236}">
                <a16:creationId xmlns:a16="http://schemas.microsoft.com/office/drawing/2014/main" id="{C7CF6459-FD70-ACB2-7909-3A5E65A8EF34}"/>
              </a:ext>
            </a:extLst>
          </p:cNvPr>
          <p:cNvPicPr>
            <a:picLocks noChangeAspect="1"/>
          </p:cNvPicPr>
          <p:nvPr/>
        </p:nvPicPr>
        <p:blipFill rotWithShape="1">
          <a:blip r:embed="rId6"/>
          <a:srcRect l="3663" t="1066" r="15478" b="876"/>
          <a:stretch/>
        </p:blipFill>
        <p:spPr>
          <a:xfrm>
            <a:off x="120997" y="15597617"/>
            <a:ext cx="6191369" cy="6003396"/>
          </a:xfrm>
          <a:prstGeom prst="rect">
            <a:avLst/>
          </a:prstGeom>
        </p:spPr>
      </p:pic>
      <p:pic>
        <p:nvPicPr>
          <p:cNvPr id="26" name="Picture 25" descr="A graph with blue and orange lines&#10;&#10;Description automatically generated">
            <a:extLst>
              <a:ext uri="{FF2B5EF4-FFF2-40B4-BE49-F238E27FC236}">
                <a16:creationId xmlns:a16="http://schemas.microsoft.com/office/drawing/2014/main" id="{CAD6FDC1-440A-5A8D-898C-3391D893A69B}"/>
              </a:ext>
            </a:extLst>
          </p:cNvPr>
          <p:cNvPicPr>
            <a:picLocks noChangeAspect="1"/>
          </p:cNvPicPr>
          <p:nvPr/>
        </p:nvPicPr>
        <p:blipFill rotWithShape="1">
          <a:blip r:embed="rId7"/>
          <a:srcRect l="5219" t="4235" r="5219" b="6997"/>
          <a:stretch/>
        </p:blipFill>
        <p:spPr>
          <a:xfrm>
            <a:off x="6298424" y="15553562"/>
            <a:ext cx="4387507" cy="3477091"/>
          </a:xfrm>
          <a:prstGeom prst="rect">
            <a:avLst/>
          </a:prstGeom>
        </p:spPr>
      </p:pic>
      <p:sp>
        <p:nvSpPr>
          <p:cNvPr id="27" name="TextBox 26">
            <a:extLst>
              <a:ext uri="{FF2B5EF4-FFF2-40B4-BE49-F238E27FC236}">
                <a16:creationId xmlns:a16="http://schemas.microsoft.com/office/drawing/2014/main" id="{992C670F-94FE-6717-DD43-90505FEAA381}"/>
              </a:ext>
            </a:extLst>
          </p:cNvPr>
          <p:cNvSpPr txBox="1"/>
          <p:nvPr/>
        </p:nvSpPr>
        <p:spPr>
          <a:xfrm>
            <a:off x="6369759" y="19037223"/>
            <a:ext cx="4352031" cy="2308324"/>
          </a:xfrm>
          <a:prstGeom prst="rect">
            <a:avLst/>
          </a:prstGeom>
          <a:noFill/>
        </p:spPr>
        <p:txBody>
          <a:bodyPr wrap="square" rtlCol="0">
            <a:spAutoFit/>
          </a:bodyPr>
          <a:lstStyle/>
          <a:p>
            <a:r>
              <a:rPr lang="en-US" dirty="0"/>
              <a:t>Fig. 1 (left): Map showing tracks of Hurricane Ike (2008, top) and Hurricane Laura (2020, bottom) colored by Saffir-Simpson TC intensity with colocated dropsondes (black) and colocated radio occultation (red) profiles. Fig. 2 (right): Histograms of 1 km location of dropsondes (blue) and RO (blue) profiles relative to TC center.</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EFB2ED83-DBC0-7267-EA5D-4AB2BCDE7BF5}"/>
              </a:ext>
            </a:extLst>
          </p:cNvPr>
          <p:cNvPicPr>
            <a:picLocks noChangeAspect="1"/>
          </p:cNvPicPr>
          <p:nvPr/>
        </p:nvPicPr>
        <p:blipFill>
          <a:blip r:embed="rId8"/>
          <a:stretch>
            <a:fillRect/>
          </a:stretch>
        </p:blipFill>
        <p:spPr>
          <a:xfrm>
            <a:off x="889844" y="24188447"/>
            <a:ext cx="7200495" cy="3292534"/>
          </a:xfrm>
          <a:prstGeom prst="rect">
            <a:avLst/>
          </a:prstGeom>
        </p:spPr>
      </p:pic>
      <p:sp>
        <p:nvSpPr>
          <p:cNvPr id="16" name="TextBox 15">
            <a:extLst>
              <a:ext uri="{FF2B5EF4-FFF2-40B4-BE49-F238E27FC236}">
                <a16:creationId xmlns:a16="http://schemas.microsoft.com/office/drawing/2014/main" id="{3CD05C94-9A20-CAD5-CD54-F828FA3728DA}"/>
              </a:ext>
            </a:extLst>
          </p:cNvPr>
          <p:cNvSpPr txBox="1"/>
          <p:nvPr/>
        </p:nvSpPr>
        <p:spPr>
          <a:xfrm>
            <a:off x="8090339" y="24222065"/>
            <a:ext cx="2817598" cy="2585323"/>
          </a:xfrm>
          <a:prstGeom prst="rect">
            <a:avLst/>
          </a:prstGeom>
          <a:noFill/>
        </p:spPr>
        <p:txBody>
          <a:bodyPr wrap="square" rtlCol="0">
            <a:spAutoFit/>
          </a:bodyPr>
          <a:lstStyle/>
          <a:p>
            <a:r>
              <a:rPr lang="en-US" dirty="0"/>
              <a:t>Fig. 3: End-to-end simulation system pathway (modified from Nelson et al., 2023). Black polygon covers spaceborne RO retrieval process, where bending angles for dropsondes simulated using Forward Abel integrator.</a:t>
            </a:r>
          </a:p>
        </p:txBody>
      </p:sp>
      <p:sp>
        <p:nvSpPr>
          <p:cNvPr id="25" name="TextBox 24">
            <a:extLst>
              <a:ext uri="{FF2B5EF4-FFF2-40B4-BE49-F238E27FC236}">
                <a16:creationId xmlns:a16="http://schemas.microsoft.com/office/drawing/2014/main" id="{B92492F2-DBD3-137E-324A-25B53675C084}"/>
              </a:ext>
            </a:extLst>
          </p:cNvPr>
          <p:cNvSpPr txBox="1"/>
          <p:nvPr/>
        </p:nvSpPr>
        <p:spPr>
          <a:xfrm>
            <a:off x="58837" y="114212"/>
            <a:ext cx="5453689" cy="1477328"/>
          </a:xfrm>
          <a:prstGeom prst="rect">
            <a:avLst/>
          </a:prstGeom>
          <a:noFill/>
        </p:spPr>
        <p:txBody>
          <a:bodyPr wrap="square" rtlCol="0">
            <a:spAutoFit/>
          </a:bodyPr>
          <a:lstStyle/>
          <a:p>
            <a:r>
              <a:rPr lang="en-US" b="1" dirty="0">
                <a:latin typeface="Helvetica" pitchFamily="2" charset="0"/>
                <a:cs typeface="Arial" panose="020B0604020202020204" pitchFamily="34" charset="0"/>
              </a:rPr>
              <a:t>National Aeronautics and Space Administration</a:t>
            </a:r>
          </a:p>
          <a:p>
            <a:r>
              <a:rPr lang="en-US" b="1" dirty="0">
                <a:latin typeface="Helvetica" pitchFamily="2" charset="0"/>
                <a:cs typeface="Arial" panose="020B0604020202020204" pitchFamily="34" charset="0"/>
              </a:rPr>
              <a:t>Jet Propulsion Laboratory</a:t>
            </a:r>
          </a:p>
          <a:p>
            <a:r>
              <a:rPr lang="en-US" dirty="0">
                <a:latin typeface="Helvetica" pitchFamily="2" charset="0"/>
                <a:cs typeface="Arial" panose="020B0604020202020204" pitchFamily="34" charset="0"/>
              </a:rPr>
              <a:t>California Institute of Technology</a:t>
            </a:r>
          </a:p>
          <a:p>
            <a:r>
              <a:rPr lang="en-US" dirty="0">
                <a:latin typeface="Helvetica" pitchFamily="2" charset="0"/>
                <a:cs typeface="Arial" panose="020B0604020202020204" pitchFamily="34" charset="0"/>
              </a:rPr>
              <a:t>Pasadena, California</a:t>
            </a:r>
          </a:p>
          <a:p>
            <a:r>
              <a:rPr lang="en-US" b="1" dirty="0" err="1">
                <a:latin typeface="Helvetica" pitchFamily="2" charset="0"/>
                <a:cs typeface="Arial" panose="020B0604020202020204" pitchFamily="34" charset="0"/>
              </a:rPr>
              <a:t>www.nasa.gov</a:t>
            </a:r>
            <a:endParaRPr lang="en-US" sz="2000" b="1" dirty="0">
              <a:latin typeface="Helvetica" pitchFamily="2" charset="0"/>
              <a:cs typeface="Arial" panose="020B0604020202020204" pitchFamily="34" charset="0"/>
            </a:endParaRPr>
          </a:p>
        </p:txBody>
      </p:sp>
      <p:sp>
        <p:nvSpPr>
          <p:cNvPr id="30" name="TextBox 29">
            <a:extLst>
              <a:ext uri="{FF2B5EF4-FFF2-40B4-BE49-F238E27FC236}">
                <a16:creationId xmlns:a16="http://schemas.microsoft.com/office/drawing/2014/main" id="{ED6A4B53-8B2E-FCB1-A674-2D3DBB9848C9}"/>
              </a:ext>
            </a:extLst>
          </p:cNvPr>
          <p:cNvSpPr txBox="1"/>
          <p:nvPr/>
        </p:nvSpPr>
        <p:spPr>
          <a:xfrm>
            <a:off x="-46516" y="4293791"/>
            <a:ext cx="4740336" cy="923330"/>
          </a:xfrm>
          <a:prstGeom prst="rect">
            <a:avLst/>
          </a:prstGeom>
          <a:noFill/>
        </p:spPr>
        <p:txBody>
          <a:bodyPr wrap="square">
            <a:spAutoFit/>
          </a:bodyPr>
          <a:lstStyle/>
          <a:p>
            <a:pPr>
              <a:spcBef>
                <a:spcPct val="0"/>
              </a:spcBef>
            </a:pPr>
            <a:r>
              <a:rPr lang="en-US" altLang="en-US" sz="1800" b="1" dirty="0">
                <a:solidFill>
                  <a:schemeClr val="tx1"/>
                </a:solidFill>
                <a:latin typeface="Arial" panose="020B0604020202020204" pitchFamily="34" charset="0"/>
              </a:rPr>
              <a:t>Author Contact Information:</a:t>
            </a:r>
          </a:p>
          <a:p>
            <a:pPr>
              <a:spcBef>
                <a:spcPct val="0"/>
              </a:spcBef>
            </a:pPr>
            <a:r>
              <a:rPr lang="en-US" altLang="en-US" sz="1800" b="1" dirty="0">
                <a:solidFill>
                  <a:schemeClr val="tx1"/>
                </a:solidFill>
                <a:latin typeface="Arial" panose="020B0604020202020204" pitchFamily="34" charset="0"/>
              </a:rPr>
              <a:t>JPL Phone #: (818) 354-2347 </a:t>
            </a:r>
          </a:p>
          <a:p>
            <a:pPr>
              <a:spcBef>
                <a:spcPct val="0"/>
              </a:spcBef>
            </a:pPr>
            <a:r>
              <a:rPr lang="en-US" altLang="en-US" sz="1800" b="1" dirty="0">
                <a:solidFill>
                  <a:schemeClr val="tx1"/>
                </a:solidFill>
                <a:latin typeface="Arial" panose="020B0604020202020204" pitchFamily="34" charset="0"/>
              </a:rPr>
              <a:t>JPL Email: </a:t>
            </a:r>
            <a:r>
              <a:rPr lang="en-US" altLang="en-US" sz="1600" b="1" dirty="0" err="1">
                <a:solidFill>
                  <a:schemeClr val="tx1"/>
                </a:solidFill>
                <a:latin typeface="Arial" panose="020B0604020202020204" pitchFamily="34" charset="0"/>
              </a:rPr>
              <a:t>kevin.j.nelson@jpl.nasa.gov</a:t>
            </a:r>
            <a:r>
              <a:rPr lang="en-US" altLang="en-US" sz="1600" b="1" dirty="0">
                <a:solidFill>
                  <a:schemeClr val="tx1"/>
                </a:solidFill>
                <a:latin typeface="Arial" panose="020B0604020202020204" pitchFamily="34" charset="0"/>
              </a:rPr>
              <a:t> </a:t>
            </a:r>
            <a:endParaRPr lang="en-US" dirty="0"/>
          </a:p>
        </p:txBody>
      </p:sp>
      <p:sp>
        <p:nvSpPr>
          <p:cNvPr id="31" name="TextBox 30">
            <a:extLst>
              <a:ext uri="{FF2B5EF4-FFF2-40B4-BE49-F238E27FC236}">
                <a16:creationId xmlns:a16="http://schemas.microsoft.com/office/drawing/2014/main" id="{1C63F8A0-8B1B-8AE6-DA52-A72324ED1EA8}"/>
              </a:ext>
            </a:extLst>
          </p:cNvPr>
          <p:cNvSpPr txBox="1"/>
          <p:nvPr/>
        </p:nvSpPr>
        <p:spPr>
          <a:xfrm>
            <a:off x="18403165" y="4310591"/>
            <a:ext cx="3688124" cy="923330"/>
          </a:xfrm>
          <a:prstGeom prst="rect">
            <a:avLst/>
          </a:prstGeom>
          <a:noFill/>
        </p:spPr>
        <p:txBody>
          <a:bodyPr wrap="square" rtlCol="0">
            <a:spAutoFit/>
          </a:bodyPr>
          <a:lstStyle/>
          <a:p>
            <a:r>
              <a:rPr lang="en-US" dirty="0"/>
              <a:t>Clearance Number: CL#00-0000</a:t>
            </a:r>
          </a:p>
          <a:p>
            <a:r>
              <a:rPr lang="en-US" dirty="0"/>
              <a:t>Poster Number: </a:t>
            </a:r>
            <a:r>
              <a:rPr lang="en-US" b="1" dirty="0"/>
              <a:t>PRD-E-007</a:t>
            </a:r>
          </a:p>
          <a:p>
            <a:r>
              <a:rPr lang="en-US" dirty="0"/>
              <a:t>Copyright 2023. All rights reserved.</a:t>
            </a:r>
          </a:p>
        </p:txBody>
      </p:sp>
      <p:sp>
        <p:nvSpPr>
          <p:cNvPr id="33" name="Rectangle 32">
            <a:extLst>
              <a:ext uri="{FF2B5EF4-FFF2-40B4-BE49-F238E27FC236}">
                <a16:creationId xmlns:a16="http://schemas.microsoft.com/office/drawing/2014/main" id="{1297605D-C7E5-0F8D-F2E0-54E54DDBED04}"/>
              </a:ext>
            </a:extLst>
          </p:cNvPr>
          <p:cNvSpPr/>
          <p:nvPr/>
        </p:nvSpPr>
        <p:spPr>
          <a:xfrm>
            <a:off x="237172" y="27627671"/>
            <a:ext cx="10665420" cy="954107"/>
          </a:xfrm>
          <a:prstGeom prst="rect">
            <a:avLst/>
          </a:prstGeom>
        </p:spPr>
        <p:txBody>
          <a:bodyPr wrap="square">
            <a:spAutoFit/>
          </a:bodyPr>
          <a:lstStyle/>
          <a:p>
            <a:pPr marL="457200" indent="-457200">
              <a:buFont typeface="Arial" panose="020B0604020202020204" pitchFamily="34" charset="0"/>
              <a:buChar char="•"/>
            </a:pPr>
            <a:r>
              <a:rPr lang="en-US" sz="2800" dirty="0"/>
              <a:t>RO is able to observe the overall structure of the tropical cyclone thermodynamics and the thermodynamic vertical gradients</a:t>
            </a:r>
          </a:p>
        </p:txBody>
      </p:sp>
      <p:grpSp>
        <p:nvGrpSpPr>
          <p:cNvPr id="39" name="Group 38">
            <a:extLst>
              <a:ext uri="{FF2B5EF4-FFF2-40B4-BE49-F238E27FC236}">
                <a16:creationId xmlns:a16="http://schemas.microsoft.com/office/drawing/2014/main" id="{970DA206-A09C-38DA-5C0A-BFB74D3B7D39}"/>
              </a:ext>
            </a:extLst>
          </p:cNvPr>
          <p:cNvGrpSpPr/>
          <p:nvPr/>
        </p:nvGrpSpPr>
        <p:grpSpPr>
          <a:xfrm>
            <a:off x="307378" y="28549988"/>
            <a:ext cx="8802040" cy="3172551"/>
            <a:chOff x="307378" y="28549988"/>
            <a:chExt cx="8802040" cy="3172551"/>
          </a:xfrm>
        </p:grpSpPr>
        <p:pic>
          <p:nvPicPr>
            <p:cNvPr id="35" name="Picture 34" descr="A diagram of different types of water vapor pressure&#10;&#10;Description automatically generated">
              <a:extLst>
                <a:ext uri="{FF2B5EF4-FFF2-40B4-BE49-F238E27FC236}">
                  <a16:creationId xmlns:a16="http://schemas.microsoft.com/office/drawing/2014/main" id="{4C61E5BD-2772-E75F-2ABE-04FADBC790E5}"/>
                </a:ext>
              </a:extLst>
            </p:cNvPr>
            <p:cNvPicPr>
              <a:picLocks noChangeAspect="1"/>
            </p:cNvPicPr>
            <p:nvPr/>
          </p:nvPicPr>
          <p:blipFill rotWithShape="1">
            <a:blip r:embed="rId9"/>
            <a:srcRect t="2172" b="8447"/>
            <a:stretch/>
          </p:blipFill>
          <p:spPr>
            <a:xfrm>
              <a:off x="307378" y="28550948"/>
              <a:ext cx="4421959" cy="3155250"/>
            </a:xfrm>
            <a:prstGeom prst="rect">
              <a:avLst/>
            </a:prstGeom>
          </p:spPr>
        </p:pic>
        <p:pic>
          <p:nvPicPr>
            <p:cNvPr id="37" name="Picture 36" descr="A line graph of a graph&#10;&#10;Description automatically generated with medium confidence">
              <a:extLst>
                <a:ext uri="{FF2B5EF4-FFF2-40B4-BE49-F238E27FC236}">
                  <a16:creationId xmlns:a16="http://schemas.microsoft.com/office/drawing/2014/main" id="{A2F43EED-750A-715D-F35C-B6EC3DFDA21E}"/>
                </a:ext>
              </a:extLst>
            </p:cNvPr>
            <p:cNvPicPr>
              <a:picLocks noChangeAspect="1"/>
            </p:cNvPicPr>
            <p:nvPr/>
          </p:nvPicPr>
          <p:blipFill rotWithShape="1">
            <a:blip r:embed="rId10"/>
            <a:srcRect t="2139" b="7861"/>
            <a:stretch/>
          </p:blipFill>
          <p:spPr>
            <a:xfrm>
              <a:off x="4693820" y="28549988"/>
              <a:ext cx="4415598" cy="3172551"/>
            </a:xfrm>
            <a:prstGeom prst="rect">
              <a:avLst/>
            </a:prstGeom>
          </p:spPr>
        </p:pic>
      </p:grpSp>
      <p:sp>
        <p:nvSpPr>
          <p:cNvPr id="38" name="TextBox 37">
            <a:extLst>
              <a:ext uri="{FF2B5EF4-FFF2-40B4-BE49-F238E27FC236}">
                <a16:creationId xmlns:a16="http://schemas.microsoft.com/office/drawing/2014/main" id="{0611CD2B-02FD-834D-96E3-0ABD33CCA888}"/>
              </a:ext>
            </a:extLst>
          </p:cNvPr>
          <p:cNvSpPr txBox="1"/>
          <p:nvPr/>
        </p:nvSpPr>
        <p:spPr>
          <a:xfrm>
            <a:off x="9126245" y="28636973"/>
            <a:ext cx="1799673" cy="3139321"/>
          </a:xfrm>
          <a:prstGeom prst="rect">
            <a:avLst/>
          </a:prstGeom>
          <a:noFill/>
        </p:spPr>
        <p:txBody>
          <a:bodyPr wrap="square" rtlCol="0">
            <a:spAutoFit/>
          </a:bodyPr>
          <a:lstStyle/>
          <a:p>
            <a:r>
              <a:rPr lang="en-US" dirty="0"/>
              <a:t>Fig. 3: Median profiles of TC refractivity,   temperature, and water vapor </a:t>
            </a:r>
          </a:p>
          <a:p>
            <a:r>
              <a:rPr lang="en-US" dirty="0"/>
              <a:t>pressure from RO (blue), dropsonde (purple), and ERA5 model reanalysis (gold)</a:t>
            </a:r>
          </a:p>
        </p:txBody>
      </p:sp>
      <p:pic>
        <p:nvPicPr>
          <p:cNvPr id="41" name="Picture 40" descr="A graph of different types of data&#10;&#10;Description automatically generated with medium confidence">
            <a:extLst>
              <a:ext uri="{FF2B5EF4-FFF2-40B4-BE49-F238E27FC236}">
                <a16:creationId xmlns:a16="http://schemas.microsoft.com/office/drawing/2014/main" id="{089397DF-0F5E-B89B-C8BF-0DF5CA874A9C}"/>
              </a:ext>
            </a:extLst>
          </p:cNvPr>
          <p:cNvPicPr>
            <a:picLocks noChangeAspect="1"/>
          </p:cNvPicPr>
          <p:nvPr/>
        </p:nvPicPr>
        <p:blipFill>
          <a:blip r:embed="rId11"/>
          <a:stretch>
            <a:fillRect/>
          </a:stretch>
        </p:blipFill>
        <p:spPr>
          <a:xfrm>
            <a:off x="10870644" y="6390137"/>
            <a:ext cx="5475558" cy="7142032"/>
          </a:xfrm>
          <a:prstGeom prst="rect">
            <a:avLst/>
          </a:prstGeom>
        </p:spPr>
      </p:pic>
      <p:sp>
        <p:nvSpPr>
          <p:cNvPr id="46" name="TextBox 45">
            <a:extLst>
              <a:ext uri="{FF2B5EF4-FFF2-40B4-BE49-F238E27FC236}">
                <a16:creationId xmlns:a16="http://schemas.microsoft.com/office/drawing/2014/main" id="{E8567EF7-7A7F-6FD5-0EEE-4CC877DF2C83}"/>
              </a:ext>
            </a:extLst>
          </p:cNvPr>
          <p:cNvSpPr txBox="1"/>
          <p:nvPr/>
        </p:nvSpPr>
        <p:spPr>
          <a:xfrm>
            <a:off x="10936442" y="13556765"/>
            <a:ext cx="11275983" cy="1477328"/>
          </a:xfrm>
          <a:prstGeom prst="rect">
            <a:avLst/>
          </a:prstGeom>
          <a:noFill/>
        </p:spPr>
        <p:txBody>
          <a:bodyPr wrap="square" rtlCol="0">
            <a:spAutoFit/>
          </a:bodyPr>
          <a:lstStyle/>
          <a:p>
            <a:r>
              <a:rPr lang="en-US" dirty="0"/>
              <a:t>Fig. 4 (left two columns): Refractivity differences between RO and dropsonde subset by dropsonde distance to TC center (a) and RO distance to TC center (b). Sampling profiles for refractivity difference for the same subsets provided in (c) and (d). Fig. 5 (right two columns): Refractivity differences between RO and dropsonde (a) and RO and ERA5 (b) subset by intensity (dropsonde 1 km wind speed). Sampling profiles for refractivity difference for intensity subsets shown in (c) and (d).</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3E897918-D50D-20E4-CB10-FEE46DEB0741}"/>
                  </a:ext>
                </a:extLst>
              </p:cNvPr>
              <p:cNvSpPr txBox="1"/>
              <p:nvPr/>
            </p:nvSpPr>
            <p:spPr>
              <a:xfrm>
                <a:off x="10610778" y="5336733"/>
                <a:ext cx="11275984" cy="1009572"/>
              </a:xfrm>
              <a:prstGeom prst="rect">
                <a:avLst/>
              </a:prstGeom>
              <a:noFill/>
            </p:spPr>
            <p:txBody>
              <a:bodyPr wrap="square" rtlCol="0">
                <a:spAutoFit/>
              </a:bodyPr>
              <a:lstStyle/>
              <a:p>
                <a:pPr marL="457200" indent="-457200">
                  <a:buFont typeface="Arial" panose="020B0604020202020204" pitchFamily="34" charset="0"/>
                  <a:buChar char="•"/>
                </a:pPr>
                <a:r>
                  <a:rPr lang="en-US" sz="2800" dirty="0"/>
                  <a:t>Refractivity biases calculated from RO refractivity and dropsonde and ERA5 (controls) refractivity following </a:t>
                </a:r>
                <a14:m>
                  <m:oMath xmlns:m="http://schemas.openxmlformats.org/officeDocument/2006/math">
                    <m:r>
                      <m:rPr>
                        <m:sty m:val="p"/>
                      </m:rPr>
                      <a:rPr lang="el-GR" sz="2800" i="1" smtClean="0">
                        <a:latin typeface="Cambria Math" panose="02040503050406030204" pitchFamily="18" charset="0"/>
                        <a:ea typeface="Cambria Math" panose="02040503050406030204" pitchFamily="18" charset="0"/>
                      </a:rPr>
                      <m:t>Δ</m:t>
                    </m:r>
                    <m:r>
                      <a:rPr lang="en-US" sz="2800" b="0" i="1" smtClean="0">
                        <a:latin typeface="Cambria Math" panose="02040503050406030204" pitchFamily="18" charset="0"/>
                        <a:ea typeface="Cambria Math" panose="02040503050406030204" pitchFamily="18" charset="0"/>
                      </a:rPr>
                      <m:t>𝑁</m:t>
                    </m:r>
                    <m:r>
                      <a:rPr lang="en-US" sz="2800" b="0" i="1" smtClean="0">
                        <a:latin typeface="Cambria Math" panose="02040503050406030204" pitchFamily="18" charset="0"/>
                        <a:ea typeface="Cambria Math" panose="02040503050406030204" pitchFamily="18" charset="0"/>
                      </a:rPr>
                      <m:t>= </m:t>
                    </m:r>
                    <m:d>
                      <m:dPr>
                        <m:ctrlPr>
                          <a:rPr lang="en-US" sz="2800" b="0" i="1" smtClean="0">
                            <a:latin typeface="Cambria Math" panose="02040503050406030204" pitchFamily="18" charset="0"/>
                            <a:ea typeface="Cambria Math" panose="02040503050406030204" pitchFamily="18" charset="0"/>
                          </a:rPr>
                        </m:ctrlPr>
                      </m:dPr>
                      <m:e>
                        <m:d>
                          <m:dPr>
                            <m:ctrlPr>
                              <a:rPr lang="en-US" sz="2800" b="0" i="1" smtClean="0">
                                <a:latin typeface="Cambria Math" panose="02040503050406030204" pitchFamily="18" charset="0"/>
                                <a:ea typeface="Cambria Math" panose="02040503050406030204" pitchFamily="18" charset="0"/>
                              </a:rPr>
                            </m:ctrlPr>
                          </m:dPr>
                          <m:e>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𝑁</m:t>
                                </m:r>
                              </m:e>
                              <m:sub>
                                <m:r>
                                  <a:rPr lang="en-US" sz="2800" b="0" i="1" smtClean="0">
                                    <a:latin typeface="Cambria Math" panose="02040503050406030204" pitchFamily="18" charset="0"/>
                                    <a:ea typeface="Cambria Math" panose="02040503050406030204" pitchFamily="18" charset="0"/>
                                  </a:rPr>
                                  <m:t>𝑅𝑂</m:t>
                                </m:r>
                              </m:sub>
                            </m:sSub>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𝑁</m:t>
                                </m:r>
                              </m:e>
                              <m:sub>
                                <m:r>
                                  <a:rPr lang="en-US" sz="2800" b="0" i="1" smtClean="0">
                                    <a:latin typeface="Cambria Math" panose="02040503050406030204" pitchFamily="18" charset="0"/>
                                    <a:ea typeface="Cambria Math" panose="02040503050406030204" pitchFamily="18" charset="0"/>
                                  </a:rPr>
                                  <m:t>𝑐𝑡𝑟𝑙</m:t>
                                </m:r>
                              </m:sub>
                            </m:sSub>
                          </m:e>
                        </m:d>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𝑁</m:t>
                            </m:r>
                          </m:e>
                          <m:sub>
                            <m:r>
                              <a:rPr lang="en-US" sz="2800" b="0" i="1" smtClean="0">
                                <a:latin typeface="Cambria Math" panose="02040503050406030204" pitchFamily="18" charset="0"/>
                                <a:ea typeface="Cambria Math" panose="02040503050406030204" pitchFamily="18" charset="0"/>
                              </a:rPr>
                              <m:t>𝑐𝑡𝑟𝑙</m:t>
                            </m:r>
                          </m:sub>
                        </m:sSub>
                      </m:e>
                    </m:d>
                    <m:r>
                      <a:rPr lang="en-US" sz="2800" b="0" i="1" smtClean="0">
                        <a:latin typeface="Cambria Math" panose="02040503050406030204" pitchFamily="18" charset="0"/>
                        <a:ea typeface="Cambria Math" panose="02040503050406030204" pitchFamily="18" charset="0"/>
                      </a:rPr>
                      <m:t>×100</m:t>
                    </m:r>
                  </m:oMath>
                </a14:m>
                <a:endParaRPr lang="en-US" sz="2800" dirty="0"/>
              </a:p>
            </p:txBody>
          </p:sp>
        </mc:Choice>
        <mc:Fallback xmlns="">
          <p:sp>
            <p:nvSpPr>
              <p:cNvPr id="47" name="TextBox 46">
                <a:extLst>
                  <a:ext uri="{FF2B5EF4-FFF2-40B4-BE49-F238E27FC236}">
                    <a16:creationId xmlns:a16="http://schemas.microsoft.com/office/drawing/2014/main" id="{3E897918-D50D-20E4-CB10-FEE46DEB0741}"/>
                  </a:ext>
                </a:extLst>
              </p:cNvPr>
              <p:cNvSpPr txBox="1">
                <a:spLocks noRot="1" noChangeAspect="1" noMove="1" noResize="1" noEditPoints="1" noAdjustHandles="1" noChangeArrowheads="1" noChangeShapeType="1" noTextEdit="1"/>
              </p:cNvSpPr>
              <p:nvPr/>
            </p:nvSpPr>
            <p:spPr>
              <a:xfrm>
                <a:off x="10610778" y="5336733"/>
                <a:ext cx="11275984" cy="1009572"/>
              </a:xfrm>
              <a:prstGeom prst="rect">
                <a:avLst/>
              </a:prstGeom>
              <a:blipFill>
                <a:blip r:embed="rId12"/>
                <a:stretch>
                  <a:fillRect l="-900" t="-6250" b="-15000"/>
                </a:stretch>
              </a:blipFill>
            </p:spPr>
            <p:txBody>
              <a:bodyPr/>
              <a:lstStyle/>
              <a:p>
                <a:r>
                  <a:rPr lang="en-US">
                    <a:noFill/>
                  </a:rPr>
                  <a:t> </a:t>
                </a:r>
              </a:p>
            </p:txBody>
          </p:sp>
        </mc:Fallback>
      </mc:AlternateContent>
      <p:sp>
        <p:nvSpPr>
          <p:cNvPr id="48" name="TextBox 47">
            <a:extLst>
              <a:ext uri="{FF2B5EF4-FFF2-40B4-BE49-F238E27FC236}">
                <a16:creationId xmlns:a16="http://schemas.microsoft.com/office/drawing/2014/main" id="{290386C2-3978-CCD4-A76C-A2E26A0D67F2}"/>
              </a:ext>
            </a:extLst>
          </p:cNvPr>
          <p:cNvSpPr txBox="1"/>
          <p:nvPr/>
        </p:nvSpPr>
        <p:spPr>
          <a:xfrm>
            <a:off x="10949542" y="15032795"/>
            <a:ext cx="10937219" cy="2677656"/>
          </a:xfrm>
          <a:prstGeom prst="rect">
            <a:avLst/>
          </a:prstGeom>
          <a:noFill/>
        </p:spPr>
        <p:txBody>
          <a:bodyPr wrap="square" rtlCol="0">
            <a:spAutoFit/>
          </a:bodyPr>
          <a:lstStyle/>
          <a:p>
            <a:pPr marL="457200" indent="-457200">
              <a:buFont typeface="Arial" panose="020B0604020202020204" pitchFamily="34" charset="0"/>
              <a:buChar char="•"/>
            </a:pPr>
            <a:r>
              <a:rPr lang="en-US" sz="2800" i="1" dirty="0"/>
              <a:t>N </a:t>
            </a:r>
            <a:r>
              <a:rPr lang="en-US" sz="2800" dirty="0"/>
              <a:t>bias is nearly constant at -2% for dropsonde distance to TC center subsets in lower and middle troposphere for all subsets</a:t>
            </a:r>
          </a:p>
          <a:p>
            <a:pPr marL="457200" indent="-457200">
              <a:buFont typeface="Arial" panose="020B0604020202020204" pitchFamily="34" charset="0"/>
              <a:buChar char="•"/>
            </a:pPr>
            <a:r>
              <a:rPr lang="en-US" sz="2800" dirty="0"/>
              <a:t>Opposite </a:t>
            </a:r>
            <a:r>
              <a:rPr lang="en-US" sz="2800" i="1" dirty="0"/>
              <a:t>N </a:t>
            </a:r>
            <a:r>
              <a:rPr lang="en-US" sz="2800" dirty="0"/>
              <a:t>bias patterns for RO distance to TC center profile subset</a:t>
            </a:r>
          </a:p>
          <a:p>
            <a:pPr marL="457200" indent="-457200">
              <a:buFont typeface="Arial" panose="020B0604020202020204" pitchFamily="34" charset="0"/>
              <a:buChar char="•"/>
            </a:pPr>
            <a:r>
              <a:rPr lang="en-US" sz="2800" b="1" dirty="0"/>
              <a:t>Distance to TC Center alone does not control RO </a:t>
            </a:r>
            <a:r>
              <a:rPr lang="en-US" sz="2800" b="1" i="1" dirty="0"/>
              <a:t>N</a:t>
            </a:r>
            <a:r>
              <a:rPr lang="en-US" sz="2800" b="1" dirty="0"/>
              <a:t> biases in TCs</a:t>
            </a:r>
          </a:p>
          <a:p>
            <a:pPr marL="457200" indent="-457200">
              <a:buFont typeface="Arial" panose="020B0604020202020204" pitchFamily="34" charset="0"/>
              <a:buChar char="•"/>
            </a:pPr>
            <a:r>
              <a:rPr lang="en-US" sz="2800" b="1" dirty="0"/>
              <a:t>TC intensity subsets indicate that RO </a:t>
            </a:r>
            <a:r>
              <a:rPr lang="en-US" sz="2800" b="1" i="1" dirty="0"/>
              <a:t>N</a:t>
            </a:r>
            <a:r>
              <a:rPr lang="en-US" sz="2800" b="1" dirty="0"/>
              <a:t> biases increase with higher intensity TCs from both dropsondes and ERA5</a:t>
            </a:r>
          </a:p>
        </p:txBody>
      </p:sp>
      <p:pic>
        <p:nvPicPr>
          <p:cNvPr id="58" name="Picture 57" descr="A graph of different types of height&#10;&#10;Description automatically generated with medium confidence">
            <a:extLst>
              <a:ext uri="{FF2B5EF4-FFF2-40B4-BE49-F238E27FC236}">
                <a16:creationId xmlns:a16="http://schemas.microsoft.com/office/drawing/2014/main" id="{4A5D9AEE-660A-F3CD-4738-92B8E788F02F}"/>
              </a:ext>
            </a:extLst>
          </p:cNvPr>
          <p:cNvPicPr>
            <a:picLocks noChangeAspect="1"/>
          </p:cNvPicPr>
          <p:nvPr/>
        </p:nvPicPr>
        <p:blipFill>
          <a:blip r:embed="rId13"/>
          <a:stretch>
            <a:fillRect/>
          </a:stretch>
        </p:blipFill>
        <p:spPr>
          <a:xfrm>
            <a:off x="10936442" y="17766640"/>
            <a:ext cx="5558136" cy="6421807"/>
          </a:xfrm>
          <a:prstGeom prst="rect">
            <a:avLst/>
          </a:prstGeom>
        </p:spPr>
      </p:pic>
      <p:sp>
        <p:nvSpPr>
          <p:cNvPr id="63" name="TextBox 62">
            <a:extLst>
              <a:ext uri="{FF2B5EF4-FFF2-40B4-BE49-F238E27FC236}">
                <a16:creationId xmlns:a16="http://schemas.microsoft.com/office/drawing/2014/main" id="{22C18B3B-4D65-8432-5421-28C5F7366D87}"/>
              </a:ext>
            </a:extLst>
          </p:cNvPr>
          <p:cNvSpPr txBox="1"/>
          <p:nvPr/>
        </p:nvSpPr>
        <p:spPr>
          <a:xfrm>
            <a:off x="16515908" y="22086755"/>
            <a:ext cx="5245238" cy="1754326"/>
          </a:xfrm>
          <a:prstGeom prst="rect">
            <a:avLst/>
          </a:prstGeom>
          <a:noFill/>
        </p:spPr>
        <p:txBody>
          <a:bodyPr wrap="square" rtlCol="0">
            <a:spAutoFit/>
          </a:bodyPr>
          <a:lstStyle/>
          <a:p>
            <a:r>
              <a:rPr lang="en-US" dirty="0"/>
              <a:t>Fig. 6 (above): Conceptual diagram showing RO and TC geometry, as well as the azimuth calculation method for passthrough subsets. Fig. 7 (left): Refractivity (a) and bending angle (b) difference profiles for subsets of colocations that pass through the storm vs. pass near the storm satisfying to equation 4. </a:t>
            </a:r>
          </a:p>
        </p:txBody>
      </p:sp>
      <p:grpSp>
        <p:nvGrpSpPr>
          <p:cNvPr id="71" name="Group 70">
            <a:extLst>
              <a:ext uri="{FF2B5EF4-FFF2-40B4-BE49-F238E27FC236}">
                <a16:creationId xmlns:a16="http://schemas.microsoft.com/office/drawing/2014/main" id="{6AB0699D-4A82-8FD3-8BFB-F9B3F6CF49B9}"/>
              </a:ext>
            </a:extLst>
          </p:cNvPr>
          <p:cNvGrpSpPr/>
          <p:nvPr/>
        </p:nvGrpSpPr>
        <p:grpSpPr>
          <a:xfrm>
            <a:off x="16709230" y="17298078"/>
            <a:ext cx="4794902" cy="4794902"/>
            <a:chOff x="16909740" y="17600492"/>
            <a:chExt cx="4794902" cy="4794902"/>
          </a:xfrm>
        </p:grpSpPr>
        <p:pic>
          <p:nvPicPr>
            <p:cNvPr id="62" name="Picture 61" descr="A red circle with black lines and letters on it&#10;&#10;Description automatically generated">
              <a:extLst>
                <a:ext uri="{FF2B5EF4-FFF2-40B4-BE49-F238E27FC236}">
                  <a16:creationId xmlns:a16="http://schemas.microsoft.com/office/drawing/2014/main" id="{F6D7EFDD-5593-89CE-EDC6-EADB60F36A60}"/>
                </a:ext>
              </a:extLst>
            </p:cNvPr>
            <p:cNvPicPr>
              <a:picLocks noChangeAspect="1"/>
            </p:cNvPicPr>
            <p:nvPr/>
          </p:nvPicPr>
          <p:blipFill>
            <a:blip r:embed="rId14"/>
            <a:stretch>
              <a:fillRect/>
            </a:stretch>
          </p:blipFill>
          <p:spPr>
            <a:xfrm>
              <a:off x="16909740" y="17600492"/>
              <a:ext cx="4794902" cy="4794902"/>
            </a:xfrm>
            <a:prstGeom prst="rect">
              <a:avLst/>
            </a:prstGeom>
          </p:spPr>
        </p:pic>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7B7249EE-1B18-0178-9A97-5303590F31FF}"/>
                    </a:ext>
                  </a:extLst>
                </p:cNvPr>
                <p:cNvSpPr txBox="1"/>
                <p:nvPr/>
              </p:nvSpPr>
              <p:spPr>
                <a:xfrm>
                  <a:off x="17215595" y="21109261"/>
                  <a:ext cx="2079311" cy="414537"/>
                </a:xfrm>
                <a:prstGeom prst="rect">
                  <a:avLst/>
                </a:prstGeom>
                <a:noFill/>
              </p:spPr>
              <p:txBody>
                <a:bodyPr wrap="square" lIns="0" tIns="0" rIns="0" bIns="0" rtlCol="0">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 </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arcsin</m:t>
                          </m:r>
                        </m:fName>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𝑇𝐶</m:t>
                                      </m:r>
                                    </m:sub>
                                  </m:sSub>
                                </m:num>
                                <m:den>
                                  <m:r>
                                    <a:rPr lang="en-US" b="0" i="1" smtClean="0">
                                      <a:latin typeface="Cambria Math" panose="02040503050406030204" pitchFamily="18" charset="0"/>
                                      <a:ea typeface="Cambria Math" panose="02040503050406030204" pitchFamily="18" charset="0"/>
                                    </a:rPr>
                                    <m:t>𝐷</m:t>
                                  </m:r>
                                </m:den>
                              </m:f>
                            </m:e>
                          </m:d>
                        </m:e>
                      </m:func>
                    </m:oMath>
                  </a14:m>
                  <a:r>
                    <a:rPr lang="en-US" dirty="0"/>
                    <a:t> (2)</a:t>
                  </a:r>
                </a:p>
              </p:txBody>
            </p:sp>
          </mc:Choice>
          <mc:Fallback xmlns="">
            <p:sp>
              <p:nvSpPr>
                <p:cNvPr id="64" name="TextBox 63">
                  <a:extLst>
                    <a:ext uri="{FF2B5EF4-FFF2-40B4-BE49-F238E27FC236}">
                      <a16:creationId xmlns:a16="http://schemas.microsoft.com/office/drawing/2014/main" id="{7B7249EE-1B18-0178-9A97-5303590F31FF}"/>
                    </a:ext>
                  </a:extLst>
                </p:cNvPr>
                <p:cNvSpPr txBox="1">
                  <a:spLocks noRot="1" noChangeAspect="1" noMove="1" noResize="1" noEditPoints="1" noAdjustHandles="1" noChangeArrowheads="1" noChangeShapeType="1" noTextEdit="1"/>
                </p:cNvSpPr>
                <p:nvPr/>
              </p:nvSpPr>
              <p:spPr>
                <a:xfrm>
                  <a:off x="17215595" y="21109261"/>
                  <a:ext cx="2079311" cy="414537"/>
                </a:xfrm>
                <a:prstGeom prst="rect">
                  <a:avLst/>
                </a:prstGeom>
                <a:blipFill>
                  <a:blip r:embed="rId15"/>
                  <a:stretch>
                    <a:fillRect l="-3030" b="-212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13D51689-A223-3042-9899-75FCF43511F0}"/>
                    </a:ext>
                  </a:extLst>
                </p:cNvPr>
                <p:cNvSpPr txBox="1"/>
                <p:nvPr/>
              </p:nvSpPr>
              <p:spPr>
                <a:xfrm>
                  <a:off x="16968186" y="21556722"/>
                  <a:ext cx="2545639" cy="6642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rPr>
                              <m:t>𝑇𝐶</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arccos</m:t>
                            </m:r>
                          </m:fName>
                          <m:e>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𝑁</m:t>
                                    </m:r>
                                  </m:e>
                                </m:acc>
                                <m:r>
                                  <a:rPr lang="en-US"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𝑆</m:t>
                                        </m:r>
                                      </m:e>
                                    </m:acc>
                                  </m:num>
                                  <m:den>
                                    <m:r>
                                      <a:rPr lang="en-US" b="0" i="1" smtClean="0">
                                        <a:latin typeface="Cambria Math" panose="02040503050406030204" pitchFamily="18" charset="0"/>
                                        <a:ea typeface="Cambria Math" panose="02040503050406030204" pitchFamily="18" charset="0"/>
                                      </a:rPr>
                                      <m:t>𝐷</m:t>
                                    </m:r>
                                  </m:den>
                                </m:f>
                              </m:e>
                            </m:d>
                            <m:r>
                              <a:rPr lang="en-US" b="0" i="1" smtClean="0">
                                <a:latin typeface="Cambria Math" panose="02040503050406030204" pitchFamily="18" charset="0"/>
                                <a:ea typeface="Cambria Math" panose="02040503050406030204" pitchFamily="18" charset="0"/>
                              </a:rPr>
                              <m:t> (3)</m:t>
                            </m:r>
                          </m:e>
                        </m:func>
                      </m:oMath>
                    </m:oMathPara>
                  </a14:m>
                  <a:endParaRPr lang="en-US" dirty="0"/>
                </a:p>
              </p:txBody>
            </p:sp>
          </mc:Choice>
          <mc:Fallback xmlns="">
            <p:sp>
              <p:nvSpPr>
                <p:cNvPr id="65" name="TextBox 64">
                  <a:extLst>
                    <a:ext uri="{FF2B5EF4-FFF2-40B4-BE49-F238E27FC236}">
                      <a16:creationId xmlns:a16="http://schemas.microsoft.com/office/drawing/2014/main" id="{13D51689-A223-3042-9899-75FCF43511F0}"/>
                    </a:ext>
                  </a:extLst>
                </p:cNvPr>
                <p:cNvSpPr txBox="1">
                  <a:spLocks noRot="1" noChangeAspect="1" noMove="1" noResize="1" noEditPoints="1" noAdjustHandles="1" noChangeArrowheads="1" noChangeShapeType="1" noTextEdit="1"/>
                </p:cNvSpPr>
                <p:nvPr/>
              </p:nvSpPr>
              <p:spPr>
                <a:xfrm>
                  <a:off x="16968186" y="21556722"/>
                  <a:ext cx="2545639" cy="664284"/>
                </a:xfrm>
                <a:prstGeom prst="rect">
                  <a:avLst/>
                </a:prstGeom>
                <a:blipFill>
                  <a:blip r:embed="rId16"/>
                  <a:stretch>
                    <a:fillRect l="-3483" t="-12963" r="-39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F529930A-72D3-301C-3489-3C1AA1AC76C8}"/>
                    </a:ext>
                  </a:extLst>
                </p:cNvPr>
                <p:cNvSpPr txBox="1"/>
                <p:nvPr/>
              </p:nvSpPr>
              <p:spPr>
                <a:xfrm>
                  <a:off x="17329183" y="20748018"/>
                  <a:ext cx="1860894" cy="312458"/>
                </a:xfrm>
                <a:prstGeom prst="rect">
                  <a:avLst/>
                </a:prstGeom>
                <a:noFill/>
              </p:spPr>
              <p:txBody>
                <a:bodyPr wrap="square" lIns="0" tIns="0" rIns="0" bIns="0" rtlCol="0">
                  <a:spAutoFit/>
                </a:bodyPr>
                <a:lstStyle/>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𝑆</m:t>
                          </m:r>
                        </m:e>
                      </m:acc>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𝑇𝐶</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𝜑</m:t>
                              </m:r>
                            </m:e>
                            <m:sub>
                              <m:r>
                                <a:rPr lang="en-US" b="0" i="1" smtClean="0">
                                  <a:latin typeface="Cambria Math" panose="02040503050406030204" pitchFamily="18" charset="0"/>
                                </a:rPr>
                                <m:t>𝑇𝐶</m:t>
                              </m:r>
                            </m:sub>
                          </m:sSub>
                        </m:e>
                      </m:d>
                    </m:oMath>
                  </a14:m>
                  <a:r>
                    <a:rPr lang="en-US" dirty="0"/>
                    <a:t> (1) </a:t>
                  </a:r>
                </a:p>
              </p:txBody>
            </p:sp>
          </mc:Choice>
          <mc:Fallback xmlns="">
            <p:sp>
              <p:nvSpPr>
                <p:cNvPr id="66" name="TextBox 65">
                  <a:extLst>
                    <a:ext uri="{FF2B5EF4-FFF2-40B4-BE49-F238E27FC236}">
                      <a16:creationId xmlns:a16="http://schemas.microsoft.com/office/drawing/2014/main" id="{F529930A-72D3-301C-3489-3C1AA1AC76C8}"/>
                    </a:ext>
                  </a:extLst>
                </p:cNvPr>
                <p:cNvSpPr txBox="1">
                  <a:spLocks noRot="1" noChangeAspect="1" noMove="1" noResize="1" noEditPoints="1" noAdjustHandles="1" noChangeArrowheads="1" noChangeShapeType="1" noTextEdit="1"/>
                </p:cNvSpPr>
                <p:nvPr/>
              </p:nvSpPr>
              <p:spPr>
                <a:xfrm>
                  <a:off x="17329183" y="20748018"/>
                  <a:ext cx="1860894" cy="312458"/>
                </a:xfrm>
                <a:prstGeom prst="rect">
                  <a:avLst/>
                </a:prstGeom>
                <a:blipFill>
                  <a:blip r:embed="rId17"/>
                  <a:stretch>
                    <a:fillRect l="-4054" t="-26923" r="-3378" b="-4230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7295D116-AF8C-48A1-5E12-BF88C44858F8}"/>
                  </a:ext>
                </a:extLst>
              </p:cNvPr>
              <p:cNvSpPr txBox="1"/>
              <p:nvPr/>
            </p:nvSpPr>
            <p:spPr>
              <a:xfrm>
                <a:off x="11358204" y="24232130"/>
                <a:ext cx="4794902"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a:rPr lang="en-US" i="1">
                              <a:latin typeface="Cambria Math" panose="02040503050406030204" pitchFamily="18" charset="0"/>
                            </a:rPr>
                            <m:t>𝑇𝐶</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&lt;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a:rPr lang="en-US" i="1">
                              <a:latin typeface="Cambria Math" panose="02040503050406030204" pitchFamily="18" charset="0"/>
                              <a:ea typeface="Cambria Math" panose="02040503050406030204" pitchFamily="18" charset="0"/>
                            </a:rPr>
                            <m:t>𝑅𝑂</m:t>
                          </m:r>
                        </m:sub>
                      </m:sSub>
                      <m:r>
                        <a:rPr lang="en-US" i="1">
                          <a:latin typeface="Cambria Math" panose="02040503050406030204" pitchFamily="18" charset="0"/>
                          <a:ea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a:rPr lang="en-US" i="1">
                              <a:latin typeface="Cambria Math" panose="02040503050406030204" pitchFamily="18" charset="0"/>
                            </a:rPr>
                            <m:t>𝑇𝐶</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𝛼</m:t>
                      </m:r>
                    </m:oMath>
                  </m:oMathPara>
                </a14:m>
                <a:endParaRPr lang="en-US"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rPr>
                            <m:t>𝑇𝐶</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&lt;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𝑅𝑂</m:t>
                          </m:r>
                        </m:sub>
                      </m:sSub>
                      <m:r>
                        <a:rPr lang="en-US" b="0" i="1" smtClean="0">
                          <a:latin typeface="Cambria Math" panose="02040503050406030204" pitchFamily="18" charset="0"/>
                          <a:ea typeface="Cambria Math" panose="02040503050406030204" pitchFamily="18" charset="0"/>
                        </a:rPr>
                        <m:t>−180&lt;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a:rPr lang="en-US" i="1">
                              <a:latin typeface="Cambria Math" panose="02040503050406030204" pitchFamily="18" charset="0"/>
                            </a:rPr>
                            <m:t>𝑇𝐶</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 (4)</m:t>
                      </m:r>
                    </m:oMath>
                  </m:oMathPara>
                </a14:m>
                <a:endParaRPr lang="en-US" dirty="0">
                  <a:ea typeface="Cambria Math" panose="02040503050406030204" pitchFamily="18" charset="0"/>
                </a:endParaRPr>
              </a:p>
            </p:txBody>
          </p:sp>
        </mc:Choice>
        <mc:Fallback xmlns="">
          <p:sp>
            <p:nvSpPr>
              <p:cNvPr id="67" name="TextBox 66">
                <a:extLst>
                  <a:ext uri="{FF2B5EF4-FFF2-40B4-BE49-F238E27FC236}">
                    <a16:creationId xmlns:a16="http://schemas.microsoft.com/office/drawing/2014/main" id="{7295D116-AF8C-48A1-5E12-BF88C44858F8}"/>
                  </a:ext>
                </a:extLst>
              </p:cNvPr>
              <p:cNvSpPr txBox="1">
                <a:spLocks noRot="1" noChangeAspect="1" noMove="1" noResize="1" noEditPoints="1" noAdjustHandles="1" noChangeArrowheads="1" noChangeShapeType="1" noTextEdit="1"/>
              </p:cNvSpPr>
              <p:nvPr/>
            </p:nvSpPr>
            <p:spPr>
              <a:xfrm>
                <a:off x="11358204" y="24232130"/>
                <a:ext cx="4794902" cy="553998"/>
              </a:xfrm>
              <a:prstGeom prst="rect">
                <a:avLst/>
              </a:prstGeom>
              <a:blipFill>
                <a:blip r:embed="rId18"/>
                <a:stretch>
                  <a:fillRect t="-4545" b="-20455"/>
                </a:stretch>
              </a:blipFill>
            </p:spPr>
            <p:txBody>
              <a:bodyPr/>
              <a:lstStyle/>
              <a:p>
                <a:r>
                  <a:rPr lang="en-US">
                    <a:noFill/>
                  </a:rPr>
                  <a:t> </a:t>
                </a:r>
              </a:p>
            </p:txBody>
          </p:sp>
        </mc:Fallback>
      </mc:AlternateContent>
      <p:sp>
        <p:nvSpPr>
          <p:cNvPr id="70" name="TextBox 69">
            <a:extLst>
              <a:ext uri="{FF2B5EF4-FFF2-40B4-BE49-F238E27FC236}">
                <a16:creationId xmlns:a16="http://schemas.microsoft.com/office/drawing/2014/main" id="{56D69FA4-E557-16D5-F628-B3661989C06A}"/>
              </a:ext>
            </a:extLst>
          </p:cNvPr>
          <p:cNvSpPr txBox="1"/>
          <p:nvPr/>
        </p:nvSpPr>
        <p:spPr>
          <a:xfrm>
            <a:off x="10971766" y="24850314"/>
            <a:ext cx="5512288" cy="3539430"/>
          </a:xfrm>
          <a:prstGeom prst="rect">
            <a:avLst/>
          </a:prstGeom>
          <a:noFill/>
        </p:spPr>
        <p:txBody>
          <a:bodyPr wrap="square" rtlCol="0">
            <a:spAutoFit/>
          </a:bodyPr>
          <a:lstStyle/>
          <a:p>
            <a:pPr marL="285750" indent="-285750">
              <a:buFont typeface="Arial" panose="020B0604020202020204" pitchFamily="34" charset="0"/>
              <a:buChar char="•"/>
            </a:pPr>
            <a:r>
              <a:rPr lang="en-US" sz="2800" b="1" dirty="0"/>
              <a:t>RO passthrough subsets show distance colocation of RO and TC is not sufficient, RO azimuth </a:t>
            </a:r>
            <a:br>
              <a:rPr lang="en-US" sz="2800" b="1" dirty="0"/>
            </a:br>
            <a:r>
              <a:rPr lang="en-US" sz="2800" b="1" dirty="0"/>
              <a:t>must be considered outside of points closest to TC center</a:t>
            </a:r>
          </a:p>
          <a:p>
            <a:pPr marL="285750" indent="-285750">
              <a:buFont typeface="Arial" panose="020B0604020202020204" pitchFamily="34" charset="0"/>
              <a:buChar char="•"/>
            </a:pPr>
            <a:r>
              <a:rPr lang="en-US" sz="2800" dirty="0"/>
              <a:t>Horizontal inhomogeneities present at 1 km but do not contribute more than ±0.5% </a:t>
            </a:r>
            <a:r>
              <a:rPr lang="en-US" sz="2800" i="1" dirty="0"/>
              <a:t>N </a:t>
            </a:r>
            <a:r>
              <a:rPr lang="en-US" sz="2800" dirty="0"/>
              <a:t>bias</a:t>
            </a:r>
          </a:p>
        </p:txBody>
      </p:sp>
      <p:sp>
        <p:nvSpPr>
          <p:cNvPr id="72" name="TextBox 71">
            <a:extLst>
              <a:ext uri="{FF2B5EF4-FFF2-40B4-BE49-F238E27FC236}">
                <a16:creationId xmlns:a16="http://schemas.microsoft.com/office/drawing/2014/main" id="{3600827C-897F-59FE-83E4-1F9CB02C4F3E}"/>
              </a:ext>
            </a:extLst>
          </p:cNvPr>
          <p:cNvSpPr txBox="1"/>
          <p:nvPr/>
        </p:nvSpPr>
        <p:spPr>
          <a:xfrm>
            <a:off x="16494578" y="24064123"/>
            <a:ext cx="4624076" cy="923330"/>
          </a:xfrm>
          <a:prstGeom prst="rect">
            <a:avLst/>
          </a:prstGeom>
          <a:noFill/>
        </p:spPr>
        <p:txBody>
          <a:bodyPr wrap="square" rtlCol="0">
            <a:spAutoFit/>
          </a:bodyPr>
          <a:lstStyle/>
          <a:p>
            <a:r>
              <a:rPr lang="en-US" dirty="0"/>
              <a:t>Fig. 8 (below): ERA5 horizontal inhomogeneity estimates based on linear ray tracing for 89 cases colocated with Hurricane Laura (2020).</a:t>
            </a:r>
          </a:p>
        </p:txBody>
      </p:sp>
      <p:grpSp>
        <p:nvGrpSpPr>
          <p:cNvPr id="77" name="Group 76">
            <a:extLst>
              <a:ext uri="{FF2B5EF4-FFF2-40B4-BE49-F238E27FC236}">
                <a16:creationId xmlns:a16="http://schemas.microsoft.com/office/drawing/2014/main" id="{0D700D8A-81E3-BE91-513C-7E81D1127808}"/>
              </a:ext>
            </a:extLst>
          </p:cNvPr>
          <p:cNvGrpSpPr/>
          <p:nvPr/>
        </p:nvGrpSpPr>
        <p:grpSpPr>
          <a:xfrm>
            <a:off x="16346202" y="6410226"/>
            <a:ext cx="5598364" cy="7198426"/>
            <a:chOff x="16346202" y="6410226"/>
            <a:chExt cx="5598364" cy="7198426"/>
          </a:xfrm>
        </p:grpSpPr>
        <p:grpSp>
          <p:nvGrpSpPr>
            <p:cNvPr id="74" name="Group 73">
              <a:extLst>
                <a:ext uri="{FF2B5EF4-FFF2-40B4-BE49-F238E27FC236}">
                  <a16:creationId xmlns:a16="http://schemas.microsoft.com/office/drawing/2014/main" id="{4DAF4CE1-8457-2437-E941-1E70563451CD}"/>
                </a:ext>
              </a:extLst>
            </p:cNvPr>
            <p:cNvGrpSpPr/>
            <p:nvPr/>
          </p:nvGrpSpPr>
          <p:grpSpPr>
            <a:xfrm>
              <a:off x="16346202" y="6429198"/>
              <a:ext cx="5598364" cy="7179454"/>
              <a:chOff x="16346202" y="6429198"/>
              <a:chExt cx="5598364" cy="7179454"/>
            </a:xfrm>
          </p:grpSpPr>
          <p:grpSp>
            <p:nvGrpSpPr>
              <p:cNvPr id="56" name="Group 55">
                <a:extLst>
                  <a:ext uri="{FF2B5EF4-FFF2-40B4-BE49-F238E27FC236}">
                    <a16:creationId xmlns:a16="http://schemas.microsoft.com/office/drawing/2014/main" id="{6AA04B43-92D3-40A0-E7B2-6CAE2B5BDDBB}"/>
                  </a:ext>
                </a:extLst>
              </p:cNvPr>
              <p:cNvGrpSpPr/>
              <p:nvPr/>
            </p:nvGrpSpPr>
            <p:grpSpPr>
              <a:xfrm>
                <a:off x="16346202" y="6429198"/>
                <a:ext cx="5598364" cy="7179454"/>
                <a:chOff x="16197347" y="6429198"/>
                <a:chExt cx="5598364" cy="7179454"/>
              </a:xfrm>
            </p:grpSpPr>
            <p:pic>
              <p:nvPicPr>
                <p:cNvPr id="45" name="Picture 44" descr="A collage of different graphs&#10;&#10;Description automatically generated">
                  <a:extLst>
                    <a:ext uri="{FF2B5EF4-FFF2-40B4-BE49-F238E27FC236}">
                      <a16:creationId xmlns:a16="http://schemas.microsoft.com/office/drawing/2014/main" id="{FD69EA53-062C-6002-9291-AE0264D23137}"/>
                    </a:ext>
                  </a:extLst>
                </p:cNvPr>
                <p:cNvPicPr>
                  <a:picLocks noChangeAspect="1"/>
                </p:cNvPicPr>
                <p:nvPr/>
              </p:nvPicPr>
              <p:blipFill rotWithShape="1">
                <a:blip r:embed="rId19"/>
                <a:srcRect l="1665" r="1574"/>
                <a:stretch/>
              </p:blipFill>
              <p:spPr>
                <a:xfrm>
                  <a:off x="16197347" y="6429198"/>
                  <a:ext cx="5598364" cy="7179454"/>
                </a:xfrm>
                <a:prstGeom prst="rect">
                  <a:avLst/>
                </a:prstGeom>
              </p:spPr>
            </p:pic>
            <p:pic>
              <p:nvPicPr>
                <p:cNvPr id="55" name="Picture 54" descr="A graph of different colors&#10;&#10;Description automatically generated">
                  <a:extLst>
                    <a:ext uri="{FF2B5EF4-FFF2-40B4-BE49-F238E27FC236}">
                      <a16:creationId xmlns:a16="http://schemas.microsoft.com/office/drawing/2014/main" id="{3CA6F622-10C8-4D17-D123-CA88702FE033}"/>
                    </a:ext>
                  </a:extLst>
                </p:cNvPr>
                <p:cNvPicPr>
                  <a:picLocks noChangeAspect="1"/>
                </p:cNvPicPr>
                <p:nvPr/>
              </p:nvPicPr>
              <p:blipFill rotWithShape="1">
                <a:blip r:embed="rId20"/>
                <a:srcRect l="3201" t="4393" r="52934" b="8612"/>
                <a:stretch/>
              </p:blipFill>
              <p:spPr>
                <a:xfrm>
                  <a:off x="19164460" y="6658064"/>
                  <a:ext cx="2557883" cy="4149906"/>
                </a:xfrm>
                <a:prstGeom prst="rect">
                  <a:avLst/>
                </a:prstGeom>
              </p:spPr>
            </p:pic>
          </p:grpSp>
          <p:sp>
            <p:nvSpPr>
              <p:cNvPr id="73" name="TextBox 72">
                <a:extLst>
                  <a:ext uri="{FF2B5EF4-FFF2-40B4-BE49-F238E27FC236}">
                    <a16:creationId xmlns:a16="http://schemas.microsoft.com/office/drawing/2014/main" id="{FEE851B1-0FED-83D8-1A7F-C69474C2419A}"/>
                  </a:ext>
                </a:extLst>
              </p:cNvPr>
              <p:cNvSpPr txBox="1"/>
              <p:nvPr/>
            </p:nvSpPr>
            <p:spPr>
              <a:xfrm>
                <a:off x="19771247" y="6861135"/>
                <a:ext cx="379167" cy="276999"/>
              </a:xfrm>
              <a:prstGeom prst="rect">
                <a:avLst/>
              </a:prstGeom>
              <a:solidFill>
                <a:schemeClr val="bg1"/>
              </a:solidFill>
            </p:spPr>
            <p:txBody>
              <a:bodyPr wrap="square" rtlCol="0" anchor="ctr">
                <a:spAutoFit/>
              </a:bodyPr>
              <a:lstStyle/>
              <a:p>
                <a:pPr algn="ctr"/>
                <a:r>
                  <a:rPr lang="en-US" sz="1200" dirty="0">
                    <a:latin typeface="Helvetica" pitchFamily="2" charset="0"/>
                  </a:rPr>
                  <a:t>b)</a:t>
                </a:r>
              </a:p>
            </p:txBody>
          </p:sp>
        </p:grpSp>
        <p:sp>
          <p:nvSpPr>
            <p:cNvPr id="75" name="TextBox 74">
              <a:extLst>
                <a:ext uri="{FF2B5EF4-FFF2-40B4-BE49-F238E27FC236}">
                  <a16:creationId xmlns:a16="http://schemas.microsoft.com/office/drawing/2014/main" id="{AD42F6FF-4F8F-55B7-0D20-460B348B2E38}"/>
                </a:ext>
              </a:extLst>
            </p:cNvPr>
            <p:cNvSpPr txBox="1"/>
            <p:nvPr/>
          </p:nvSpPr>
          <p:spPr>
            <a:xfrm>
              <a:off x="17237111" y="6410226"/>
              <a:ext cx="1093847" cy="276999"/>
            </a:xfrm>
            <a:prstGeom prst="rect">
              <a:avLst/>
            </a:prstGeom>
            <a:noFill/>
          </p:spPr>
          <p:txBody>
            <a:bodyPr wrap="square" rtlCol="0" anchor="ctr">
              <a:spAutoFit/>
            </a:bodyPr>
            <a:lstStyle/>
            <a:p>
              <a:pPr algn="ctr"/>
              <a:r>
                <a:rPr lang="en-US" sz="1200" dirty="0">
                  <a:latin typeface="Helvetica" pitchFamily="2" charset="0"/>
                </a:rPr>
                <a:t>Dropsonde</a:t>
              </a:r>
            </a:p>
          </p:txBody>
        </p:sp>
        <p:sp>
          <p:nvSpPr>
            <p:cNvPr id="76" name="TextBox 75">
              <a:extLst>
                <a:ext uri="{FF2B5EF4-FFF2-40B4-BE49-F238E27FC236}">
                  <a16:creationId xmlns:a16="http://schemas.microsoft.com/office/drawing/2014/main" id="{9A64545E-C251-9BED-64E5-0B48387EB36C}"/>
                </a:ext>
              </a:extLst>
            </p:cNvPr>
            <p:cNvSpPr txBox="1"/>
            <p:nvPr/>
          </p:nvSpPr>
          <p:spPr>
            <a:xfrm>
              <a:off x="20532664" y="6410226"/>
              <a:ext cx="585990" cy="276999"/>
            </a:xfrm>
            <a:prstGeom prst="rect">
              <a:avLst/>
            </a:prstGeom>
            <a:noFill/>
          </p:spPr>
          <p:txBody>
            <a:bodyPr wrap="square" rtlCol="0" anchor="ctr">
              <a:spAutoFit/>
            </a:bodyPr>
            <a:lstStyle/>
            <a:p>
              <a:pPr algn="ctr"/>
              <a:r>
                <a:rPr lang="en-US" sz="1200" dirty="0">
                  <a:latin typeface="Helvetica" pitchFamily="2" charset="0"/>
                </a:rPr>
                <a:t>ERA5</a:t>
              </a:r>
            </a:p>
          </p:txBody>
        </p:sp>
      </p:grpSp>
    </p:spTree>
    <p:extLst>
      <p:ext uri="{BB962C8B-B14F-4D97-AF65-F5344CB8AC3E}">
        <p14:creationId xmlns:p14="http://schemas.microsoft.com/office/powerpoint/2010/main" val="1899794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34724</TotalTime>
  <Words>1024</Words>
  <Application>Microsoft Office PowerPoint</Application>
  <PresentationFormat>Custom</PresentationFormat>
  <Paragraphs>61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 Math</vt:lpstr>
      <vt:lpstr>Helvetica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Hong, Sophia (US 1212)</cp:lastModifiedBy>
  <cp:revision>72</cp:revision>
  <cp:lastPrinted>2023-10-17T23:02:29Z</cp:lastPrinted>
  <dcterms:created xsi:type="dcterms:W3CDTF">2022-08-22T17:05:38Z</dcterms:created>
  <dcterms:modified xsi:type="dcterms:W3CDTF">2023-11-29T03:13:29Z</dcterms:modified>
</cp:coreProperties>
</file>