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2"/>
    <p:restoredTop sz="96405"/>
  </p:normalViewPr>
  <p:slideViewPr>
    <p:cSldViewPr snapToGrid="0">
      <p:cViewPr>
        <p:scale>
          <a:sx n="69" d="100"/>
          <a:sy n="69" d="100"/>
        </p:scale>
        <p:origin x="4200" y="-18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9/19/23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924F633-78A6-B601-BF6A-C4814417BEC2}"/>
              </a:ext>
            </a:extLst>
          </p:cNvPr>
          <p:cNvSpPr/>
          <p:nvPr/>
        </p:nvSpPr>
        <p:spPr>
          <a:xfrm>
            <a:off x="238991" y="8868049"/>
            <a:ext cx="21467619" cy="2136073"/>
          </a:xfrm>
          <a:prstGeom prst="rect">
            <a:avLst/>
          </a:prstGeom>
          <a:solidFill>
            <a:schemeClr val="bg1">
              <a:lumMod val="9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9203741"/>
            <a:ext cx="8050696" cy="2015936"/>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4" name="TextBox 13">
            <a:extLst>
              <a:ext uri="{FF2B5EF4-FFF2-40B4-BE49-F238E27FC236}">
                <a16:creationId xmlns:a16="http://schemas.microsoft.com/office/drawing/2014/main" id="{E03CE19A-D280-F67F-3E02-115A87F9AEB3}"/>
              </a:ext>
            </a:extLst>
          </p:cNvPr>
          <p:cNvSpPr txBox="1"/>
          <p:nvPr/>
        </p:nvSpPr>
        <p:spPr>
          <a:xfrm>
            <a:off x="537586" y="4373048"/>
            <a:ext cx="20870429"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Model-Driven Insights into SWOT Observations of Global Hydrologic Variability</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90" y="6992841"/>
            <a:ext cx="1937657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Authors: Jeffrey Wade, Postdoctoral Researcher (329F) </a:t>
            </a:r>
          </a:p>
          <a:p>
            <a:pPr algn="ctr"/>
            <a:r>
              <a:rPr lang="en-US" sz="4000" b="1" dirty="0">
                <a:solidFill>
                  <a:schemeClr val="bg1"/>
                </a:solidFill>
                <a:latin typeface="Arial" panose="020B0604020202020204" pitchFamily="34" charset="0"/>
                <a:cs typeface="Arial" panose="020B0604020202020204" pitchFamily="34" charset="0"/>
              </a:rPr>
              <a:t>Cédric H. David (329F), Michelle M. </a:t>
            </a:r>
            <a:r>
              <a:rPr lang="en-US" sz="4000" b="1" dirty="0" err="1">
                <a:solidFill>
                  <a:schemeClr val="bg1"/>
                </a:solidFill>
                <a:latin typeface="Arial" panose="020B0604020202020204" pitchFamily="34" charset="0"/>
                <a:cs typeface="Arial" panose="020B0604020202020204" pitchFamily="34" charset="0"/>
              </a:rPr>
              <a:t>Gierach</a:t>
            </a:r>
            <a:r>
              <a:rPr lang="en-US" sz="4000" b="1" dirty="0">
                <a:solidFill>
                  <a:schemeClr val="bg1"/>
                </a:solidFill>
                <a:latin typeface="Arial" panose="020B0604020202020204" pitchFamily="34" charset="0"/>
                <a:cs typeface="Arial" panose="020B0604020202020204" pitchFamily="34" charset="0"/>
              </a:rPr>
              <a:t> (329F)</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PRD-E-010</a:t>
            </a:r>
          </a:p>
          <a:p>
            <a:pPr>
              <a:spcBef>
                <a:spcPts val="1200"/>
              </a:spcBef>
            </a:pPr>
            <a:r>
              <a:rPr lang="en-US" sz="2000" dirty="0">
                <a:latin typeface="Helvetica" pitchFamily="2" charset="0"/>
                <a:cs typeface="Arial" panose="020B0604020202020204" pitchFamily="34" charset="0"/>
              </a:rPr>
              <a:t>Copyright 2023. All rights reserved.</a:t>
            </a:r>
          </a:p>
        </p:txBody>
      </p:sp>
      <p:grpSp>
        <p:nvGrpSpPr>
          <p:cNvPr id="83" name="Group 82">
            <a:extLst>
              <a:ext uri="{FF2B5EF4-FFF2-40B4-BE49-F238E27FC236}">
                <a16:creationId xmlns:a16="http://schemas.microsoft.com/office/drawing/2014/main" id="{CBF6105E-692A-E3B7-9269-CC23FB4D4607}"/>
              </a:ext>
            </a:extLst>
          </p:cNvPr>
          <p:cNvGrpSpPr/>
          <p:nvPr/>
        </p:nvGrpSpPr>
        <p:grpSpPr>
          <a:xfrm>
            <a:off x="8541399" y="29093525"/>
            <a:ext cx="13126710" cy="3580813"/>
            <a:chOff x="8541399" y="29416221"/>
            <a:chExt cx="12629446" cy="3259622"/>
          </a:xfrm>
        </p:grpSpPr>
        <p:sp>
          <p:nvSpPr>
            <p:cNvPr id="12" name="Rectangle 11">
              <a:extLst>
                <a:ext uri="{FF2B5EF4-FFF2-40B4-BE49-F238E27FC236}">
                  <a16:creationId xmlns:a16="http://schemas.microsoft.com/office/drawing/2014/main" id="{E1B6AD9F-C2D0-FAA0-B80B-B64AFDA924FD}"/>
                </a:ext>
              </a:extLst>
            </p:cNvPr>
            <p:cNvSpPr/>
            <p:nvPr/>
          </p:nvSpPr>
          <p:spPr>
            <a:xfrm>
              <a:off x="8541399" y="29416221"/>
              <a:ext cx="12629446" cy="3259622"/>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5F8681B-2025-FBE5-4C9F-CD63D9834A06}"/>
                </a:ext>
              </a:extLst>
            </p:cNvPr>
            <p:cNvSpPr txBox="1"/>
            <p:nvPr/>
          </p:nvSpPr>
          <p:spPr>
            <a:xfrm>
              <a:off x="8804362" y="29490197"/>
              <a:ext cx="12325073" cy="3032836"/>
            </a:xfrm>
            <a:prstGeom prst="rect">
              <a:avLst/>
            </a:prstGeom>
            <a:noFill/>
          </p:spPr>
          <p:txBody>
            <a:bodyPr wrap="square" rtlCol="0">
              <a:spAutoFit/>
            </a:bodyPr>
            <a:lstStyle/>
            <a:p>
              <a:pPr>
                <a:spcBef>
                  <a:spcPct val="0"/>
                </a:spcBef>
              </a:pPr>
              <a:r>
                <a:rPr lang="en-US" altLang="en-US" sz="2400" b="1" dirty="0">
                  <a:latin typeface="Arial" panose="020B0604020202020204" pitchFamily="34" charset="0"/>
                </a:rPr>
                <a:t>Publications and Acknowledgements:</a:t>
              </a:r>
            </a:p>
            <a:p>
              <a:pPr>
                <a:spcBef>
                  <a:spcPct val="0"/>
                </a:spcBef>
              </a:pPr>
              <a:r>
                <a:rPr lang="en-US" altLang="en-US" sz="2400" dirty="0">
                  <a:latin typeface="Arial" panose="020B0604020202020204" pitchFamily="34" charset="0"/>
                </a:rPr>
                <a:t>We would like to thank Elyssa Collins and coauthors for access to the global hydrologic modeling dataset used in this work.</a:t>
              </a:r>
            </a:p>
            <a:p>
              <a:pPr>
                <a:spcBef>
                  <a:spcPct val="0"/>
                </a:spcBef>
              </a:pPr>
              <a:endParaRPr lang="en-US" altLang="en-US" sz="1050" b="1" dirty="0">
                <a:latin typeface="Arial" panose="020B0604020202020204" pitchFamily="34" charset="0"/>
              </a:endParaRPr>
            </a:p>
            <a:p>
              <a:pPr>
                <a:spcBef>
                  <a:spcPct val="0"/>
                </a:spcBef>
              </a:pPr>
              <a:r>
                <a:rPr lang="en-US" altLang="en-US" sz="1400" dirty="0">
                  <a:latin typeface="Arial" panose="020B0604020202020204" pitchFamily="34" charset="0"/>
                </a:rPr>
                <a:t>[1] Collins, E.L., David, C.H., Riggs, R., Allen, G.H., Lin, P., Ming, P. Yamazaki, D., </a:t>
              </a:r>
              <a:r>
                <a:rPr lang="en-US" altLang="en-US" sz="1400" dirty="0" err="1">
                  <a:latin typeface="Arial" panose="020B0604020202020204" pitchFamily="34" charset="0"/>
                </a:rPr>
                <a:t>Meentemeyer</a:t>
              </a:r>
              <a:r>
                <a:rPr lang="en-US" altLang="en-US" sz="1400" dirty="0">
                  <a:latin typeface="Arial" panose="020B0604020202020204" pitchFamily="34" charset="0"/>
                </a:rPr>
                <a:t>, R.K., Sanchez, G.M. (In Review). Residence time revealed as key driver of global river water storage.</a:t>
              </a:r>
            </a:p>
            <a:p>
              <a:pPr>
                <a:spcBef>
                  <a:spcPct val="0"/>
                </a:spcBef>
              </a:pPr>
              <a:r>
                <a:rPr lang="en-US" altLang="en-US" sz="1400" dirty="0">
                  <a:latin typeface="Arial" panose="020B0604020202020204" pitchFamily="34" charset="0"/>
                </a:rPr>
                <a:t>[2] Moody, J.A., &amp; Troutman, B.M. (2002). Characterization of the spatial variability of channel morphology. Earth Surface Processes and Landforms, 27(12), 1251–1266. https://doi.org/10.1002/esp.403</a:t>
              </a:r>
            </a:p>
            <a:p>
              <a:pPr>
                <a:spcBef>
                  <a:spcPct val="0"/>
                </a:spcBef>
              </a:pPr>
              <a:endParaRPr lang="en-US" altLang="en-US" sz="1400" dirty="0">
                <a:latin typeface="Arial" panose="020B0604020202020204" pitchFamily="34" charset="0"/>
              </a:endParaRPr>
            </a:p>
            <a:p>
              <a:pPr>
                <a:spcBef>
                  <a:spcPct val="0"/>
                </a:spcBef>
              </a:pPr>
              <a:endParaRPr lang="en-US" altLang="en-US" sz="1000" dirty="0">
                <a:latin typeface="Arial" panose="020B0604020202020204" pitchFamily="34" charset="0"/>
              </a:endParaRPr>
            </a:p>
            <a:p>
              <a:pPr>
                <a:spcBef>
                  <a:spcPct val="0"/>
                </a:spcBef>
              </a:pPr>
              <a:r>
                <a:rPr lang="en-US" altLang="en-US" sz="2400" b="1" dirty="0">
                  <a:latin typeface="Arial" panose="020B0604020202020204" pitchFamily="34" charset="0"/>
                </a:rPr>
                <a:t>Author Contact Information: </a:t>
              </a:r>
            </a:p>
            <a:p>
              <a:pPr>
                <a:spcBef>
                  <a:spcPct val="0"/>
                </a:spcBef>
              </a:pPr>
              <a:r>
                <a:rPr lang="en-US" sz="2400" b="1" i="1" dirty="0">
                  <a:solidFill>
                    <a:schemeClr val="bg2">
                      <a:lumMod val="50000"/>
                    </a:schemeClr>
                  </a:solidFill>
                  <a:latin typeface="Arial" panose="020B0604020202020204" pitchFamily="34" charset="0"/>
                </a:rPr>
                <a:t>Email: </a:t>
              </a:r>
              <a:r>
                <a:rPr lang="en-US" sz="2400" b="1" i="1" dirty="0" err="1">
                  <a:solidFill>
                    <a:schemeClr val="bg2">
                      <a:lumMod val="50000"/>
                    </a:schemeClr>
                  </a:solidFill>
                  <a:latin typeface="Arial" panose="020B0604020202020204" pitchFamily="34" charset="0"/>
                </a:rPr>
                <a:t>Jeffrey.s.wade@jpl.nasa.gov</a:t>
              </a:r>
              <a:endParaRPr lang="en-US" sz="2400" dirty="0"/>
            </a:p>
          </p:txBody>
        </p:sp>
      </p:grpSp>
      <p:sp>
        <p:nvSpPr>
          <p:cNvPr id="5" name="Rectangle 4">
            <a:extLst>
              <a:ext uri="{FF2B5EF4-FFF2-40B4-BE49-F238E27FC236}">
                <a16:creationId xmlns:a16="http://schemas.microsoft.com/office/drawing/2014/main" id="{8BE95501-4B9A-0A61-73D0-89BFD8BD67A2}"/>
              </a:ext>
            </a:extLst>
          </p:cNvPr>
          <p:cNvSpPr/>
          <p:nvPr/>
        </p:nvSpPr>
        <p:spPr>
          <a:xfrm>
            <a:off x="238991" y="9022016"/>
            <a:ext cx="21467619" cy="1785104"/>
          </a:xfrm>
          <a:prstGeom prst="rect">
            <a:avLst/>
          </a:prstGeom>
        </p:spPr>
        <p:txBody>
          <a:bodyPr wrap="square">
            <a:spAutoFit/>
          </a:bodyPr>
          <a:lstStyle/>
          <a:p>
            <a:pPr algn="ctr">
              <a:spcBef>
                <a:spcPts val="1200"/>
              </a:spcBef>
              <a:spcAft>
                <a:spcPts val="1200"/>
              </a:spcAft>
            </a:pPr>
            <a:r>
              <a:rPr lang="en-US" sz="3600" b="1" dirty="0">
                <a:latin typeface="Arial" panose="020B0604020202020204" pitchFamily="34" charset="0"/>
                <a:cs typeface="Arial" panose="020B0604020202020204" pitchFamily="34" charset="0"/>
              </a:rPr>
              <a:t>Objectives </a:t>
            </a:r>
          </a:p>
          <a:p>
            <a:pPr algn="ctr"/>
            <a:r>
              <a:rPr lang="en-US" sz="3200" dirty="0">
                <a:latin typeface="Arial" panose="020B0604020202020204" pitchFamily="34" charset="0"/>
                <a:cs typeface="Arial" panose="020B0604020202020204" pitchFamily="34" charset="0"/>
              </a:rPr>
              <a:t>Apply a global routing model to estimate </a:t>
            </a:r>
            <a:r>
              <a:rPr lang="en-US" sz="3200" b="1" dirty="0">
                <a:latin typeface="Arial" panose="020B0604020202020204" pitchFamily="34" charset="0"/>
                <a:cs typeface="Arial" panose="020B0604020202020204" pitchFamily="34" charset="0"/>
              </a:rPr>
              <a:t>continental river storage </a:t>
            </a:r>
            <a:r>
              <a:rPr lang="en-US" sz="3200" dirty="0">
                <a:latin typeface="Arial" panose="020B0604020202020204" pitchFamily="34" charset="0"/>
                <a:cs typeface="Arial" panose="020B0604020202020204" pitchFamily="34" charset="0"/>
              </a:rPr>
              <a:t>and </a:t>
            </a:r>
            <a:r>
              <a:rPr lang="en-US" sz="3200" b="1" dirty="0">
                <a:latin typeface="Arial" panose="020B0604020202020204" pitchFamily="34" charset="0"/>
                <a:cs typeface="Arial" panose="020B0604020202020204" pitchFamily="34" charset="0"/>
              </a:rPr>
              <a:t>discharge to the ocean </a:t>
            </a:r>
            <a:r>
              <a:rPr lang="en-US" sz="3200" dirty="0">
                <a:latin typeface="Arial" panose="020B0604020202020204" pitchFamily="34" charset="0"/>
                <a:cs typeface="Arial" panose="020B0604020202020204" pitchFamily="34" charset="0"/>
              </a:rPr>
              <a:t>from rivers observable by the recently-launched Surface Water and Ocean Topography (SWOT) mission</a:t>
            </a:r>
          </a:p>
        </p:txBody>
      </p:sp>
      <p:sp>
        <p:nvSpPr>
          <p:cNvPr id="10" name="Rectangle 9">
            <a:extLst>
              <a:ext uri="{FF2B5EF4-FFF2-40B4-BE49-F238E27FC236}">
                <a16:creationId xmlns:a16="http://schemas.microsoft.com/office/drawing/2014/main" id="{CD2D4DAF-FBA5-BA61-8C16-458A0F29468E}"/>
              </a:ext>
            </a:extLst>
          </p:cNvPr>
          <p:cNvSpPr/>
          <p:nvPr/>
        </p:nvSpPr>
        <p:spPr>
          <a:xfrm>
            <a:off x="357594" y="11301244"/>
            <a:ext cx="10344881" cy="3801041"/>
          </a:xfrm>
          <a:prstGeom prst="rect">
            <a:avLst/>
          </a:prstGeom>
        </p:spPr>
        <p:txBody>
          <a:bodyPr wrap="square">
            <a:spAutoFit/>
          </a:bodyPr>
          <a:lstStyle/>
          <a:p>
            <a:pPr algn="ctr">
              <a:spcAft>
                <a:spcPts val="600"/>
              </a:spcAft>
            </a:pPr>
            <a:r>
              <a:rPr lang="en-US" sz="3200" b="1" dirty="0">
                <a:latin typeface="Arial" panose="020B0604020202020204" pitchFamily="34" charset="0"/>
                <a:cs typeface="Arial" panose="020B0604020202020204" pitchFamily="34" charset="0"/>
              </a:rPr>
              <a:t>Background</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Rivers are a critical renewable freshwater resource, yet high-resolution global monitoring faces several challenges.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The Surface Water and Ocean Topography (SWOT) mission will observe the extent, elevation, and variability of river networks, providing unprecedented insight into global hydrological dynamics.</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Global hydrologic models allow us to predict modes of river variability that SWOT may observe.</a:t>
            </a:r>
          </a:p>
          <a:p>
            <a:endParaRPr lang="en-US" sz="32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F80793C-492B-5920-FF09-CF4FA902C49E}"/>
              </a:ext>
            </a:extLst>
          </p:cNvPr>
          <p:cNvSpPr/>
          <p:nvPr/>
        </p:nvSpPr>
        <p:spPr>
          <a:xfrm>
            <a:off x="274303" y="11239713"/>
            <a:ext cx="10511462" cy="3595777"/>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434EA3DF-9BF4-3BA1-5339-FD0C70A4FC34}"/>
              </a:ext>
            </a:extLst>
          </p:cNvPr>
          <p:cNvGrpSpPr/>
          <p:nvPr/>
        </p:nvGrpSpPr>
        <p:grpSpPr>
          <a:xfrm>
            <a:off x="277490" y="26768561"/>
            <a:ext cx="10508275" cy="2133518"/>
            <a:chOff x="8541398" y="27213374"/>
            <a:chExt cx="12712219" cy="2133518"/>
          </a:xfrm>
        </p:grpSpPr>
        <p:sp>
          <p:nvSpPr>
            <p:cNvPr id="18" name="Rectangle 17">
              <a:extLst>
                <a:ext uri="{FF2B5EF4-FFF2-40B4-BE49-F238E27FC236}">
                  <a16:creationId xmlns:a16="http://schemas.microsoft.com/office/drawing/2014/main" id="{E7203F8C-FC95-D160-6E84-76DA5EDA04F4}"/>
                </a:ext>
              </a:extLst>
            </p:cNvPr>
            <p:cNvSpPr/>
            <p:nvPr/>
          </p:nvSpPr>
          <p:spPr>
            <a:xfrm>
              <a:off x="8652281" y="27284789"/>
              <a:ext cx="12500577" cy="2062103"/>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Future Work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Produce discharge and volume estimates at SWORD reaches corresponding to SWOT vector products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Derive global river storage variability from initial SWOT observations of river width using trapezoidal approximation</a:t>
              </a:r>
            </a:p>
          </p:txBody>
        </p:sp>
        <p:sp>
          <p:nvSpPr>
            <p:cNvPr id="37" name="Rectangle 36">
              <a:extLst>
                <a:ext uri="{FF2B5EF4-FFF2-40B4-BE49-F238E27FC236}">
                  <a16:creationId xmlns:a16="http://schemas.microsoft.com/office/drawing/2014/main" id="{BD1A1E2A-803E-FCB3-5479-C4D6E0204C8C}"/>
                </a:ext>
              </a:extLst>
            </p:cNvPr>
            <p:cNvSpPr/>
            <p:nvPr/>
          </p:nvSpPr>
          <p:spPr>
            <a:xfrm>
              <a:off x="8541398" y="27213374"/>
              <a:ext cx="12712219" cy="2130552"/>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554B79D2-C83F-4A9C-609F-F36B4C8C6363}"/>
              </a:ext>
            </a:extLst>
          </p:cNvPr>
          <p:cNvSpPr/>
          <p:nvPr/>
        </p:nvSpPr>
        <p:spPr>
          <a:xfrm>
            <a:off x="11243126" y="11301244"/>
            <a:ext cx="10428171" cy="4170372"/>
          </a:xfrm>
          <a:prstGeom prst="rect">
            <a:avLst/>
          </a:prstGeom>
        </p:spPr>
        <p:txBody>
          <a:bodyPr wrap="square">
            <a:spAutoFit/>
          </a:bodyPr>
          <a:lstStyle/>
          <a:p>
            <a:pPr algn="ctr">
              <a:spcAft>
                <a:spcPts val="600"/>
              </a:spcAft>
            </a:pPr>
            <a:r>
              <a:rPr lang="en-US" sz="3200" b="1" dirty="0">
                <a:latin typeface="Arial" panose="020B0604020202020204" pitchFamily="34" charset="0"/>
                <a:cs typeface="Arial" panose="020B0604020202020204" pitchFamily="34" charset="0"/>
              </a:rPr>
              <a:t>Approach</a:t>
            </a:r>
          </a:p>
          <a:p>
            <a:r>
              <a:rPr lang="en-US" sz="2400" dirty="0">
                <a:latin typeface="Arial" panose="020B0604020202020204" pitchFamily="34" charset="0"/>
                <a:cs typeface="Arial" panose="020B0604020202020204" pitchFamily="34" charset="0"/>
              </a:rPr>
              <a:t>We leverage global discharge and storage model simulations over 30 years at 3 million reaches (Collins et al., In Review</a:t>
            </a: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to predict quantitative metrics of the global river water cycle. Using estimated river widths at all modeled reaches, we prune the river network to approximate the network that may be observable to SWOT given two effective minimum observable river width scenarios (50m and 100m). Under these scenarios, we aggregate continental river storage and discharge to the ocean at a monthly time scale for global river reaches.</a:t>
            </a:r>
          </a:p>
          <a:p>
            <a:endParaRPr lang="en-US" sz="3200" dirty="0">
              <a:latin typeface="Arial" panose="020B0604020202020204" pitchFamily="34" charset="0"/>
              <a:cs typeface="Arial" panose="020B0604020202020204" pitchFamily="34" charset="0"/>
            </a:endParaRPr>
          </a:p>
        </p:txBody>
      </p:sp>
      <p:sp>
        <p:nvSpPr>
          <p:cNvPr id="43" name="L-Shape 42">
            <a:extLst>
              <a:ext uri="{FF2B5EF4-FFF2-40B4-BE49-F238E27FC236}">
                <a16:creationId xmlns:a16="http://schemas.microsoft.com/office/drawing/2014/main" id="{D2D2317E-4A5A-C752-3058-55841618145F}"/>
              </a:ext>
            </a:extLst>
          </p:cNvPr>
          <p:cNvSpPr/>
          <p:nvPr/>
        </p:nvSpPr>
        <p:spPr>
          <a:xfrm rot="16200000">
            <a:off x="5863970" y="5650048"/>
            <a:ext cx="10217668" cy="21396996"/>
          </a:xfrm>
          <a:prstGeom prst="corner">
            <a:avLst>
              <a:gd name="adj1" fmla="val 104278"/>
              <a:gd name="adj2" fmla="val 62439"/>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BA1B8B11-ED2E-2978-5112-4A64899A8B39}"/>
              </a:ext>
            </a:extLst>
          </p:cNvPr>
          <p:cNvPicPr>
            <a:picLocks noChangeAspect="1"/>
          </p:cNvPicPr>
          <p:nvPr/>
        </p:nvPicPr>
        <p:blipFill>
          <a:blip r:embed="rId3"/>
          <a:stretch>
            <a:fillRect/>
          </a:stretch>
        </p:blipFill>
        <p:spPr>
          <a:xfrm>
            <a:off x="11406895" y="17809183"/>
            <a:ext cx="1233340" cy="1874036"/>
          </a:xfrm>
          <a:prstGeom prst="rect">
            <a:avLst/>
          </a:prstGeom>
        </p:spPr>
      </p:pic>
      <p:sp>
        <p:nvSpPr>
          <p:cNvPr id="54" name="Rectangle 53">
            <a:extLst>
              <a:ext uri="{FF2B5EF4-FFF2-40B4-BE49-F238E27FC236}">
                <a16:creationId xmlns:a16="http://schemas.microsoft.com/office/drawing/2014/main" id="{817B47F5-668D-89DF-91D0-41153527373F}"/>
              </a:ext>
            </a:extLst>
          </p:cNvPr>
          <p:cNvSpPr/>
          <p:nvPr/>
        </p:nvSpPr>
        <p:spPr>
          <a:xfrm>
            <a:off x="1078478" y="15247789"/>
            <a:ext cx="8940699" cy="492443"/>
          </a:xfrm>
          <a:prstGeom prst="rect">
            <a:avLst/>
          </a:prstGeom>
        </p:spPr>
        <p:txBody>
          <a:bodyPr wrap="square">
            <a:spAutoFit/>
          </a:bodyPr>
          <a:lstStyle/>
          <a:p>
            <a:pPr algn="ctr"/>
            <a:r>
              <a:rPr lang="en-US" sz="2600" b="1" dirty="0">
                <a:latin typeface="Arial" panose="020B0604020202020204" pitchFamily="34" charset="0"/>
                <a:cs typeface="Arial" panose="020B0604020202020204" pitchFamily="34" charset="0"/>
              </a:rPr>
              <a:t>30-year Simulated Global Discharge</a:t>
            </a:r>
            <a:endParaRPr lang="en-US" sz="2600" dirty="0">
              <a:latin typeface="Arial" panose="020B0604020202020204" pitchFamily="34" charset="0"/>
              <a:cs typeface="Arial" panose="020B0604020202020204" pitchFamily="34" charset="0"/>
            </a:endParaRPr>
          </a:p>
        </p:txBody>
      </p:sp>
      <p:pic>
        <p:nvPicPr>
          <p:cNvPr id="67" name="Picture 66" descr="A map of the world&#10;&#10;Description automatically generated">
            <a:extLst>
              <a:ext uri="{FF2B5EF4-FFF2-40B4-BE49-F238E27FC236}">
                <a16:creationId xmlns:a16="http://schemas.microsoft.com/office/drawing/2014/main" id="{AD1D7880-30A1-4339-6994-A7ECF21F360D}"/>
              </a:ext>
            </a:extLst>
          </p:cNvPr>
          <p:cNvPicPr>
            <a:picLocks noChangeAspect="1"/>
          </p:cNvPicPr>
          <p:nvPr/>
        </p:nvPicPr>
        <p:blipFill>
          <a:blip r:embed="rId4"/>
          <a:stretch>
            <a:fillRect/>
          </a:stretch>
        </p:blipFill>
        <p:spPr>
          <a:xfrm>
            <a:off x="304278" y="15785322"/>
            <a:ext cx="10431523" cy="3991523"/>
          </a:xfrm>
          <a:prstGeom prst="rect">
            <a:avLst/>
          </a:prstGeom>
        </p:spPr>
      </p:pic>
      <p:pic>
        <p:nvPicPr>
          <p:cNvPr id="69" name="Picture 68" descr="A map of the world&#10;&#10;Description automatically generated">
            <a:extLst>
              <a:ext uri="{FF2B5EF4-FFF2-40B4-BE49-F238E27FC236}">
                <a16:creationId xmlns:a16="http://schemas.microsoft.com/office/drawing/2014/main" id="{BC460F30-2F48-4014-B65A-FF5DAD7F095E}"/>
              </a:ext>
            </a:extLst>
          </p:cNvPr>
          <p:cNvPicPr>
            <a:picLocks noChangeAspect="1"/>
          </p:cNvPicPr>
          <p:nvPr/>
        </p:nvPicPr>
        <p:blipFill>
          <a:blip r:embed="rId5">
            <a:alphaModFix/>
          </a:blip>
          <a:stretch>
            <a:fillRect/>
          </a:stretch>
        </p:blipFill>
        <p:spPr>
          <a:xfrm>
            <a:off x="10972800" y="15785322"/>
            <a:ext cx="10431523" cy="4083013"/>
          </a:xfrm>
          <a:prstGeom prst="rect">
            <a:avLst/>
          </a:prstGeom>
        </p:spPr>
      </p:pic>
      <p:sp>
        <p:nvSpPr>
          <p:cNvPr id="75" name="Rectangle 74">
            <a:extLst>
              <a:ext uri="{FF2B5EF4-FFF2-40B4-BE49-F238E27FC236}">
                <a16:creationId xmlns:a16="http://schemas.microsoft.com/office/drawing/2014/main" id="{6A364C3F-103F-BC11-5128-6DD0E4F4C530}"/>
              </a:ext>
            </a:extLst>
          </p:cNvPr>
          <p:cNvSpPr/>
          <p:nvPr/>
        </p:nvSpPr>
        <p:spPr>
          <a:xfrm>
            <a:off x="11718212" y="15280818"/>
            <a:ext cx="8940699" cy="492443"/>
          </a:xfrm>
          <a:prstGeom prst="rect">
            <a:avLst/>
          </a:prstGeom>
        </p:spPr>
        <p:txBody>
          <a:bodyPr wrap="square">
            <a:spAutoFit/>
          </a:bodyPr>
          <a:lstStyle/>
          <a:p>
            <a:pPr algn="ctr"/>
            <a:r>
              <a:rPr lang="en-US" sz="2600" b="1" dirty="0">
                <a:latin typeface="Arial" panose="020B0604020202020204" pitchFamily="34" charset="0"/>
                <a:cs typeface="Arial" panose="020B0604020202020204" pitchFamily="34" charset="0"/>
              </a:rPr>
              <a:t>Estimated Global River Widths &gt; 100m</a:t>
            </a:r>
            <a:endParaRPr lang="en-US" sz="2600" dirty="0">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6B07338B-961B-1DC7-D31D-C869C58A0E86}"/>
              </a:ext>
            </a:extLst>
          </p:cNvPr>
          <p:cNvGrpSpPr/>
          <p:nvPr/>
        </p:nvGrpSpPr>
        <p:grpSpPr>
          <a:xfrm>
            <a:off x="585050" y="19946236"/>
            <a:ext cx="6346398" cy="1276304"/>
            <a:chOff x="729317" y="20080562"/>
            <a:chExt cx="6346398" cy="1276304"/>
          </a:xfrm>
        </p:grpSpPr>
        <p:sp>
          <p:nvSpPr>
            <p:cNvPr id="77" name="Rounded Rectangle 76">
              <a:extLst>
                <a:ext uri="{FF2B5EF4-FFF2-40B4-BE49-F238E27FC236}">
                  <a16:creationId xmlns:a16="http://schemas.microsoft.com/office/drawing/2014/main" id="{CBC65FCB-00DD-CC7D-A346-512E5633C18E}"/>
                </a:ext>
              </a:extLst>
            </p:cNvPr>
            <p:cNvSpPr/>
            <p:nvPr/>
          </p:nvSpPr>
          <p:spPr>
            <a:xfrm>
              <a:off x="800099" y="20080562"/>
              <a:ext cx="6275616" cy="1276304"/>
            </a:xfrm>
            <a:prstGeom prst="roundRect">
              <a:avLst/>
            </a:prstGeom>
            <a:solidFill>
              <a:schemeClr val="bg1">
                <a:lumMod val="9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BAEFDE8-BB50-A5E9-9E2D-1270D4D5D0CC}"/>
                </a:ext>
              </a:extLst>
            </p:cNvPr>
            <p:cNvSpPr/>
            <p:nvPr/>
          </p:nvSpPr>
          <p:spPr>
            <a:xfrm>
              <a:off x="729317" y="20118550"/>
              <a:ext cx="6346397"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Collins et al. (In Review)</a:t>
              </a:r>
              <a:r>
                <a:rPr lang="en-US" sz="20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simulates discharge globally by correcting a river routing model using gage observations.</a:t>
              </a:r>
            </a:p>
          </p:txBody>
        </p:sp>
      </p:grpSp>
      <p:grpSp>
        <p:nvGrpSpPr>
          <p:cNvPr id="88" name="Group 87">
            <a:extLst>
              <a:ext uri="{FF2B5EF4-FFF2-40B4-BE49-F238E27FC236}">
                <a16:creationId xmlns:a16="http://schemas.microsoft.com/office/drawing/2014/main" id="{4D915131-FF03-2F7E-E553-60751A6D7E43}"/>
              </a:ext>
            </a:extLst>
          </p:cNvPr>
          <p:cNvGrpSpPr/>
          <p:nvPr/>
        </p:nvGrpSpPr>
        <p:grpSpPr>
          <a:xfrm>
            <a:off x="7669450" y="19944308"/>
            <a:ext cx="6035040" cy="1280160"/>
            <a:chOff x="7402284" y="20146562"/>
            <a:chExt cx="6035040" cy="1280160"/>
          </a:xfrm>
        </p:grpSpPr>
        <p:sp>
          <p:nvSpPr>
            <p:cNvPr id="78" name="Rounded Rectangle 77">
              <a:extLst>
                <a:ext uri="{FF2B5EF4-FFF2-40B4-BE49-F238E27FC236}">
                  <a16:creationId xmlns:a16="http://schemas.microsoft.com/office/drawing/2014/main" id="{83DBE786-D49E-A539-4D54-A1945845EBFF}"/>
                </a:ext>
              </a:extLst>
            </p:cNvPr>
            <p:cNvSpPr/>
            <p:nvPr/>
          </p:nvSpPr>
          <p:spPr>
            <a:xfrm>
              <a:off x="7402284" y="20146562"/>
              <a:ext cx="6035040" cy="1280160"/>
            </a:xfrm>
            <a:prstGeom prst="roundRect">
              <a:avLst/>
            </a:prstGeom>
            <a:solidFill>
              <a:schemeClr val="bg1">
                <a:lumMod val="9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2" name="Rectangle 81">
                  <a:extLst>
                    <a:ext uri="{FF2B5EF4-FFF2-40B4-BE49-F238E27FC236}">
                      <a16:creationId xmlns:a16="http://schemas.microsoft.com/office/drawing/2014/main" id="{32D56EAA-1416-13B9-1786-7D1D9C72E449}"/>
                    </a:ext>
                  </a:extLst>
                </p:cNvPr>
                <p:cNvSpPr/>
                <p:nvPr/>
              </p:nvSpPr>
              <p:spPr>
                <a:xfrm>
                  <a:off x="7402284" y="20184394"/>
                  <a:ext cx="6030684" cy="12044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We estimate global river widths using modeled discharge by:</a:t>
                  </a:r>
                </a:p>
                <a:p>
                  <a:pPr algn="ctr"/>
                  <a14:m>
                    <m:oMath xmlns:m="http://schemas.openxmlformats.org/officeDocument/2006/math">
                      <m:r>
                        <a:rPr lang="en-US" sz="2400" i="1" smtClean="0">
                          <a:latin typeface="Cambria Math" panose="02040503050406030204" pitchFamily="18" charset="0"/>
                          <a:cs typeface="Arial" panose="020B0604020202020204" pitchFamily="34" charset="0"/>
                        </a:rPr>
                        <m:t>   </m:t>
                      </m:r>
                      <m:r>
                        <a:rPr lang="en-US" sz="2400" i="1" smtClean="0">
                          <a:latin typeface="Cambria Math" panose="02040503050406030204" pitchFamily="18" charset="0"/>
                          <a:cs typeface="Arial" panose="020B0604020202020204" pitchFamily="34" charset="0"/>
                        </a:rPr>
                        <m:t>𝑊</m:t>
                      </m:r>
                      <m:r>
                        <a:rPr lang="en-US" sz="2400" i="1" smtClean="0">
                          <a:latin typeface="Cambria Math" panose="02040503050406030204" pitchFamily="18" charset="0"/>
                          <a:cs typeface="Arial" panose="020B0604020202020204" pitchFamily="34" charset="0"/>
                        </a:rPr>
                        <m:t>=7.2(</m:t>
                      </m:r>
                      <m:sSup>
                        <m:sSupPr>
                          <m:ctrlPr>
                            <a:rPr lang="en-US" sz="2400" i="1" smtClean="0">
                              <a:latin typeface="Cambria Math" panose="02040503050406030204" pitchFamily="18" charset="0"/>
                              <a:cs typeface="Arial" panose="020B0604020202020204" pitchFamily="34" charset="0"/>
                            </a:rPr>
                          </m:ctrlPr>
                        </m:sSupPr>
                        <m:e>
                          <m:r>
                            <a:rPr lang="en-US" sz="2400" i="1" smtClean="0">
                              <a:latin typeface="Cambria Math" panose="02040503050406030204" pitchFamily="18" charset="0"/>
                              <a:cs typeface="Arial" panose="020B0604020202020204" pitchFamily="34" charset="0"/>
                            </a:rPr>
                            <m:t>𝑄</m:t>
                          </m:r>
                        </m:e>
                        <m:sup>
                          <m:r>
                            <a:rPr lang="en-US" sz="2400" i="1" smtClean="0">
                              <a:latin typeface="Cambria Math" panose="02040503050406030204" pitchFamily="18" charset="0"/>
                              <a:cs typeface="Arial" panose="020B0604020202020204" pitchFamily="34" charset="0"/>
                            </a:rPr>
                            <m:t>0.5</m:t>
                          </m:r>
                        </m:sup>
                      </m:sSup>
                      <m:r>
                        <a:rPr lang="en-US" sz="2400" i="1" smtClean="0">
                          <a:latin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 </a:t>
                  </a:r>
                  <a:r>
                    <a:rPr lang="en-US" sz="2400" baseline="30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mc:Choice>
          <mc:Fallback>
            <p:sp>
              <p:nvSpPr>
                <p:cNvPr id="82" name="Rectangle 81">
                  <a:extLst>
                    <a:ext uri="{FF2B5EF4-FFF2-40B4-BE49-F238E27FC236}">
                      <a16:creationId xmlns:a16="http://schemas.microsoft.com/office/drawing/2014/main" id="{32D56EAA-1416-13B9-1786-7D1D9C72E449}"/>
                    </a:ext>
                  </a:extLst>
                </p:cNvPr>
                <p:cNvSpPr>
                  <a:spLocks noRot="1" noChangeAspect="1" noMove="1" noResize="1" noEditPoints="1" noAdjustHandles="1" noChangeArrowheads="1" noChangeShapeType="1" noTextEdit="1"/>
                </p:cNvSpPr>
                <p:nvPr/>
              </p:nvSpPr>
              <p:spPr>
                <a:xfrm>
                  <a:off x="7402284" y="20184394"/>
                  <a:ext cx="6030684" cy="1204497"/>
                </a:xfrm>
                <a:prstGeom prst="rect">
                  <a:avLst/>
                </a:prstGeom>
                <a:blipFill>
                  <a:blip r:embed="rId6"/>
                  <a:stretch>
                    <a:fillRect t="-4167" b="-7292"/>
                  </a:stretch>
                </a:blipFill>
              </p:spPr>
              <p:txBody>
                <a:bodyPr/>
                <a:lstStyle/>
                <a:p>
                  <a:r>
                    <a:rPr lang="en-US">
                      <a:noFill/>
                    </a:rPr>
                    <a:t> </a:t>
                  </a:r>
                </a:p>
              </p:txBody>
            </p:sp>
          </mc:Fallback>
        </mc:AlternateContent>
      </p:grpSp>
      <p:grpSp>
        <p:nvGrpSpPr>
          <p:cNvPr id="87" name="Group 86">
            <a:extLst>
              <a:ext uri="{FF2B5EF4-FFF2-40B4-BE49-F238E27FC236}">
                <a16:creationId xmlns:a16="http://schemas.microsoft.com/office/drawing/2014/main" id="{57573DD3-7E89-F12D-ABCB-E2A56841FC57}"/>
              </a:ext>
            </a:extLst>
          </p:cNvPr>
          <p:cNvGrpSpPr/>
          <p:nvPr/>
        </p:nvGrpSpPr>
        <p:grpSpPr>
          <a:xfrm>
            <a:off x="14442493" y="19944308"/>
            <a:ext cx="6918057" cy="1280160"/>
            <a:chOff x="13608866" y="20145520"/>
            <a:chExt cx="6918057" cy="1280160"/>
          </a:xfrm>
        </p:grpSpPr>
        <p:sp>
          <p:nvSpPr>
            <p:cNvPr id="80" name="Rounded Rectangle 79">
              <a:extLst>
                <a:ext uri="{FF2B5EF4-FFF2-40B4-BE49-F238E27FC236}">
                  <a16:creationId xmlns:a16="http://schemas.microsoft.com/office/drawing/2014/main" id="{E2C0002C-0F55-621F-6E5C-3783510D4820}"/>
                </a:ext>
              </a:extLst>
            </p:cNvPr>
            <p:cNvSpPr/>
            <p:nvPr/>
          </p:nvSpPr>
          <p:spPr>
            <a:xfrm>
              <a:off x="13608866" y="20145520"/>
              <a:ext cx="6918057" cy="1280160"/>
            </a:xfrm>
            <a:prstGeom prst="roundRect">
              <a:avLst/>
            </a:prstGeom>
            <a:solidFill>
              <a:schemeClr val="bg1">
                <a:lumMod val="9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1431F83-0254-CDA8-3915-F61829AD5BBC}"/>
                </a:ext>
              </a:extLst>
            </p:cNvPr>
            <p:cNvSpPr/>
            <p:nvPr/>
          </p:nvSpPr>
          <p:spPr>
            <a:xfrm>
              <a:off x="13670634" y="20185436"/>
              <a:ext cx="6794521"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We approximate the river network SWOT may observe using 50m and 100m width thresholds. We then estimate river storage and discharge.</a:t>
              </a:r>
            </a:p>
          </p:txBody>
        </p:sp>
      </p:grpSp>
      <p:cxnSp>
        <p:nvCxnSpPr>
          <p:cNvPr id="92" name="Straight Arrow Connector 91">
            <a:extLst>
              <a:ext uri="{FF2B5EF4-FFF2-40B4-BE49-F238E27FC236}">
                <a16:creationId xmlns:a16="http://schemas.microsoft.com/office/drawing/2014/main" id="{DA0F00F5-84AE-431C-5549-A0F0AD5C0E69}"/>
              </a:ext>
            </a:extLst>
          </p:cNvPr>
          <p:cNvCxnSpPr>
            <a:cxnSpLocks/>
            <a:stCxn id="81" idx="3"/>
          </p:cNvCxnSpPr>
          <p:nvPr/>
        </p:nvCxnSpPr>
        <p:spPr>
          <a:xfrm flipV="1">
            <a:off x="6931447" y="20584388"/>
            <a:ext cx="676235"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3E7929F-D04B-0C22-2AF1-FA51720F8E5E}"/>
              </a:ext>
            </a:extLst>
          </p:cNvPr>
          <p:cNvCxnSpPr>
            <a:cxnSpLocks/>
          </p:cNvCxnSpPr>
          <p:nvPr/>
        </p:nvCxnSpPr>
        <p:spPr>
          <a:xfrm flipV="1">
            <a:off x="13700134" y="20584502"/>
            <a:ext cx="676235"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EAC21656-D0E4-8E8E-1300-BCB965187235}"/>
              </a:ext>
            </a:extLst>
          </p:cNvPr>
          <p:cNvSpPr/>
          <p:nvPr/>
        </p:nvSpPr>
        <p:spPr>
          <a:xfrm>
            <a:off x="274303" y="21650110"/>
            <a:ext cx="21396994" cy="4939839"/>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22DC38FB-CA5A-A489-31C2-D3D28899F049}"/>
              </a:ext>
            </a:extLst>
          </p:cNvPr>
          <p:cNvGrpSpPr/>
          <p:nvPr/>
        </p:nvGrpSpPr>
        <p:grpSpPr>
          <a:xfrm>
            <a:off x="10972800" y="26768561"/>
            <a:ext cx="10733810" cy="2133518"/>
            <a:chOff x="8541399" y="27213374"/>
            <a:chExt cx="11856615" cy="2133518"/>
          </a:xfrm>
        </p:grpSpPr>
        <p:sp>
          <p:nvSpPr>
            <p:cNvPr id="97" name="Rectangle 96">
              <a:extLst>
                <a:ext uri="{FF2B5EF4-FFF2-40B4-BE49-F238E27FC236}">
                  <a16:creationId xmlns:a16="http://schemas.microsoft.com/office/drawing/2014/main" id="{C8695732-4F91-70AA-4791-95B038431018}"/>
                </a:ext>
              </a:extLst>
            </p:cNvPr>
            <p:cNvSpPr/>
            <p:nvPr/>
          </p:nvSpPr>
          <p:spPr>
            <a:xfrm>
              <a:off x="8652281" y="27284789"/>
              <a:ext cx="11745733" cy="2062103"/>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Significance of Results/Benefits to NASA/JPL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Model results give first guess at fraction of global terrestrial water cycle observable by SWOT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Adjustment factors could be used to estimate full network fluxes and variability from SWOT observations</a:t>
              </a:r>
            </a:p>
          </p:txBody>
        </p:sp>
        <p:sp>
          <p:nvSpPr>
            <p:cNvPr id="98" name="Rectangle 97">
              <a:extLst>
                <a:ext uri="{FF2B5EF4-FFF2-40B4-BE49-F238E27FC236}">
                  <a16:creationId xmlns:a16="http://schemas.microsoft.com/office/drawing/2014/main" id="{3EAEC599-CB7A-9EF6-8A14-6A726AB5BF38}"/>
                </a:ext>
              </a:extLst>
            </p:cNvPr>
            <p:cNvSpPr/>
            <p:nvPr/>
          </p:nvSpPr>
          <p:spPr>
            <a:xfrm>
              <a:off x="8541399" y="27213374"/>
              <a:ext cx="11814087" cy="213351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0DFF1C16-B000-4BD1-9EF7-5925BB58F590}"/>
              </a:ext>
            </a:extLst>
          </p:cNvPr>
          <p:cNvGrpSpPr/>
          <p:nvPr/>
        </p:nvGrpSpPr>
        <p:grpSpPr>
          <a:xfrm>
            <a:off x="628939" y="21841519"/>
            <a:ext cx="20687722" cy="3464825"/>
            <a:chOff x="628939" y="21930727"/>
            <a:chExt cx="20687722" cy="3464825"/>
          </a:xfrm>
        </p:grpSpPr>
        <p:pic>
          <p:nvPicPr>
            <p:cNvPr id="104" name="Picture 103" descr="A sound wave on a black background&#10;&#10;Description automatically generated">
              <a:extLst>
                <a:ext uri="{FF2B5EF4-FFF2-40B4-BE49-F238E27FC236}">
                  <a16:creationId xmlns:a16="http://schemas.microsoft.com/office/drawing/2014/main" id="{BC5DA7B2-26F0-CE94-E5A6-0AB87AC45A93}"/>
                </a:ext>
              </a:extLst>
            </p:cNvPr>
            <p:cNvPicPr>
              <a:picLocks noChangeAspect="1"/>
            </p:cNvPicPr>
            <p:nvPr/>
          </p:nvPicPr>
          <p:blipFill>
            <a:blip r:embed="rId7"/>
            <a:stretch>
              <a:fillRect/>
            </a:stretch>
          </p:blipFill>
          <p:spPr>
            <a:xfrm>
              <a:off x="628939" y="21934091"/>
              <a:ext cx="7783900" cy="3379351"/>
            </a:xfrm>
            <a:prstGeom prst="rect">
              <a:avLst/>
            </a:prstGeom>
          </p:spPr>
        </p:pic>
        <p:pic>
          <p:nvPicPr>
            <p:cNvPr id="65" name="Picture 64" descr="A screen shot of a sound wave&#10;&#10;Description automatically generated">
              <a:extLst>
                <a:ext uri="{FF2B5EF4-FFF2-40B4-BE49-F238E27FC236}">
                  <a16:creationId xmlns:a16="http://schemas.microsoft.com/office/drawing/2014/main" id="{49717EB1-C84F-154C-416B-B0B133F4526C}"/>
                </a:ext>
              </a:extLst>
            </p:cNvPr>
            <p:cNvPicPr>
              <a:picLocks noChangeAspect="1"/>
            </p:cNvPicPr>
            <p:nvPr/>
          </p:nvPicPr>
          <p:blipFill>
            <a:blip r:embed="rId8"/>
            <a:stretch>
              <a:fillRect/>
            </a:stretch>
          </p:blipFill>
          <p:spPr>
            <a:xfrm>
              <a:off x="13456163" y="21930727"/>
              <a:ext cx="7860498" cy="3464825"/>
            </a:xfrm>
            <a:prstGeom prst="rect">
              <a:avLst/>
            </a:prstGeom>
          </p:spPr>
        </p:pic>
      </p:grpSp>
      <p:sp>
        <p:nvSpPr>
          <p:cNvPr id="108" name="Rectangle 107">
            <a:extLst>
              <a:ext uri="{FF2B5EF4-FFF2-40B4-BE49-F238E27FC236}">
                <a16:creationId xmlns:a16="http://schemas.microsoft.com/office/drawing/2014/main" id="{6E821185-91BD-CAF8-0E9A-6D85950E6E85}"/>
              </a:ext>
            </a:extLst>
          </p:cNvPr>
          <p:cNvSpPr/>
          <p:nvPr/>
        </p:nvSpPr>
        <p:spPr>
          <a:xfrm>
            <a:off x="7794676" y="21710592"/>
            <a:ext cx="6356249" cy="107721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Results</a:t>
            </a:r>
          </a:p>
          <a:p>
            <a:pPr algn="ctr"/>
            <a:r>
              <a:rPr lang="en-US" sz="3200" b="1" dirty="0">
                <a:latin typeface="Arial" panose="020B0604020202020204" pitchFamily="34" charset="0"/>
                <a:cs typeface="Arial" panose="020B0604020202020204" pitchFamily="34" charset="0"/>
              </a:rPr>
              <a:t> </a:t>
            </a:r>
            <a:endParaRPr lang="en-US" sz="3200" dirty="0">
              <a:solidFill>
                <a:srgbClr val="FF0000"/>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F43A4CFB-9CA0-1F4B-7C97-F225B6EB5CB7}"/>
              </a:ext>
            </a:extLst>
          </p:cNvPr>
          <p:cNvSpPr/>
          <p:nvPr/>
        </p:nvSpPr>
        <p:spPr>
          <a:xfrm>
            <a:off x="415896" y="25284796"/>
            <a:ext cx="8117078" cy="1569660"/>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Discharge to Ocean</a:t>
            </a:r>
          </a:p>
          <a:p>
            <a:r>
              <a:rPr lang="en-US" sz="2400" dirty="0">
                <a:latin typeface="Arial" panose="020B0604020202020204" pitchFamily="34" charset="0"/>
                <a:cs typeface="Arial" panose="020B0604020202020204" pitchFamily="34" charset="0"/>
              </a:rPr>
              <a:t>We estimate that SWOT will likely capture between 83.3% (100m) and 91.6% (50m) of global discharge to the ocean.</a:t>
            </a:r>
          </a:p>
          <a:p>
            <a:endParaRPr lang="en-US" sz="2400" dirty="0">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8497682A-EC1C-559A-29DD-DD24A4C7A9E6}"/>
              </a:ext>
            </a:extLst>
          </p:cNvPr>
          <p:cNvSpPr/>
          <p:nvPr/>
        </p:nvSpPr>
        <p:spPr>
          <a:xfrm>
            <a:off x="13595301" y="25284796"/>
            <a:ext cx="8119872" cy="1569660"/>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Continental River Storage</a:t>
            </a:r>
          </a:p>
          <a:p>
            <a:r>
              <a:rPr lang="en-US" sz="2400" dirty="0">
                <a:latin typeface="Arial" panose="020B0604020202020204" pitchFamily="34" charset="0"/>
                <a:cs typeface="Arial" panose="020B0604020202020204" pitchFamily="34" charset="0"/>
              </a:rPr>
              <a:t>We estimate that SWOT will likely capture between 90.6% (100m) and 95.6% (50m) of global terrestrial river storage.</a:t>
            </a:r>
          </a:p>
          <a:p>
            <a:pPr algn="r"/>
            <a:endParaRPr lang="en-US" sz="2400" dirty="0">
              <a:solidFill>
                <a:srgbClr val="FF0000"/>
              </a:solidFill>
              <a:latin typeface="Arial" panose="020B0604020202020204" pitchFamily="34" charset="0"/>
              <a:cs typeface="Arial" panose="020B0604020202020204" pitchFamily="34" charset="0"/>
            </a:endParaRPr>
          </a:p>
        </p:txBody>
      </p:sp>
      <p:sp>
        <p:nvSpPr>
          <p:cNvPr id="112" name="Rounded Rectangle 111">
            <a:extLst>
              <a:ext uri="{FF2B5EF4-FFF2-40B4-BE49-F238E27FC236}">
                <a16:creationId xmlns:a16="http://schemas.microsoft.com/office/drawing/2014/main" id="{74E6BBB2-C1B9-7A00-AE7C-2493FD363C2E}"/>
              </a:ext>
            </a:extLst>
          </p:cNvPr>
          <p:cNvSpPr/>
          <p:nvPr/>
        </p:nvSpPr>
        <p:spPr>
          <a:xfrm>
            <a:off x="8722784" y="22447625"/>
            <a:ext cx="4500032" cy="4023019"/>
          </a:xfrm>
          <a:prstGeom prst="roundRect">
            <a:avLst>
              <a:gd name="adj" fmla="val 7232"/>
            </a:avLst>
          </a:prstGeom>
          <a:solidFill>
            <a:schemeClr val="bg1">
              <a:lumMod val="9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D6647569-C57D-3503-97C0-2776A02EACA4}"/>
              </a:ext>
            </a:extLst>
          </p:cNvPr>
          <p:cNvSpPr/>
          <p:nvPr/>
        </p:nvSpPr>
        <p:spPr>
          <a:xfrm>
            <a:off x="8832149" y="22599923"/>
            <a:ext cx="4351926" cy="3908762"/>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SWOT will likely observe a considerable fraction of global river water cycle!</a:t>
            </a:r>
          </a:p>
          <a:p>
            <a:pPr algn="ct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All Rivers: </a:t>
            </a:r>
            <a:r>
              <a:rPr lang="en-US" sz="2400" dirty="0">
                <a:latin typeface="Arial" panose="020B0604020202020204" pitchFamily="34" charset="0"/>
                <a:cs typeface="Arial" panose="020B0604020202020204" pitchFamily="34" charset="0"/>
              </a:rPr>
              <a:t>2,938,141 reaches</a:t>
            </a:r>
          </a:p>
          <a:p>
            <a:pPr algn="ctr"/>
            <a:endParaRPr lang="en-US" sz="24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Width&gt;50m: </a:t>
            </a:r>
            <a:r>
              <a:rPr lang="en-US" sz="2400" dirty="0">
                <a:latin typeface="Arial" panose="020B0604020202020204" pitchFamily="34" charset="0"/>
                <a:cs typeface="Arial" panose="020B0604020202020204" pitchFamily="34" charset="0"/>
              </a:rPr>
              <a:t>192,339 reaches</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Width&gt;100m: </a:t>
            </a:r>
            <a:r>
              <a:rPr lang="en-US" sz="2400" dirty="0">
                <a:latin typeface="Arial" panose="020B0604020202020204" pitchFamily="34" charset="0"/>
                <a:cs typeface="Arial" panose="020B0604020202020204" pitchFamily="34" charset="0"/>
              </a:rPr>
              <a:t>89,144 reaches</a:t>
            </a:r>
          </a:p>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2176</TotalTime>
  <Words>661</Words>
  <Application>Microsoft Macintosh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Wade, Jeffrey S (US 329F)</cp:lastModifiedBy>
  <cp:revision>43</cp:revision>
  <dcterms:created xsi:type="dcterms:W3CDTF">2022-08-22T17:05:38Z</dcterms:created>
  <dcterms:modified xsi:type="dcterms:W3CDTF">2023-09-20T22:40:42Z</dcterms:modified>
</cp:coreProperties>
</file>