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7C87DC-ED7B-D5DA-CBF4-6D5387CB1214}" name="Payne, Vivienne H (US 329I)" initials="VP" userId="S::Vivienne.H.Payne@jpl.nasa.gov::d84084c9-a717-439d-ae71-557e18d7801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386"/>
    <p:restoredTop sz="96327"/>
  </p:normalViewPr>
  <p:slideViewPr>
    <p:cSldViewPr snapToGrid="0">
      <p:cViewPr varScale="1">
        <p:scale>
          <a:sx n="26" d="100"/>
          <a:sy n="26" d="100"/>
        </p:scale>
        <p:origin x="6149"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C724EC-2BAA-AE42-9F57-A561E89C649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767213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C724EC-2BAA-AE42-9F57-A561E89C649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208074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C724EC-2BAA-AE42-9F57-A561E89C649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202241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C724EC-2BAA-AE42-9F57-A561E89C649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140659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C724EC-2BAA-AE42-9F57-A561E89C649F}"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398622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C724EC-2BAA-AE42-9F57-A561E89C649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390154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C724EC-2BAA-AE42-9F57-A561E89C649F}"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210484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C724EC-2BAA-AE42-9F57-A561E89C649F}"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119861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724EC-2BAA-AE42-9F57-A561E89C649F}"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178509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A5C724EC-2BAA-AE42-9F57-A561E89C649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232273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A5C724EC-2BAA-AE42-9F57-A561E89C649F}"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DAF69-EF23-6A4E-AAB7-EE270BB2AA50}" type="slidenum">
              <a:rPr lang="en-US" smtClean="0"/>
              <a:t>‹#›</a:t>
            </a:fld>
            <a:endParaRPr lang="en-US"/>
          </a:p>
        </p:txBody>
      </p:sp>
    </p:spTree>
    <p:extLst>
      <p:ext uri="{BB962C8B-B14F-4D97-AF65-F5344CB8AC3E}">
        <p14:creationId xmlns:p14="http://schemas.microsoft.com/office/powerpoint/2010/main" val="71275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A5C724EC-2BAA-AE42-9F57-A561E89C649F}" type="datetimeFigureOut">
              <a:rPr lang="en-US" smtClean="0"/>
              <a:t>11/28/2023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7D1DAF69-EF23-6A4E-AAB7-EE270BB2AA50}" type="slidenum">
              <a:rPr lang="en-US" smtClean="0"/>
              <a:t>‹#›</a:t>
            </a:fld>
            <a:endParaRPr lang="en-US"/>
          </a:p>
        </p:txBody>
      </p:sp>
    </p:spTree>
    <p:extLst>
      <p:ext uri="{BB962C8B-B14F-4D97-AF65-F5344CB8AC3E}">
        <p14:creationId xmlns:p14="http://schemas.microsoft.com/office/powerpoint/2010/main" val="186092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008870-3C96-F7DA-7C91-760C1D693711}"/>
              </a:ext>
            </a:extLst>
          </p:cNvPr>
          <p:cNvSpPr/>
          <p:nvPr/>
        </p:nvSpPr>
        <p:spPr>
          <a:xfrm>
            <a:off x="0" y="-54024"/>
            <a:ext cx="21945600" cy="2297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latin typeface="Big Caslon Medium" panose="02000603090000020003" pitchFamily="2" charset="-79"/>
              <a:cs typeface="Big Caslon Medium" panose="02000603090000020003" pitchFamily="2" charset="-79"/>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2322476"/>
            <a:ext cx="21945600" cy="53778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ig Caslon Medium" panose="02000603090000020003" pitchFamily="2" charset="-79"/>
              <a:cs typeface="Big Caslon Medium" panose="02000603090000020003" pitchFamily="2" charset="-79"/>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729474" y="835097"/>
            <a:ext cx="7515225" cy="430887"/>
          </a:xfrm>
          <a:prstGeom prst="rect">
            <a:avLst/>
          </a:prstGeom>
          <a:noFill/>
        </p:spPr>
        <p:txBody>
          <a:bodyPr wrap="square" rtlCol="0">
            <a:spAutoFit/>
          </a:bodyPr>
          <a:lstStyle/>
          <a:p>
            <a:r>
              <a:rPr lang="en-US" sz="2200" dirty="0">
                <a:solidFill>
                  <a:schemeClr val="bg1"/>
                </a:solidFill>
                <a:latin typeface="Big Caslon Medium" panose="02000603090000020003" pitchFamily="2" charset="-79"/>
                <a:cs typeface="Big Caslon Medium" panose="02000603090000020003" pitchFamily="2" charset="-79"/>
              </a:rPr>
              <a:t>National Aeronautics and Space Administration</a:t>
            </a:r>
            <a:endParaRPr lang="en-US" sz="2000" dirty="0">
              <a:solidFill>
                <a:schemeClr val="bg1"/>
              </a:solidFill>
              <a:latin typeface="Big Caslon Medium" panose="02000603090000020003" pitchFamily="2" charset="-79"/>
              <a:cs typeface="Big Caslon Medium" panose="02000603090000020003" pitchFamily="2" charset="-79"/>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8535411" y="29006904"/>
            <a:ext cx="13343549" cy="349238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ig Caslon Medium" panose="02000603090000020003" pitchFamily="2" charset="-79"/>
              <a:cs typeface="Big Caslon Medium" panose="02000603090000020003" pitchFamily="2" charset="-79"/>
            </a:endParaRPr>
          </a:p>
        </p:txBody>
      </p:sp>
      <p:sp>
        <p:nvSpPr>
          <p:cNvPr id="14" name="TextBox 13">
            <a:extLst>
              <a:ext uri="{FF2B5EF4-FFF2-40B4-BE49-F238E27FC236}">
                <a16:creationId xmlns:a16="http://schemas.microsoft.com/office/drawing/2014/main" id="{E03CE19A-D280-F67F-3E02-115A87F9AEB3}"/>
              </a:ext>
            </a:extLst>
          </p:cNvPr>
          <p:cNvSpPr txBox="1"/>
          <p:nvPr/>
        </p:nvSpPr>
        <p:spPr>
          <a:xfrm>
            <a:off x="3077403" y="3445345"/>
            <a:ext cx="17425905" cy="2123658"/>
          </a:xfrm>
          <a:prstGeom prst="rect">
            <a:avLst/>
          </a:prstGeom>
          <a:noFill/>
        </p:spPr>
        <p:txBody>
          <a:bodyPr wrap="square" rtlCol="0">
            <a:spAutoFit/>
          </a:bodyPr>
          <a:lstStyle/>
          <a:p>
            <a:pPr algn="ctr"/>
            <a:r>
              <a:rPr lang="en-US" sz="6600" b="1" dirty="0">
                <a:solidFill>
                  <a:schemeClr val="bg1"/>
                </a:solidFill>
                <a:latin typeface="BIG CASLON MEDIUM" panose="02000603090000020003" pitchFamily="2" charset="-79"/>
                <a:ea typeface="Open Sans" panose="020B0606030504020204" pitchFamily="34" charset="0"/>
                <a:cs typeface="BIG CASLON MEDIUM" panose="02000603090000020003" pitchFamily="2" charset="-79"/>
              </a:rPr>
              <a:t>Trace gas atmospheric rivers: remote drivers of air pollutants</a:t>
            </a:r>
          </a:p>
        </p:txBody>
      </p:sp>
      <p:sp>
        <p:nvSpPr>
          <p:cNvPr id="15" name="TextBox 14">
            <a:extLst>
              <a:ext uri="{FF2B5EF4-FFF2-40B4-BE49-F238E27FC236}">
                <a16:creationId xmlns:a16="http://schemas.microsoft.com/office/drawing/2014/main" id="{1432E216-21F1-A2C5-49F4-69DE267EBFE5}"/>
              </a:ext>
            </a:extLst>
          </p:cNvPr>
          <p:cNvSpPr txBox="1"/>
          <p:nvPr/>
        </p:nvSpPr>
        <p:spPr>
          <a:xfrm>
            <a:off x="1768929" y="5811653"/>
            <a:ext cx="19376571" cy="1200329"/>
          </a:xfrm>
          <a:prstGeom prst="rect">
            <a:avLst/>
          </a:prstGeom>
          <a:noFill/>
        </p:spPr>
        <p:txBody>
          <a:bodyPr wrap="square" rtlCol="0">
            <a:spAutoFit/>
          </a:bodyPr>
          <a:lstStyle/>
          <a:p>
            <a:pPr algn="ctr"/>
            <a:r>
              <a:rPr lang="en-US" sz="3600" b="1" dirty="0">
                <a:solidFill>
                  <a:schemeClr val="bg1"/>
                </a:solidFill>
                <a:latin typeface="BIG CASLON MEDIUM" panose="02000603090000020003" pitchFamily="2" charset="-79"/>
                <a:ea typeface="Open Sans" panose="020B0606030504020204" pitchFamily="34" charset="0"/>
                <a:cs typeface="BIG CASLON MEDIUM" panose="02000603090000020003" pitchFamily="2" charset="-79"/>
              </a:rPr>
              <a:t>Author: Mukesh Rai, JPL Postdoctoral Fellow (329I) </a:t>
            </a:r>
          </a:p>
          <a:p>
            <a:pPr algn="ctr"/>
            <a:r>
              <a:rPr lang="en-US" sz="3600" b="1" dirty="0">
                <a:solidFill>
                  <a:schemeClr val="bg1"/>
                </a:solidFill>
                <a:latin typeface="BIG CASLON MEDIUM" panose="02000603090000020003" pitchFamily="2" charset="-79"/>
                <a:ea typeface="Open Sans" panose="020B0606030504020204" pitchFamily="34" charset="0"/>
                <a:cs typeface="BIG CASLON MEDIUM" panose="02000603090000020003" pitchFamily="2" charset="-79"/>
              </a:rPr>
              <a:t>Kazuyuki Miyazaki (329I) , Vivienne Payne (329I) , Bin Guan (329J) , Duane </a:t>
            </a:r>
            <a:r>
              <a:rPr lang="en-US" sz="3600" b="1" dirty="0" err="1">
                <a:solidFill>
                  <a:schemeClr val="bg1"/>
                </a:solidFill>
                <a:latin typeface="BIG CASLON MEDIUM" panose="02000603090000020003" pitchFamily="2" charset="-79"/>
                <a:ea typeface="Open Sans" panose="020B0606030504020204" pitchFamily="34" charset="0"/>
                <a:cs typeface="BIG CASLON MEDIUM" panose="02000603090000020003" pitchFamily="2" charset="-79"/>
              </a:rPr>
              <a:t>Waliser</a:t>
            </a:r>
            <a:r>
              <a:rPr lang="en-US" sz="3600" b="1" dirty="0">
                <a:solidFill>
                  <a:schemeClr val="bg1"/>
                </a:solidFill>
                <a:latin typeface="BIG CASLON MEDIUM" panose="02000603090000020003" pitchFamily="2" charset="-79"/>
                <a:ea typeface="Open Sans" panose="020B0606030504020204" pitchFamily="34" charset="0"/>
                <a:cs typeface="BIG CASLON MEDIUM" panose="02000603090000020003" pitchFamily="2" charset="-79"/>
              </a:rPr>
              <a:t> (8000) </a:t>
            </a:r>
          </a:p>
        </p:txBody>
      </p:sp>
      <p:sp>
        <p:nvSpPr>
          <p:cNvPr id="16" name="TextBox 15">
            <a:extLst>
              <a:ext uri="{FF2B5EF4-FFF2-40B4-BE49-F238E27FC236}">
                <a16:creationId xmlns:a16="http://schemas.microsoft.com/office/drawing/2014/main" id="{1F793811-165A-F465-D149-810F948966A7}"/>
              </a:ext>
            </a:extLst>
          </p:cNvPr>
          <p:cNvSpPr txBox="1"/>
          <p:nvPr/>
        </p:nvSpPr>
        <p:spPr>
          <a:xfrm>
            <a:off x="729474" y="2625735"/>
            <a:ext cx="20416026" cy="707886"/>
          </a:xfrm>
          <a:prstGeom prst="rect">
            <a:avLst/>
          </a:prstGeom>
          <a:noFill/>
        </p:spPr>
        <p:txBody>
          <a:bodyPr wrap="square" rtlCol="0">
            <a:spAutoFit/>
          </a:bodyPr>
          <a:lstStyle/>
          <a:p>
            <a:pPr algn="ctr"/>
            <a:r>
              <a:rPr lang="en-US" sz="4000" dirty="0">
                <a:solidFill>
                  <a:schemeClr val="bg1"/>
                </a:solidFill>
                <a:latin typeface="Big Caslon Medium" panose="02000603090000020003" pitchFamily="2" charset="-79"/>
                <a:ea typeface="Open Sans" panose="020B0606030504020204" pitchFamily="34" charset="0"/>
                <a:cs typeface="Big Caslon Medium" panose="02000603090000020003" pitchFamily="2" charset="-79"/>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2"/>
          <a:stretch>
            <a:fillRect/>
          </a:stretch>
        </p:blipFill>
        <p:spPr>
          <a:xfrm>
            <a:off x="19897512" y="279967"/>
            <a:ext cx="1548832" cy="1548832"/>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125062" y="31348710"/>
            <a:ext cx="5976257" cy="1508105"/>
          </a:xfrm>
          <a:prstGeom prst="rect">
            <a:avLst/>
          </a:prstGeom>
          <a:noFill/>
        </p:spPr>
        <p:txBody>
          <a:bodyPr wrap="square" rtlCol="0">
            <a:spAutoFit/>
          </a:bodyPr>
          <a:lstStyle/>
          <a:p>
            <a:pPr>
              <a:spcBef>
                <a:spcPts val="1200"/>
              </a:spcBef>
            </a:pPr>
            <a:r>
              <a:rPr lang="en-US" sz="2400" dirty="0">
                <a:latin typeface="Big Caslon Medium" panose="02000603090000020003" pitchFamily="2" charset="-79"/>
                <a:ea typeface="Open Sans" panose="020B0606030504020204" pitchFamily="34" charset="0"/>
                <a:cs typeface="Big Caslon Medium" panose="02000603090000020003" pitchFamily="2" charset="-79"/>
              </a:rPr>
              <a:t>Clearance Number: CL#00-0000</a:t>
            </a:r>
          </a:p>
          <a:p>
            <a:pPr>
              <a:spcBef>
                <a:spcPts val="1200"/>
              </a:spcBef>
            </a:pPr>
            <a:r>
              <a:rPr lang="en-US" sz="2400" dirty="0">
                <a:latin typeface="Big Caslon Medium" panose="02000603090000020003" pitchFamily="2" charset="-79"/>
                <a:ea typeface="Open Sans" panose="020B0606030504020204" pitchFamily="34" charset="0"/>
                <a:cs typeface="Big Caslon Medium" panose="02000603090000020003" pitchFamily="2" charset="-79"/>
              </a:rPr>
              <a:t>Poster Number: PRD</a:t>
            </a:r>
            <a:r>
              <a:rPr lang="en-US" sz="2400" dirty="0">
                <a:effectLst/>
                <a:latin typeface="Big Caslon Medium" panose="02000603090000020003" pitchFamily="2" charset="-79"/>
                <a:ea typeface="Open Sans" panose="020B0606030504020204" pitchFamily="34" charset="0"/>
                <a:cs typeface="Big Caslon Medium" panose="02000603090000020003" pitchFamily="2" charset="-79"/>
              </a:rPr>
              <a:t>-E-011</a:t>
            </a:r>
          </a:p>
          <a:p>
            <a:pPr>
              <a:spcBef>
                <a:spcPts val="1200"/>
              </a:spcBef>
            </a:pPr>
            <a:r>
              <a:rPr lang="en-US" sz="2400" dirty="0">
                <a:latin typeface="Big Caslon Medium" panose="02000603090000020003" pitchFamily="2" charset="-79"/>
                <a:ea typeface="Open Sans" panose="020B0606030504020204" pitchFamily="34" charset="0"/>
                <a:cs typeface="Big Caslon Medium" panose="02000603090000020003" pitchFamily="2" charset="-79"/>
              </a:rPr>
              <a:t>Copyright 2023. All rights reserved.</a:t>
            </a:r>
            <a:endParaRPr lang="en-US" sz="2000" dirty="0">
              <a:latin typeface="Big Caslon Medium" panose="02000603090000020003" pitchFamily="2" charset="-79"/>
              <a:ea typeface="Open Sans" panose="020B0606030504020204" pitchFamily="34" charset="0"/>
              <a:cs typeface="Big Caslon Medium" panose="02000603090000020003" pitchFamily="2" charset="-79"/>
            </a:endParaRPr>
          </a:p>
        </p:txBody>
      </p:sp>
      <p:sp>
        <p:nvSpPr>
          <p:cNvPr id="2" name="TextBox 1">
            <a:extLst>
              <a:ext uri="{FF2B5EF4-FFF2-40B4-BE49-F238E27FC236}">
                <a16:creationId xmlns:a16="http://schemas.microsoft.com/office/drawing/2014/main" id="{15F8681B-2025-FBE5-4C9F-CD63D9834A06}"/>
              </a:ext>
            </a:extLst>
          </p:cNvPr>
          <p:cNvSpPr txBox="1"/>
          <p:nvPr/>
        </p:nvSpPr>
        <p:spPr>
          <a:xfrm>
            <a:off x="8693418" y="29131432"/>
            <a:ext cx="13252182" cy="3416320"/>
          </a:xfrm>
          <a:prstGeom prst="rect">
            <a:avLst/>
          </a:prstGeom>
          <a:noFill/>
        </p:spPr>
        <p:txBody>
          <a:bodyPr wrap="square" rtlCol="0">
            <a:spAutoFit/>
          </a:bodyPr>
          <a:lstStyle/>
          <a:p>
            <a:pPr>
              <a:spcBef>
                <a:spcPct val="0"/>
              </a:spcBef>
            </a:pPr>
            <a:r>
              <a:rPr lang="en-US" altLang="en-US" sz="2400" b="1" dirty="0">
                <a:latin typeface="BIG CASLON MEDIUM" panose="02000603090000020003" pitchFamily="2" charset="-79"/>
                <a:ea typeface="Open Sans" panose="020B0606030504020204" pitchFamily="34" charset="0"/>
                <a:cs typeface="BIG CASLON MEDIUM" panose="02000603090000020003" pitchFamily="2" charset="-79"/>
              </a:rPr>
              <a:t>Publications and Acknowledgements:</a:t>
            </a:r>
          </a:p>
          <a:p>
            <a:pPr>
              <a:spcBef>
                <a:spcPct val="0"/>
              </a:spcBef>
            </a:pPr>
            <a:endParaRPr lang="en-US" altLang="en-US" sz="2400" dirty="0">
              <a:latin typeface="Big Caslon Medium" panose="02000603090000020003" pitchFamily="2" charset="-79"/>
              <a:ea typeface="Open Sans" panose="020B0606030504020204" pitchFamily="34" charset="0"/>
              <a:cs typeface="Big Caslon Medium" panose="02000603090000020003" pitchFamily="2" charset="-79"/>
            </a:endParaRPr>
          </a:p>
          <a:p>
            <a:pPr>
              <a:spcBef>
                <a:spcPct val="0"/>
              </a:spcBef>
            </a:pPr>
            <a:r>
              <a:rPr lang="en-US" altLang="en-US" sz="2400" dirty="0">
                <a:latin typeface="Big Caslon Medium" panose="02000603090000020003" pitchFamily="2" charset="-79"/>
                <a:ea typeface="Open Sans" panose="020B0606030504020204" pitchFamily="34" charset="0"/>
                <a:cs typeface="Big Caslon Medium" panose="02000603090000020003" pitchFamily="2" charset="-79"/>
              </a:rPr>
              <a:t>Rai, M., Miyazaki, K., Payne, V., Guan, B., </a:t>
            </a:r>
            <a:r>
              <a:rPr lang="en-US" altLang="en-US" sz="2400" dirty="0" err="1">
                <a:latin typeface="Big Caslon Medium" panose="02000603090000020003" pitchFamily="2" charset="-79"/>
                <a:ea typeface="Open Sans" panose="020B0606030504020204" pitchFamily="34" charset="0"/>
                <a:cs typeface="Big Caslon Medium" panose="02000603090000020003" pitchFamily="2" charset="-79"/>
              </a:rPr>
              <a:t>Waliser</a:t>
            </a:r>
            <a:r>
              <a:rPr lang="en-US" altLang="en-US" sz="2400" dirty="0">
                <a:latin typeface="Big Caslon Medium" panose="02000603090000020003" pitchFamily="2" charset="-79"/>
                <a:ea typeface="Open Sans" panose="020B0606030504020204" pitchFamily="34" charset="0"/>
                <a:cs typeface="Big Caslon Medium" panose="02000603090000020003" pitchFamily="2" charset="-79"/>
              </a:rPr>
              <a:t>, D. (2023). Trace gas atmospheric rivers: remote drivers of air pollutants. (In prep). </a:t>
            </a:r>
          </a:p>
          <a:p>
            <a:pPr>
              <a:spcBef>
                <a:spcPct val="0"/>
              </a:spcBef>
            </a:pPr>
            <a:endParaRPr lang="en-US" altLang="en-US" sz="2400" dirty="0">
              <a:latin typeface="Big Caslon Medium" panose="02000603090000020003" pitchFamily="2" charset="-79"/>
              <a:ea typeface="Open Sans" panose="020B0606030504020204" pitchFamily="34" charset="0"/>
              <a:cs typeface="Big Caslon Medium" panose="02000603090000020003" pitchFamily="2" charset="-79"/>
            </a:endParaRPr>
          </a:p>
          <a:p>
            <a:pPr>
              <a:spcBef>
                <a:spcPct val="0"/>
              </a:spcBef>
            </a:pPr>
            <a:r>
              <a:rPr lang="en-US" altLang="en-US" sz="2400" b="1" dirty="0">
                <a:latin typeface="BIG CASLON MEDIUM" panose="02000603090000020003" pitchFamily="2" charset="-79"/>
                <a:ea typeface="Open Sans" panose="020B0606030504020204" pitchFamily="34" charset="0"/>
                <a:cs typeface="BIG CASLON MEDIUM" panose="02000603090000020003" pitchFamily="2" charset="-79"/>
              </a:rPr>
              <a:t>Author Contact Information: </a:t>
            </a:r>
          </a:p>
          <a:p>
            <a:pPr>
              <a:spcBef>
                <a:spcPct val="0"/>
              </a:spcBef>
            </a:pPr>
            <a:endParaRPr lang="en-US" altLang="en-US" sz="2400" b="1" dirty="0">
              <a:latin typeface="BIG CASLON MEDIUM" panose="02000603090000020003" pitchFamily="2" charset="-79"/>
              <a:ea typeface="Open Sans" panose="020B0606030504020204" pitchFamily="34" charset="0"/>
              <a:cs typeface="BIG CASLON MEDIUM" panose="02000603090000020003" pitchFamily="2" charset="-79"/>
            </a:endParaRPr>
          </a:p>
          <a:p>
            <a:pPr>
              <a:spcBef>
                <a:spcPct val="0"/>
              </a:spcBef>
            </a:pPr>
            <a:r>
              <a:rPr lang="en-US" altLang="en-US" sz="2400" b="1" i="1" dirty="0">
                <a:solidFill>
                  <a:schemeClr val="bg2">
                    <a:lumMod val="50000"/>
                  </a:schemeClr>
                </a:solidFill>
                <a:latin typeface="BIG CASLON MEDIUM" panose="02000603090000020003" pitchFamily="2" charset="-79"/>
                <a:ea typeface="Open Sans" panose="020B0606030504020204" pitchFamily="34" charset="0"/>
                <a:cs typeface="BIG CASLON MEDIUM" panose="02000603090000020003" pitchFamily="2" charset="-79"/>
              </a:rPr>
              <a:t>Phone:  213-505-1750,  </a:t>
            </a:r>
          </a:p>
          <a:p>
            <a:pPr>
              <a:spcBef>
                <a:spcPct val="0"/>
              </a:spcBef>
            </a:pPr>
            <a:r>
              <a:rPr lang="en-US" altLang="en-US" sz="2400" b="1" i="1" dirty="0">
                <a:solidFill>
                  <a:schemeClr val="bg2">
                    <a:lumMod val="50000"/>
                  </a:schemeClr>
                </a:solidFill>
                <a:latin typeface="BIG CASLON MEDIUM" panose="02000603090000020003" pitchFamily="2" charset="-79"/>
                <a:ea typeface="Open Sans" panose="020B0606030504020204" pitchFamily="34" charset="0"/>
                <a:cs typeface="BIG CASLON MEDIUM" panose="02000603090000020003" pitchFamily="2" charset="-79"/>
              </a:rPr>
              <a:t>Email: </a:t>
            </a:r>
            <a:r>
              <a:rPr lang="en-US" altLang="en-US" sz="2400" b="1" i="1" dirty="0" err="1">
                <a:solidFill>
                  <a:schemeClr val="bg2">
                    <a:lumMod val="50000"/>
                  </a:schemeClr>
                </a:solidFill>
                <a:latin typeface="BIG CASLON MEDIUM" panose="02000603090000020003" pitchFamily="2" charset="-79"/>
                <a:ea typeface="Open Sans" panose="020B0606030504020204" pitchFamily="34" charset="0"/>
                <a:cs typeface="BIG CASLON MEDIUM" panose="02000603090000020003" pitchFamily="2" charset="-79"/>
              </a:rPr>
              <a:t>mukesh.rai@jpl.nasa.gov</a:t>
            </a:r>
            <a:endParaRPr lang="en-US" altLang="en-US" sz="2400" i="1" dirty="0">
              <a:solidFill>
                <a:schemeClr val="bg2">
                  <a:lumMod val="50000"/>
                </a:schemeClr>
              </a:solidFill>
              <a:latin typeface="BIG CASLON MEDIUM" panose="02000603090000020003" pitchFamily="2" charset="-79"/>
              <a:ea typeface="Open Sans" panose="020B0606030504020204" pitchFamily="34" charset="0"/>
              <a:cs typeface="BIG CASLON MEDIUM" panose="02000603090000020003" pitchFamily="2" charset="-79"/>
            </a:endParaRPr>
          </a:p>
        </p:txBody>
      </p:sp>
      <p:sp>
        <p:nvSpPr>
          <p:cNvPr id="13" name="TextBox 12">
            <a:extLst>
              <a:ext uri="{FF2B5EF4-FFF2-40B4-BE49-F238E27FC236}">
                <a16:creationId xmlns:a16="http://schemas.microsoft.com/office/drawing/2014/main" id="{368D4A51-ED9E-773B-7CA4-98A8F26C145D}"/>
              </a:ext>
            </a:extLst>
          </p:cNvPr>
          <p:cNvSpPr txBox="1"/>
          <p:nvPr/>
        </p:nvSpPr>
        <p:spPr>
          <a:xfrm>
            <a:off x="79702" y="7836724"/>
            <a:ext cx="9330998" cy="646331"/>
          </a:xfrm>
          <a:prstGeom prst="rect">
            <a:avLst/>
          </a:prstGeom>
          <a:solidFill>
            <a:srgbClr val="92D050"/>
          </a:solidFill>
        </p:spPr>
        <p:txBody>
          <a:bodyPr wrap="square" rtlCol="0">
            <a:spAutoFit/>
          </a:bodyPr>
          <a:lstStyle/>
          <a:p>
            <a:pPr algn="ctr"/>
            <a:r>
              <a:rPr lang="en-US" sz="3600" dirty="0">
                <a:latin typeface="Big Caslon Medium" panose="02000603090000020003" pitchFamily="2" charset="-79"/>
                <a:ea typeface="Open Sans" panose="020B0606030504020204" pitchFamily="34" charset="0"/>
                <a:cs typeface="Big Caslon Medium" panose="02000603090000020003" pitchFamily="2" charset="-79"/>
              </a:rPr>
              <a:t>Context</a:t>
            </a:r>
          </a:p>
        </p:txBody>
      </p:sp>
      <p:sp>
        <p:nvSpPr>
          <p:cNvPr id="21" name="TextBox 20">
            <a:extLst>
              <a:ext uri="{FF2B5EF4-FFF2-40B4-BE49-F238E27FC236}">
                <a16:creationId xmlns:a16="http://schemas.microsoft.com/office/drawing/2014/main" id="{538636C7-D77C-01DE-5350-C64C1CC97206}"/>
              </a:ext>
            </a:extLst>
          </p:cNvPr>
          <p:cNvSpPr txBox="1"/>
          <p:nvPr/>
        </p:nvSpPr>
        <p:spPr>
          <a:xfrm>
            <a:off x="47590" y="11429410"/>
            <a:ext cx="21898010" cy="646331"/>
          </a:xfrm>
          <a:prstGeom prst="rect">
            <a:avLst/>
          </a:prstGeom>
          <a:solidFill>
            <a:srgbClr val="92D050"/>
          </a:solidFill>
        </p:spPr>
        <p:txBody>
          <a:bodyPr wrap="square" rtlCol="0">
            <a:spAutoFit/>
          </a:bodyPr>
          <a:lstStyle/>
          <a:p>
            <a:pPr algn="ctr"/>
            <a:r>
              <a:rPr lang="en-US" sz="3600" dirty="0">
                <a:latin typeface="Big Caslon Medium" panose="02000603090000020003" pitchFamily="2" charset="-79"/>
                <a:ea typeface="Open Sans" panose="020B0606030504020204" pitchFamily="34" charset="0"/>
                <a:cs typeface="Big Caslon Medium" panose="02000603090000020003" pitchFamily="2" charset="-79"/>
              </a:rPr>
              <a:t>Objective</a:t>
            </a:r>
          </a:p>
        </p:txBody>
      </p:sp>
      <p:sp>
        <p:nvSpPr>
          <p:cNvPr id="31" name="TextBox 30">
            <a:extLst>
              <a:ext uri="{FF2B5EF4-FFF2-40B4-BE49-F238E27FC236}">
                <a16:creationId xmlns:a16="http://schemas.microsoft.com/office/drawing/2014/main" id="{12F80D04-CD37-E20D-90BD-F43359C3CDE9}"/>
              </a:ext>
            </a:extLst>
          </p:cNvPr>
          <p:cNvSpPr txBox="1"/>
          <p:nvPr/>
        </p:nvSpPr>
        <p:spPr>
          <a:xfrm>
            <a:off x="73608" y="8528103"/>
            <a:ext cx="9318042" cy="2893100"/>
          </a:xfrm>
          <a:prstGeom prst="rect">
            <a:avLst/>
          </a:prstGeom>
          <a:noFill/>
        </p:spPr>
        <p:txBody>
          <a:bodyPr wrap="square">
            <a:spAutoFit/>
          </a:bodyPr>
          <a:lstStyle/>
          <a:p>
            <a:pPr marL="0" marR="0" algn="just">
              <a:spcBef>
                <a:spcPts val="0"/>
              </a:spcBef>
              <a:spcAft>
                <a:spcPts val="0"/>
              </a:spcAft>
            </a:pPr>
            <a:r>
              <a:rPr lang="en-US" sz="2600" kern="100" dirty="0">
                <a:effectLst/>
                <a:latin typeface="Big Caslon Medium" panose="02000603090000020003" pitchFamily="2" charset="-79"/>
                <a:ea typeface="Open Sans" panose="020B0606030504020204" pitchFamily="34" charset="0"/>
                <a:cs typeface="Big Caslon Medium" panose="02000603090000020003" pitchFamily="2" charset="-79"/>
              </a:rPr>
              <a:t>Air quality in a given location may be impacted by local </a:t>
            </a:r>
            <a:r>
              <a:rPr lang="en-US" sz="2600" kern="100" dirty="0">
                <a:latin typeface="Big Caslon Medium" panose="02000603090000020003" pitchFamily="2" charset="-79"/>
                <a:ea typeface="Open Sans" panose="020B0606030504020204" pitchFamily="34" charset="0"/>
                <a:cs typeface="Big Caslon Medium" panose="02000603090000020003" pitchFamily="2" charset="-79"/>
              </a:rPr>
              <a:t>sources or by transport from afar. </a:t>
            </a:r>
            <a:r>
              <a:rPr lang="en-US" sz="2600" kern="100" dirty="0">
                <a:effectLst/>
                <a:latin typeface="Big Caslon Medium" panose="02000603090000020003" pitchFamily="2" charset="-79"/>
                <a:ea typeface="Open Sans" panose="020B0606030504020204" pitchFamily="34" charset="0"/>
                <a:cs typeface="Big Caslon Medium" panose="02000603090000020003" pitchFamily="2" charset="-79"/>
              </a:rPr>
              <a:t>Understanding extreme air pollution transport events is crucial from the perspectives of human health and the environment.  Here, we use a chemical reanalysis dataset (which ingests multiple satellite trace gas products) to (1) identify and track pollution transport events and (2) evaluate changes in pollution transport over time.</a:t>
            </a:r>
            <a:endParaRPr lang="en-US" sz="2600" kern="100" dirty="0">
              <a:latin typeface="Big Caslon Medium" panose="02000603090000020003" pitchFamily="2" charset="-79"/>
              <a:ea typeface="Open Sans" panose="020B0606030504020204" pitchFamily="34" charset="0"/>
              <a:cs typeface="Big Caslon Medium" panose="02000603090000020003" pitchFamily="2" charset="-79"/>
            </a:endParaRPr>
          </a:p>
        </p:txBody>
      </p:sp>
      <p:sp>
        <p:nvSpPr>
          <p:cNvPr id="32" name="Rectangle 31">
            <a:extLst>
              <a:ext uri="{FF2B5EF4-FFF2-40B4-BE49-F238E27FC236}">
                <a16:creationId xmlns:a16="http://schemas.microsoft.com/office/drawing/2014/main" id="{4CB168EF-BA29-8335-AB00-2C0B6769CF35}"/>
              </a:ext>
            </a:extLst>
          </p:cNvPr>
          <p:cNvSpPr/>
          <p:nvPr/>
        </p:nvSpPr>
        <p:spPr>
          <a:xfrm>
            <a:off x="60652" y="7823415"/>
            <a:ext cx="9330998" cy="3555916"/>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ig Caslon Medium" panose="02000603090000020003" pitchFamily="2" charset="-79"/>
              <a:cs typeface="Big Caslon Medium" panose="02000603090000020003" pitchFamily="2" charset="-79"/>
            </a:endParaRPr>
          </a:p>
        </p:txBody>
      </p:sp>
      <p:sp>
        <p:nvSpPr>
          <p:cNvPr id="34" name="Rectangle 33">
            <a:extLst>
              <a:ext uri="{FF2B5EF4-FFF2-40B4-BE49-F238E27FC236}">
                <a16:creationId xmlns:a16="http://schemas.microsoft.com/office/drawing/2014/main" id="{26EABBCD-47D4-4F5C-C6D5-0FB592C51E71}"/>
              </a:ext>
            </a:extLst>
          </p:cNvPr>
          <p:cNvSpPr/>
          <p:nvPr/>
        </p:nvSpPr>
        <p:spPr>
          <a:xfrm>
            <a:off x="60652" y="12020741"/>
            <a:ext cx="21884948" cy="966956"/>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ig Caslon Medium" panose="02000603090000020003" pitchFamily="2" charset="-79"/>
              <a:cs typeface="Big Caslon Medium" panose="02000603090000020003" pitchFamily="2" charset="-79"/>
            </a:endParaRPr>
          </a:p>
        </p:txBody>
      </p:sp>
      <p:sp>
        <p:nvSpPr>
          <p:cNvPr id="39" name="TextBox 38">
            <a:extLst>
              <a:ext uri="{FF2B5EF4-FFF2-40B4-BE49-F238E27FC236}">
                <a16:creationId xmlns:a16="http://schemas.microsoft.com/office/drawing/2014/main" id="{975D4DD3-19BE-28A2-1BD5-3BE8B722F3D7}"/>
              </a:ext>
            </a:extLst>
          </p:cNvPr>
          <p:cNvSpPr txBox="1"/>
          <p:nvPr/>
        </p:nvSpPr>
        <p:spPr>
          <a:xfrm>
            <a:off x="72794" y="12134846"/>
            <a:ext cx="21644471" cy="892552"/>
          </a:xfrm>
          <a:prstGeom prst="rect">
            <a:avLst/>
          </a:prstGeom>
          <a:noFill/>
        </p:spPr>
        <p:txBody>
          <a:bodyPr wrap="square" rtlCol="0">
            <a:spAutoFit/>
          </a:bodyPr>
          <a:lstStyle/>
          <a:p>
            <a:pPr algn="just"/>
            <a:r>
              <a:rPr lang="en-US" sz="2600" dirty="0">
                <a:latin typeface="Big Caslon Medium" panose="02000603090000020003" pitchFamily="2" charset="-79"/>
                <a:ea typeface="Open Sans" panose="020B0606030504020204" pitchFamily="34" charset="0"/>
                <a:cs typeface="Big Caslon Medium" panose="02000603090000020003" pitchFamily="2" charset="-79"/>
              </a:rPr>
              <a:t>Extend </a:t>
            </a:r>
            <a:r>
              <a:rPr lang="en-US" sz="2600" b="0" i="0" dirty="0">
                <a:effectLst/>
                <a:latin typeface="Big Caslon Medium" panose="02000603090000020003" pitchFamily="2" charset="-79"/>
                <a:cs typeface="Big Caslon Medium" panose="02000603090000020003" pitchFamily="2" charset="-79"/>
              </a:rPr>
              <a:t>the concept of “atmospheric rivers (ARs)” to “trace gas atmospheric rivers (TGARs)” to quantify the contribution of extreme transport events to total air pollution transport.</a:t>
            </a:r>
            <a:endParaRPr lang="en-US" sz="2600" dirty="0">
              <a:latin typeface="Big Caslon Medium" panose="02000603090000020003" pitchFamily="2" charset="-79"/>
              <a:ea typeface="Open Sans" panose="020B0606030504020204" pitchFamily="34" charset="0"/>
              <a:cs typeface="Big Caslon Medium" panose="02000603090000020003" pitchFamily="2" charset="-79"/>
            </a:endParaRPr>
          </a:p>
        </p:txBody>
      </p:sp>
      <p:sp>
        <p:nvSpPr>
          <p:cNvPr id="40" name="Rectangle 39">
            <a:extLst>
              <a:ext uri="{FF2B5EF4-FFF2-40B4-BE49-F238E27FC236}">
                <a16:creationId xmlns:a16="http://schemas.microsoft.com/office/drawing/2014/main" id="{72621F2B-9F71-B915-A620-79A114506591}"/>
              </a:ext>
            </a:extLst>
          </p:cNvPr>
          <p:cNvSpPr/>
          <p:nvPr/>
        </p:nvSpPr>
        <p:spPr>
          <a:xfrm>
            <a:off x="9568509" y="8431688"/>
            <a:ext cx="12377091" cy="2947643"/>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ig Caslon Medium" panose="02000603090000020003" pitchFamily="2" charset="-79"/>
              <a:cs typeface="Big Caslon Medium" panose="02000603090000020003" pitchFamily="2" charset="-79"/>
            </a:endParaRPr>
          </a:p>
        </p:txBody>
      </p:sp>
      <p:sp>
        <p:nvSpPr>
          <p:cNvPr id="41" name="TextBox 40">
            <a:extLst>
              <a:ext uri="{FF2B5EF4-FFF2-40B4-BE49-F238E27FC236}">
                <a16:creationId xmlns:a16="http://schemas.microsoft.com/office/drawing/2014/main" id="{79377984-4C15-AF54-7AA8-25AB5FABED8F}"/>
              </a:ext>
            </a:extLst>
          </p:cNvPr>
          <p:cNvSpPr txBox="1"/>
          <p:nvPr/>
        </p:nvSpPr>
        <p:spPr>
          <a:xfrm>
            <a:off x="9553269" y="7825430"/>
            <a:ext cx="12392331" cy="646331"/>
          </a:xfrm>
          <a:prstGeom prst="rect">
            <a:avLst/>
          </a:prstGeom>
          <a:solidFill>
            <a:srgbClr val="92D050"/>
          </a:solidFill>
        </p:spPr>
        <p:txBody>
          <a:bodyPr wrap="square" rtlCol="0">
            <a:spAutoFit/>
          </a:bodyPr>
          <a:lstStyle/>
          <a:p>
            <a:pPr algn="ctr"/>
            <a:r>
              <a:rPr lang="en-US" sz="3600" dirty="0">
                <a:latin typeface="Big Caslon Medium" panose="02000603090000020003" pitchFamily="2" charset="-79"/>
                <a:ea typeface="Open Sans" panose="020B0606030504020204" pitchFamily="34" charset="0"/>
                <a:cs typeface="Big Caslon Medium" panose="02000603090000020003" pitchFamily="2" charset="-79"/>
              </a:rPr>
              <a:t>Data</a:t>
            </a:r>
          </a:p>
        </p:txBody>
      </p:sp>
      <p:sp>
        <p:nvSpPr>
          <p:cNvPr id="43" name="TextBox 42">
            <a:extLst>
              <a:ext uri="{FF2B5EF4-FFF2-40B4-BE49-F238E27FC236}">
                <a16:creationId xmlns:a16="http://schemas.microsoft.com/office/drawing/2014/main" id="{A34A76E9-C0E0-B6C6-584F-E794FA55E836}"/>
              </a:ext>
            </a:extLst>
          </p:cNvPr>
          <p:cNvSpPr txBox="1"/>
          <p:nvPr/>
        </p:nvSpPr>
        <p:spPr>
          <a:xfrm>
            <a:off x="9646572" y="8632798"/>
            <a:ext cx="12249397" cy="2492990"/>
          </a:xfrm>
          <a:prstGeom prst="rect">
            <a:avLst/>
          </a:prstGeom>
          <a:noFill/>
        </p:spPr>
        <p:txBody>
          <a:bodyPr wrap="square" rtlCol="0" anchor="ctr">
            <a:spAutoFit/>
          </a:bodyPr>
          <a:lstStyle/>
          <a:p>
            <a:pPr algn="l"/>
            <a:r>
              <a:rPr lang="en-US" sz="2600" b="0" i="0" dirty="0">
                <a:effectLst/>
                <a:latin typeface="Big Caslon Medium" panose="02000603090000020003" pitchFamily="2" charset="-79"/>
                <a:cs typeface="Big Caslon Medium" panose="02000603090000020003" pitchFamily="2" charset="-79"/>
              </a:rPr>
              <a:t>Tropospheric Chemical Reanalysis version-2 (TCR-2) was produced under the TROPESS project using the JPL MOMO-Chem system</a:t>
            </a:r>
          </a:p>
          <a:p>
            <a:pPr algn="l"/>
            <a:r>
              <a:rPr lang="en-US" sz="2600" dirty="0">
                <a:latin typeface="Big Caslon Medium" panose="02000603090000020003" pitchFamily="2" charset="-79"/>
                <a:cs typeface="Big Caslon Medium" panose="02000603090000020003" pitchFamily="2" charset="-79"/>
              </a:rPr>
              <a:t>I</a:t>
            </a:r>
            <a:r>
              <a:rPr lang="en-US" sz="2600" b="0" i="0" dirty="0">
                <a:effectLst/>
                <a:latin typeface="Big Caslon Medium" panose="02000603090000020003" pitchFamily="2" charset="-79"/>
                <a:cs typeface="Big Caslon Medium" panose="02000603090000020003" pitchFamily="2" charset="-79"/>
              </a:rPr>
              <a:t>ngests multiple satellite trace gas products using a data assimilation technique.</a:t>
            </a:r>
          </a:p>
          <a:p>
            <a:pPr algn="l">
              <a:buFont typeface="Arial" panose="020B0604020202020204" pitchFamily="34" charset="0"/>
              <a:buChar char="•"/>
            </a:pPr>
            <a:r>
              <a:rPr lang="en-US" sz="2600" b="0" i="0" dirty="0">
                <a:effectLst/>
                <a:latin typeface="Big Caslon Medium" panose="02000603090000020003" pitchFamily="2" charset="-79"/>
                <a:cs typeface="Big Caslon Medium" panose="02000603090000020003" pitchFamily="2" charset="-79"/>
              </a:rPr>
              <a:t> </a:t>
            </a:r>
            <a:r>
              <a:rPr lang="en-US" sz="2600" dirty="0">
                <a:latin typeface="Big Caslon Medium" panose="02000603090000020003" pitchFamily="2" charset="-79"/>
                <a:cs typeface="Big Caslon Medium" panose="02000603090000020003" pitchFamily="2" charset="-79"/>
              </a:rPr>
              <a:t>3</a:t>
            </a:r>
            <a:r>
              <a:rPr lang="en-US" sz="2600" b="0" i="0" dirty="0">
                <a:effectLst/>
                <a:latin typeface="Big Caslon Medium" panose="02000603090000020003" pitchFamily="2" charset="-79"/>
                <a:cs typeface="Big Caslon Medium" panose="02000603090000020003" pitchFamily="2" charset="-79"/>
              </a:rPr>
              <a:t> long-lived pollutants: Ozone, </a:t>
            </a:r>
            <a:r>
              <a:rPr lang="en-US" sz="2600" dirty="0">
                <a:latin typeface="Big Caslon Medium" panose="02000603090000020003" pitchFamily="2" charset="-79"/>
                <a:cs typeface="Big Caslon Medium" panose="02000603090000020003" pitchFamily="2" charset="-79"/>
              </a:rPr>
              <a:t>Peroxyacetyl Nitrate (PAN)</a:t>
            </a:r>
            <a:r>
              <a:rPr lang="en-US" sz="2600" b="0" i="0" dirty="0">
                <a:effectLst/>
                <a:latin typeface="Big Caslon Medium" panose="02000603090000020003" pitchFamily="2" charset="-79"/>
                <a:cs typeface="Big Caslon Medium" panose="02000603090000020003" pitchFamily="2" charset="-79"/>
              </a:rPr>
              <a:t>, Carbon </a:t>
            </a:r>
            <a:r>
              <a:rPr lang="en-US" sz="2600" dirty="0">
                <a:latin typeface="Big Caslon Medium" panose="02000603090000020003" pitchFamily="2" charset="-79"/>
                <a:cs typeface="Big Caslon Medium" panose="02000603090000020003" pitchFamily="2" charset="-79"/>
              </a:rPr>
              <a:t>M</a:t>
            </a:r>
            <a:r>
              <a:rPr lang="en-US" sz="2600" b="0" i="0" dirty="0">
                <a:effectLst/>
                <a:latin typeface="Big Caslon Medium" panose="02000603090000020003" pitchFamily="2" charset="-79"/>
                <a:cs typeface="Big Caslon Medium" panose="02000603090000020003" pitchFamily="2" charset="-79"/>
              </a:rPr>
              <a:t>onoxide (CO)</a:t>
            </a:r>
          </a:p>
          <a:p>
            <a:pPr algn="l">
              <a:buFont typeface="Arial" panose="020B0604020202020204" pitchFamily="34" charset="0"/>
              <a:buChar char="•"/>
            </a:pPr>
            <a:r>
              <a:rPr lang="en-US" sz="2600" b="0" i="0" dirty="0">
                <a:effectLst/>
                <a:latin typeface="Big Caslon Medium" panose="02000603090000020003" pitchFamily="2" charset="-79"/>
                <a:cs typeface="Big Caslon Medium" panose="02000603090000020003" pitchFamily="2" charset="-79"/>
              </a:rPr>
              <a:t> 2005-2019 @1.1°X1.1°  [Global], 6 hourly]</a:t>
            </a:r>
          </a:p>
          <a:p>
            <a:pPr algn="l">
              <a:buFont typeface="Arial" panose="020B0604020202020204" pitchFamily="34" charset="0"/>
              <a:buChar char="•"/>
            </a:pPr>
            <a:r>
              <a:rPr lang="en-US" sz="2600" b="0" i="0" dirty="0">
                <a:effectLst/>
                <a:latin typeface="Big Caslon Medium" panose="02000603090000020003" pitchFamily="2" charset="-79"/>
                <a:cs typeface="Big Caslon Medium" panose="02000603090000020003" pitchFamily="2" charset="-79"/>
              </a:rPr>
              <a:t> 1000-60 </a:t>
            </a:r>
            <a:r>
              <a:rPr lang="en-US" sz="2600" b="0" i="0" dirty="0" err="1">
                <a:effectLst/>
                <a:latin typeface="Big Caslon Medium" panose="02000603090000020003" pitchFamily="2" charset="-79"/>
                <a:cs typeface="Big Caslon Medium" panose="02000603090000020003" pitchFamily="2" charset="-79"/>
              </a:rPr>
              <a:t>hpa</a:t>
            </a:r>
            <a:r>
              <a:rPr lang="en-US" sz="2600" b="0" i="0" dirty="0">
                <a:effectLst/>
                <a:latin typeface="Big Caslon Medium" panose="02000603090000020003" pitchFamily="2" charset="-79"/>
                <a:cs typeface="Big Caslon Medium" panose="02000603090000020003" pitchFamily="2" charset="-79"/>
              </a:rPr>
              <a:t>, 27 levels</a:t>
            </a:r>
          </a:p>
        </p:txBody>
      </p:sp>
      <p:sp>
        <p:nvSpPr>
          <p:cNvPr id="45" name="TextBox 44">
            <a:extLst>
              <a:ext uri="{FF2B5EF4-FFF2-40B4-BE49-F238E27FC236}">
                <a16:creationId xmlns:a16="http://schemas.microsoft.com/office/drawing/2014/main" id="{DFF2F8DA-135C-560B-FDE7-09BC4300A05A}"/>
              </a:ext>
            </a:extLst>
          </p:cNvPr>
          <p:cNvSpPr txBox="1"/>
          <p:nvPr/>
        </p:nvSpPr>
        <p:spPr>
          <a:xfrm>
            <a:off x="28698" y="13027220"/>
            <a:ext cx="21916902" cy="646331"/>
          </a:xfrm>
          <a:prstGeom prst="rect">
            <a:avLst/>
          </a:prstGeom>
          <a:solidFill>
            <a:srgbClr val="92D050"/>
          </a:solidFill>
        </p:spPr>
        <p:txBody>
          <a:bodyPr wrap="square" rtlCol="0">
            <a:spAutoFit/>
          </a:bodyPr>
          <a:lstStyle/>
          <a:p>
            <a:pPr algn="ctr"/>
            <a:r>
              <a:rPr lang="en-US" sz="3600" dirty="0">
                <a:latin typeface="Big Caslon Medium" panose="02000603090000020003" pitchFamily="2" charset="-79"/>
                <a:ea typeface="Open Sans" panose="020B0606030504020204" pitchFamily="34" charset="0"/>
                <a:cs typeface="Big Caslon Medium" panose="02000603090000020003" pitchFamily="2" charset="-79"/>
              </a:rPr>
              <a:t>Results</a:t>
            </a:r>
          </a:p>
        </p:txBody>
      </p:sp>
      <p:sp>
        <p:nvSpPr>
          <p:cNvPr id="49" name="Rectangle 48">
            <a:extLst>
              <a:ext uri="{FF2B5EF4-FFF2-40B4-BE49-F238E27FC236}">
                <a16:creationId xmlns:a16="http://schemas.microsoft.com/office/drawing/2014/main" id="{B94C996D-16D1-6953-C3E2-EE5AB46C14F3}"/>
              </a:ext>
            </a:extLst>
          </p:cNvPr>
          <p:cNvSpPr/>
          <p:nvPr/>
        </p:nvSpPr>
        <p:spPr>
          <a:xfrm>
            <a:off x="47590" y="13027398"/>
            <a:ext cx="21869312" cy="15557726"/>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ig Caslon Medium" panose="02000603090000020003" pitchFamily="2" charset="-79"/>
              <a:cs typeface="Big Caslon Medium" panose="02000603090000020003" pitchFamily="2" charset="-79"/>
            </a:endParaRPr>
          </a:p>
        </p:txBody>
      </p:sp>
      <p:sp>
        <p:nvSpPr>
          <p:cNvPr id="51" name="TextBox 50">
            <a:extLst>
              <a:ext uri="{FF2B5EF4-FFF2-40B4-BE49-F238E27FC236}">
                <a16:creationId xmlns:a16="http://schemas.microsoft.com/office/drawing/2014/main" id="{61E56807-67A4-0B21-9CC8-70430C15101E}"/>
              </a:ext>
            </a:extLst>
          </p:cNvPr>
          <p:cNvSpPr txBox="1"/>
          <p:nvPr/>
        </p:nvSpPr>
        <p:spPr>
          <a:xfrm>
            <a:off x="172409" y="17952941"/>
            <a:ext cx="5399293" cy="461665"/>
          </a:xfrm>
          <a:prstGeom prst="rect">
            <a:avLst/>
          </a:prstGeom>
          <a:noFill/>
          <a:ln w="25400">
            <a:solidFill>
              <a:srgbClr val="92D050"/>
            </a:solidFill>
          </a:ln>
        </p:spPr>
        <p:txBody>
          <a:bodyPr wrap="square" rtlCol="0">
            <a:spAutoFit/>
          </a:bodyPr>
          <a:lstStyle/>
          <a:p>
            <a:r>
              <a:rPr lang="en-US" sz="2400" dirty="0">
                <a:latin typeface="Big Caslon Medium" panose="02000603090000020003" pitchFamily="2" charset="-79"/>
                <a:ea typeface="Open Sans" panose="020B0606030504020204" pitchFamily="34" charset="0"/>
                <a:cs typeface="Big Caslon Medium" panose="02000603090000020003" pitchFamily="2" charset="-79"/>
              </a:rPr>
              <a:t>Fig 1. Interannual trend of IGT PAN </a:t>
            </a:r>
          </a:p>
        </p:txBody>
      </p:sp>
      <p:sp>
        <p:nvSpPr>
          <p:cNvPr id="57" name="TextBox 56">
            <a:extLst>
              <a:ext uri="{FF2B5EF4-FFF2-40B4-BE49-F238E27FC236}">
                <a16:creationId xmlns:a16="http://schemas.microsoft.com/office/drawing/2014/main" id="{DD25AF06-82DA-08B3-2CDE-D1F8C9027203}"/>
              </a:ext>
            </a:extLst>
          </p:cNvPr>
          <p:cNvSpPr txBox="1"/>
          <p:nvPr/>
        </p:nvSpPr>
        <p:spPr>
          <a:xfrm>
            <a:off x="5571702" y="22630922"/>
            <a:ext cx="16240161" cy="1200329"/>
          </a:xfrm>
          <a:prstGeom prst="rect">
            <a:avLst/>
          </a:prstGeom>
          <a:noFill/>
          <a:ln w="25400">
            <a:solidFill>
              <a:srgbClr val="92D050"/>
            </a:solidFill>
          </a:ln>
        </p:spPr>
        <p:txBody>
          <a:bodyPr wrap="square" rtlCol="0">
            <a:spAutoFit/>
          </a:bodyPr>
          <a:lstStyle/>
          <a:p>
            <a:pPr algn="just"/>
            <a:r>
              <a:rPr lang="en-US" sz="2400" dirty="0">
                <a:latin typeface="Big Caslon Medium" panose="02000603090000020003" pitchFamily="2" charset="-79"/>
                <a:ea typeface="Open Sans" panose="020B0606030504020204" pitchFamily="34" charset="0"/>
                <a:cs typeface="Big Caslon Medium" panose="02000603090000020003" pitchFamily="2" charset="-79"/>
              </a:rPr>
              <a:t>Fig 4. Snapshot of  AR features detected in each timestamp by TGARs algorithm. The first, second, and third column represent the  AR features observed over Atlantic, Pacific, and poles respectively. The red dashed line indicate AR axis, and vectors represent the intensity.  </a:t>
            </a:r>
          </a:p>
        </p:txBody>
      </p:sp>
      <p:sp>
        <p:nvSpPr>
          <p:cNvPr id="58" name="TextBox 57">
            <a:extLst>
              <a:ext uri="{FF2B5EF4-FFF2-40B4-BE49-F238E27FC236}">
                <a16:creationId xmlns:a16="http://schemas.microsoft.com/office/drawing/2014/main" id="{2109C34D-274B-C99F-0042-6C87700A0C8E}"/>
              </a:ext>
            </a:extLst>
          </p:cNvPr>
          <p:cNvSpPr txBox="1"/>
          <p:nvPr/>
        </p:nvSpPr>
        <p:spPr>
          <a:xfrm>
            <a:off x="93877" y="25494347"/>
            <a:ext cx="5500098" cy="1569660"/>
          </a:xfrm>
          <a:prstGeom prst="rect">
            <a:avLst/>
          </a:prstGeom>
          <a:noFill/>
          <a:ln w="25400">
            <a:solidFill>
              <a:srgbClr val="92D050"/>
            </a:solidFill>
          </a:ln>
        </p:spPr>
        <p:txBody>
          <a:bodyPr wrap="square" rtlCol="0">
            <a:spAutoFit/>
          </a:bodyPr>
          <a:lstStyle/>
          <a:p>
            <a:pPr algn="just"/>
            <a:r>
              <a:rPr lang="en-US" sz="2400" dirty="0">
                <a:latin typeface="Big Caslon Medium" panose="02000603090000020003" pitchFamily="2" charset="-79"/>
                <a:ea typeface="Open Sans" panose="020B0606030504020204" pitchFamily="34" charset="0"/>
                <a:cs typeface="Big Caslon Medium" panose="02000603090000020003" pitchFamily="2" charset="-79"/>
              </a:rPr>
              <a:t>Fig 3. Fractional contribution accounted by TGARs events for CO. Dashed black line indicate TGARs contribution above 50%.</a:t>
            </a:r>
          </a:p>
        </p:txBody>
      </p:sp>
      <p:sp>
        <p:nvSpPr>
          <p:cNvPr id="59" name="TextBox 58">
            <a:extLst>
              <a:ext uri="{FF2B5EF4-FFF2-40B4-BE49-F238E27FC236}">
                <a16:creationId xmlns:a16="http://schemas.microsoft.com/office/drawing/2014/main" id="{D890FB9A-4552-B36D-8376-C177F9ED238B}"/>
              </a:ext>
            </a:extLst>
          </p:cNvPr>
          <p:cNvSpPr txBox="1"/>
          <p:nvPr/>
        </p:nvSpPr>
        <p:spPr>
          <a:xfrm>
            <a:off x="189032" y="21235355"/>
            <a:ext cx="5269242" cy="461665"/>
          </a:xfrm>
          <a:prstGeom prst="rect">
            <a:avLst/>
          </a:prstGeom>
          <a:noFill/>
          <a:ln w="25400">
            <a:solidFill>
              <a:srgbClr val="92D050"/>
            </a:solidFill>
          </a:ln>
        </p:spPr>
        <p:txBody>
          <a:bodyPr wrap="square" rtlCol="0">
            <a:spAutoFit/>
          </a:bodyPr>
          <a:lstStyle/>
          <a:p>
            <a:pPr algn="just"/>
            <a:r>
              <a:rPr lang="en-US" sz="2400" dirty="0">
                <a:latin typeface="Big Caslon Medium" panose="02000603090000020003" pitchFamily="2" charset="-79"/>
                <a:ea typeface="Open Sans" panose="020B0606030504020204" pitchFamily="34" charset="0"/>
                <a:cs typeface="Big Caslon Medium" panose="02000603090000020003" pitchFamily="2" charset="-79"/>
              </a:rPr>
              <a:t>Fig 2. TGARs frequency PAN</a:t>
            </a:r>
          </a:p>
        </p:txBody>
      </p:sp>
      <p:sp>
        <p:nvSpPr>
          <p:cNvPr id="63" name="TextBox 62">
            <a:extLst>
              <a:ext uri="{FF2B5EF4-FFF2-40B4-BE49-F238E27FC236}">
                <a16:creationId xmlns:a16="http://schemas.microsoft.com/office/drawing/2014/main" id="{6617A108-353C-CC0B-4347-4D827284F072}"/>
              </a:ext>
            </a:extLst>
          </p:cNvPr>
          <p:cNvSpPr txBox="1"/>
          <p:nvPr/>
        </p:nvSpPr>
        <p:spPr>
          <a:xfrm>
            <a:off x="187361" y="28872870"/>
            <a:ext cx="8050696" cy="2539157"/>
          </a:xfrm>
          <a:prstGeom prst="rect">
            <a:avLst/>
          </a:prstGeom>
          <a:noFill/>
        </p:spPr>
        <p:txBody>
          <a:bodyPr wrap="square" rtlCol="0">
            <a:spAutoFit/>
          </a:bodyPr>
          <a:lstStyle/>
          <a:p>
            <a:r>
              <a:rPr lang="en-US" sz="2400" b="1" dirty="0">
                <a:latin typeface="BIG CASLON MEDIUM" panose="02000603090000020003" pitchFamily="2" charset="-79"/>
                <a:ea typeface="Open Sans" panose="020B0606030504020204" pitchFamily="34" charset="0"/>
                <a:cs typeface="BIG CASLON MEDIUM" panose="02000603090000020003" pitchFamily="2" charset="-79"/>
              </a:rPr>
              <a:t>National Aeronautics and Space Administration</a:t>
            </a:r>
          </a:p>
          <a:p>
            <a:pPr>
              <a:spcBef>
                <a:spcPts val="1800"/>
              </a:spcBef>
            </a:pPr>
            <a:r>
              <a:rPr lang="en-US" sz="2400" b="1" dirty="0">
                <a:latin typeface="BIG CASLON MEDIUM" panose="02000603090000020003" pitchFamily="2" charset="-79"/>
                <a:ea typeface="Open Sans" panose="020B0606030504020204" pitchFamily="34" charset="0"/>
                <a:cs typeface="BIG CASLON MEDIUM" panose="02000603090000020003" pitchFamily="2" charset="-79"/>
              </a:rPr>
              <a:t>Jet Propulsion Laboratory</a:t>
            </a:r>
          </a:p>
          <a:p>
            <a:r>
              <a:rPr lang="en-US" sz="2400" dirty="0">
                <a:latin typeface="Big Caslon Medium" panose="02000603090000020003" pitchFamily="2" charset="-79"/>
                <a:ea typeface="Open Sans" panose="020B0606030504020204" pitchFamily="34" charset="0"/>
                <a:cs typeface="Big Caslon Medium" panose="02000603090000020003" pitchFamily="2" charset="-79"/>
              </a:rPr>
              <a:t>California Institute of Technology</a:t>
            </a:r>
          </a:p>
          <a:p>
            <a:r>
              <a:rPr lang="en-US" sz="2400" dirty="0">
                <a:latin typeface="Big Caslon Medium" panose="02000603090000020003" pitchFamily="2" charset="-79"/>
                <a:ea typeface="Open Sans" panose="020B0606030504020204" pitchFamily="34" charset="0"/>
                <a:cs typeface="Big Caslon Medium" panose="02000603090000020003" pitchFamily="2" charset="-79"/>
              </a:rPr>
              <a:t>Pasadena, California</a:t>
            </a:r>
          </a:p>
          <a:p>
            <a:endParaRPr lang="en-US" sz="2400" dirty="0">
              <a:latin typeface="Big Caslon Medium" panose="02000603090000020003" pitchFamily="2" charset="-79"/>
              <a:ea typeface="Open Sans" panose="020B0606030504020204" pitchFamily="34" charset="0"/>
              <a:cs typeface="Big Caslon Medium" panose="02000603090000020003" pitchFamily="2" charset="-79"/>
            </a:endParaRPr>
          </a:p>
          <a:p>
            <a:r>
              <a:rPr lang="en-US" sz="2400" b="1" dirty="0" err="1">
                <a:latin typeface="BIG CASLON MEDIUM" panose="02000603090000020003" pitchFamily="2" charset="-79"/>
                <a:ea typeface="Open Sans" panose="020B0606030504020204" pitchFamily="34" charset="0"/>
                <a:cs typeface="BIG CASLON MEDIUM" panose="02000603090000020003" pitchFamily="2" charset="-79"/>
              </a:rPr>
              <a:t>www.nasa.gov</a:t>
            </a:r>
            <a:endParaRPr lang="en-US" sz="2400" b="1" dirty="0">
              <a:latin typeface="BIG CASLON MEDIUM" panose="02000603090000020003" pitchFamily="2" charset="-79"/>
              <a:ea typeface="Open Sans" panose="020B0606030504020204" pitchFamily="34" charset="0"/>
              <a:cs typeface="BIG CASLON MEDIUM" panose="02000603090000020003" pitchFamily="2" charset="-79"/>
            </a:endParaRPr>
          </a:p>
        </p:txBody>
      </p:sp>
      <p:sp>
        <p:nvSpPr>
          <p:cNvPr id="65" name="TextBox 64">
            <a:extLst>
              <a:ext uri="{FF2B5EF4-FFF2-40B4-BE49-F238E27FC236}">
                <a16:creationId xmlns:a16="http://schemas.microsoft.com/office/drawing/2014/main" id="{F09A6DF9-D2BF-4D41-23E6-CF9A336D1FC9}"/>
              </a:ext>
            </a:extLst>
          </p:cNvPr>
          <p:cNvSpPr txBox="1"/>
          <p:nvPr/>
        </p:nvSpPr>
        <p:spPr>
          <a:xfrm>
            <a:off x="5606830" y="24675875"/>
            <a:ext cx="16289139" cy="2400657"/>
          </a:xfrm>
          <a:prstGeom prst="rect">
            <a:avLst/>
          </a:prstGeom>
          <a:noFill/>
          <a:ln w="25400">
            <a:solidFill>
              <a:srgbClr val="92D050"/>
            </a:solidFill>
          </a:ln>
        </p:spPr>
        <p:txBody>
          <a:bodyPr wrap="square" rtlCol="0">
            <a:spAutoFit/>
          </a:bodyPr>
          <a:lstStyle/>
          <a:p>
            <a:pPr marL="342900" indent="-342900">
              <a:buFont typeface="Arial" panose="020B0604020202020204" pitchFamily="34" charset="0"/>
              <a:buChar char="•"/>
            </a:pPr>
            <a:r>
              <a:rPr lang="en-US" sz="2500" dirty="0">
                <a:latin typeface="Big Caslon Medium" panose="02000603090000020003" pitchFamily="2" charset="-79"/>
                <a:ea typeface="Open Sans" panose="020B0606030504020204" pitchFamily="34" charset="0"/>
                <a:cs typeface="Big Caslon Medium" panose="02000603090000020003" pitchFamily="2" charset="-79"/>
              </a:rPr>
              <a:t>Over the period 2005-2019, the TGAR algorithm detected about 300, 000 events globally, which corresponded to up to 20 days yr</a:t>
            </a:r>
            <a:r>
              <a:rPr lang="en-US" sz="2500" baseline="30000" dirty="0">
                <a:latin typeface="Big Caslon Medium" panose="02000603090000020003" pitchFamily="2" charset="-79"/>
                <a:ea typeface="Open Sans" panose="020B0606030504020204" pitchFamily="34" charset="0"/>
                <a:cs typeface="Big Caslon Medium" panose="02000603090000020003" pitchFamily="2" charset="-79"/>
              </a:rPr>
              <a:t>−1 </a:t>
            </a:r>
            <a:r>
              <a:rPr lang="en-US" sz="2500" dirty="0">
                <a:latin typeface="Big Caslon Medium" panose="02000603090000020003" pitchFamily="2" charset="-79"/>
                <a:ea typeface="Open Sans" panose="020B0606030504020204" pitchFamily="34" charset="0"/>
                <a:cs typeface="Big Caslon Medium" panose="02000603090000020003" pitchFamily="2" charset="-79"/>
              </a:rPr>
              <a:t>and was responsible for up to &gt;60 % of the annual total transport over North Atlantic Ocean, South temperate zone, central Asia, Africa, Pacific Ocean.</a:t>
            </a:r>
          </a:p>
          <a:p>
            <a:pPr marL="342900" indent="-342900">
              <a:buFont typeface="Arial" panose="020B0604020202020204" pitchFamily="34" charset="0"/>
              <a:buChar char="•"/>
            </a:pPr>
            <a:r>
              <a:rPr lang="en-US" sz="2500" dirty="0">
                <a:latin typeface="Big Caslon Medium" panose="02000603090000020003" pitchFamily="2" charset="-79"/>
                <a:ea typeface="Open Sans" panose="020B0606030504020204" pitchFamily="34" charset="0"/>
                <a:cs typeface="Big Caslon Medium" panose="02000603090000020003" pitchFamily="2" charset="-79"/>
              </a:rPr>
              <a:t>Analyzing TGARs of various chemical species with different characteristics can provide a comprehensive understanding of the impact of human and natural activities on the global environment and climate through long-range transports.</a:t>
            </a:r>
          </a:p>
          <a:p>
            <a:pPr marL="342900" indent="-342900">
              <a:buFont typeface="Arial" panose="020B0604020202020204" pitchFamily="34" charset="0"/>
              <a:buChar char="•"/>
            </a:pPr>
            <a:r>
              <a:rPr lang="en-US" sz="2500" dirty="0">
                <a:latin typeface="Big Caslon Medium" panose="02000603090000020003" pitchFamily="2" charset="-79"/>
                <a:ea typeface="Open Sans" panose="020B0606030504020204" pitchFamily="34" charset="0"/>
                <a:cs typeface="Big Caslon Medium" panose="02000603090000020003" pitchFamily="2" charset="-79"/>
              </a:rPr>
              <a:t>This framework can also help understand the factors that control local extreme air pollution events.</a:t>
            </a:r>
          </a:p>
        </p:txBody>
      </p:sp>
      <p:sp>
        <p:nvSpPr>
          <p:cNvPr id="66" name="TextBox 65">
            <a:extLst>
              <a:ext uri="{FF2B5EF4-FFF2-40B4-BE49-F238E27FC236}">
                <a16:creationId xmlns:a16="http://schemas.microsoft.com/office/drawing/2014/main" id="{37BAD33E-CAB0-6FB0-0E5D-006E9EA43BB7}"/>
              </a:ext>
            </a:extLst>
          </p:cNvPr>
          <p:cNvSpPr txBox="1"/>
          <p:nvPr/>
        </p:nvSpPr>
        <p:spPr>
          <a:xfrm>
            <a:off x="5551148" y="23987715"/>
            <a:ext cx="16344821" cy="646331"/>
          </a:xfrm>
          <a:prstGeom prst="rect">
            <a:avLst/>
          </a:prstGeom>
          <a:solidFill>
            <a:srgbClr val="92D050"/>
          </a:solidFill>
        </p:spPr>
        <p:txBody>
          <a:bodyPr wrap="square" rtlCol="0">
            <a:spAutoFit/>
          </a:bodyPr>
          <a:lstStyle/>
          <a:p>
            <a:pPr algn="ctr"/>
            <a:r>
              <a:rPr lang="en-US" sz="3600" dirty="0">
                <a:latin typeface="Big Caslon Medium" panose="02000603090000020003" pitchFamily="2" charset="-79"/>
                <a:ea typeface="Open Sans" panose="020B0606030504020204" pitchFamily="34" charset="0"/>
                <a:cs typeface="Big Caslon Medium" panose="02000603090000020003" pitchFamily="2" charset="-79"/>
              </a:rPr>
              <a:t>Significance of study</a:t>
            </a:r>
          </a:p>
        </p:txBody>
      </p:sp>
      <p:sp>
        <p:nvSpPr>
          <p:cNvPr id="67" name="TextBox 66">
            <a:extLst>
              <a:ext uri="{FF2B5EF4-FFF2-40B4-BE49-F238E27FC236}">
                <a16:creationId xmlns:a16="http://schemas.microsoft.com/office/drawing/2014/main" id="{772F6E4C-D69E-5AC3-5333-E8256AE26A20}"/>
              </a:ext>
            </a:extLst>
          </p:cNvPr>
          <p:cNvSpPr txBox="1"/>
          <p:nvPr/>
        </p:nvSpPr>
        <p:spPr>
          <a:xfrm>
            <a:off x="80265" y="27129458"/>
            <a:ext cx="21798695" cy="646331"/>
          </a:xfrm>
          <a:prstGeom prst="rect">
            <a:avLst/>
          </a:prstGeom>
          <a:solidFill>
            <a:srgbClr val="92D050"/>
          </a:solidFill>
        </p:spPr>
        <p:txBody>
          <a:bodyPr wrap="square" rtlCol="0" anchor="ctr">
            <a:spAutoFit/>
          </a:bodyPr>
          <a:lstStyle/>
          <a:p>
            <a:pPr algn="ctr"/>
            <a:r>
              <a:rPr lang="en-US" sz="3600" dirty="0">
                <a:latin typeface="Big Caslon Medium" panose="02000603090000020003" pitchFamily="2" charset="-79"/>
                <a:ea typeface="Open Sans" panose="020B0606030504020204" pitchFamily="34" charset="0"/>
                <a:cs typeface="Big Caslon Medium" panose="02000603090000020003" pitchFamily="2" charset="-79"/>
              </a:rPr>
              <a:t>Future work</a:t>
            </a:r>
          </a:p>
        </p:txBody>
      </p:sp>
      <p:sp>
        <p:nvSpPr>
          <p:cNvPr id="69" name="TextBox 68">
            <a:extLst>
              <a:ext uri="{FF2B5EF4-FFF2-40B4-BE49-F238E27FC236}">
                <a16:creationId xmlns:a16="http://schemas.microsoft.com/office/drawing/2014/main" id="{72ADA6CD-1DE6-A1D4-09BA-F7C1A976F487}"/>
              </a:ext>
            </a:extLst>
          </p:cNvPr>
          <p:cNvSpPr txBox="1"/>
          <p:nvPr/>
        </p:nvSpPr>
        <p:spPr>
          <a:xfrm>
            <a:off x="635163" y="27900317"/>
            <a:ext cx="21149486" cy="523220"/>
          </a:xfrm>
          <a:prstGeom prst="rect">
            <a:avLst/>
          </a:prstGeom>
          <a:noFill/>
          <a:ln w="25400">
            <a:noFill/>
          </a:ln>
        </p:spPr>
        <p:txBody>
          <a:bodyPr wrap="square" rtlCol="0">
            <a:spAutoFit/>
          </a:bodyPr>
          <a:lstStyle/>
          <a:p>
            <a:pPr algn="ctr"/>
            <a:r>
              <a:rPr lang="en-US" sz="2800" dirty="0">
                <a:latin typeface="Big Caslon Medium" panose="02000603090000020003" pitchFamily="2" charset="-79"/>
                <a:ea typeface="Open Sans" panose="020B0606030504020204" pitchFamily="34" charset="0"/>
                <a:cs typeface="Big Caslon Medium" panose="02000603090000020003" pitchFamily="2" charset="-79"/>
              </a:rPr>
              <a:t>In future, we will focus on understanding the influence of specific events on air quality in selected regions</a:t>
            </a:r>
          </a:p>
        </p:txBody>
      </p:sp>
      <p:pic>
        <p:nvPicPr>
          <p:cNvPr id="7" name="Picture 6" descr="A map of the world&#10;&#10;Description automatically generated">
            <a:extLst>
              <a:ext uri="{FF2B5EF4-FFF2-40B4-BE49-F238E27FC236}">
                <a16:creationId xmlns:a16="http://schemas.microsoft.com/office/drawing/2014/main" id="{4F123AFD-DC04-C12E-3232-72A02B463DE2}"/>
              </a:ext>
            </a:extLst>
          </p:cNvPr>
          <p:cNvPicPr>
            <a:picLocks noChangeAspect="1"/>
          </p:cNvPicPr>
          <p:nvPr/>
        </p:nvPicPr>
        <p:blipFill>
          <a:blip r:embed="rId3"/>
          <a:stretch>
            <a:fillRect/>
          </a:stretch>
        </p:blipFill>
        <p:spPr>
          <a:xfrm>
            <a:off x="146598" y="13799688"/>
            <a:ext cx="5325743" cy="4086310"/>
          </a:xfrm>
          <a:prstGeom prst="rect">
            <a:avLst/>
          </a:prstGeom>
        </p:spPr>
      </p:pic>
      <p:pic>
        <p:nvPicPr>
          <p:cNvPr id="17" name="Picture 16" descr="A map of the earth&#10;&#10;Description automatically generated">
            <a:extLst>
              <a:ext uri="{FF2B5EF4-FFF2-40B4-BE49-F238E27FC236}">
                <a16:creationId xmlns:a16="http://schemas.microsoft.com/office/drawing/2014/main" id="{354A7854-C34A-9858-1105-C72432F99DF6}"/>
              </a:ext>
            </a:extLst>
          </p:cNvPr>
          <p:cNvPicPr>
            <a:picLocks noChangeAspect="1"/>
          </p:cNvPicPr>
          <p:nvPr/>
        </p:nvPicPr>
        <p:blipFill>
          <a:blip r:embed="rId4"/>
          <a:stretch>
            <a:fillRect/>
          </a:stretch>
        </p:blipFill>
        <p:spPr>
          <a:xfrm>
            <a:off x="72794" y="18548642"/>
            <a:ext cx="5542264" cy="2613100"/>
          </a:xfrm>
          <a:prstGeom prst="rect">
            <a:avLst/>
          </a:prstGeom>
        </p:spPr>
      </p:pic>
      <p:pic>
        <p:nvPicPr>
          <p:cNvPr id="22" name="Picture 21" descr="A map of the world&#10;&#10;Description automatically generated">
            <a:extLst>
              <a:ext uri="{FF2B5EF4-FFF2-40B4-BE49-F238E27FC236}">
                <a16:creationId xmlns:a16="http://schemas.microsoft.com/office/drawing/2014/main" id="{B1FAA438-C719-4296-4424-231885BA7BD8}"/>
              </a:ext>
            </a:extLst>
          </p:cNvPr>
          <p:cNvPicPr>
            <a:picLocks noChangeAspect="1"/>
          </p:cNvPicPr>
          <p:nvPr/>
        </p:nvPicPr>
        <p:blipFill>
          <a:blip r:embed="rId5"/>
          <a:stretch>
            <a:fillRect/>
          </a:stretch>
        </p:blipFill>
        <p:spPr>
          <a:xfrm>
            <a:off x="146598" y="21759082"/>
            <a:ext cx="5221996" cy="3440576"/>
          </a:xfrm>
          <a:prstGeom prst="rect">
            <a:avLst/>
          </a:prstGeom>
        </p:spPr>
      </p:pic>
      <p:pic>
        <p:nvPicPr>
          <p:cNvPr id="6" name="Picture 5" descr="A collection of maps showing the weather&#10;&#10;Description automatically generated">
            <a:extLst>
              <a:ext uri="{FF2B5EF4-FFF2-40B4-BE49-F238E27FC236}">
                <a16:creationId xmlns:a16="http://schemas.microsoft.com/office/drawing/2014/main" id="{BDF7CC08-B7FF-8037-98B6-1A950B729EE1}"/>
              </a:ext>
            </a:extLst>
          </p:cNvPr>
          <p:cNvPicPr>
            <a:picLocks noChangeAspect="1"/>
          </p:cNvPicPr>
          <p:nvPr/>
        </p:nvPicPr>
        <p:blipFill rotWithShape="1">
          <a:blip r:embed="rId6"/>
          <a:srcRect l="2228" t="2637" r="1196" b="3847"/>
          <a:stretch/>
        </p:blipFill>
        <p:spPr>
          <a:xfrm>
            <a:off x="5865222" y="13728514"/>
            <a:ext cx="15933779" cy="8785556"/>
          </a:xfrm>
          <a:prstGeom prst="rect">
            <a:avLst/>
          </a:prstGeom>
        </p:spPr>
      </p:pic>
    </p:spTree>
    <p:extLst>
      <p:ext uri="{BB962C8B-B14F-4D97-AF65-F5344CB8AC3E}">
        <p14:creationId xmlns:p14="http://schemas.microsoft.com/office/powerpoint/2010/main" val="1899794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3364</TotalTime>
  <Words>542</Words>
  <Application>Microsoft Office PowerPoint</Application>
  <PresentationFormat>Custom</PresentationFormat>
  <Paragraphs>43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Big Caslon Medium</vt:lpstr>
      <vt:lpstr>Big Caslon Medium</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Rai, Mukesh (329I)</dc:creator>
  <cp:lastModifiedBy>Hong, Sophia (US 1212)</cp:lastModifiedBy>
  <cp:revision>23</cp:revision>
  <dcterms:created xsi:type="dcterms:W3CDTF">2023-09-14T19:03:39Z</dcterms:created>
  <dcterms:modified xsi:type="dcterms:W3CDTF">2023-11-29T03:36:54Z</dcterms:modified>
</cp:coreProperties>
</file>