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8" r:id="rId2"/>
  </p:sldIdLst>
  <p:sldSz cx="219456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CBEA06-7298-F5AF-E46F-36D6DE6EBD85}" name="Hong, Sophia (US 1200)" initials="HS(1" userId="S::ana.s.hong@jpl.nasa.gov::8ed35a80-99c1-44c0-b57b-9b3aa285e4d8" providerId="AD"/>
  <p188:author id="{9F1056C4-72A9-A504-F5CB-4FBBE654700D}" name="Castaneda, Lupe (US 1230)" initials="CL(1" userId="S::Guadalupe.Castaneda@jpl.nasa.gov::6691f1d8-cdcc-421d-b26a-5c6cdec046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9F2B1F"/>
    <a:srgbClr val="551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40"/>
    <p:restoredTop sz="96405"/>
  </p:normalViewPr>
  <p:slideViewPr>
    <p:cSldViewPr snapToGrid="0">
      <p:cViewPr varScale="1">
        <p:scale>
          <a:sx n="26" d="100"/>
          <a:sy n="26" d="100"/>
        </p:scale>
        <p:origin x="4704"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8/10/relationships/authors" Targe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5387342"/>
            <a:ext cx="18653760" cy="1146048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17289782"/>
            <a:ext cx="16459200" cy="7947658"/>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820138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90185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1752600"/>
            <a:ext cx="473202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1752600"/>
            <a:ext cx="1392174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146967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408014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8206749"/>
            <a:ext cx="18928080" cy="13693138"/>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22029429"/>
            <a:ext cx="18928080" cy="7200898"/>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1C0FA-16C0-894C-A716-8787E14EF5B7}"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97035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41C0FA-16C0-894C-A716-8787E14EF5B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70036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1752607"/>
            <a:ext cx="189280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8069582"/>
            <a:ext cx="9284016"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4" name="Content Placeholder 3"/>
          <p:cNvSpPr>
            <a:spLocks noGrp="1"/>
          </p:cNvSpPr>
          <p:nvPr>
            <p:ph sz="half" idx="2"/>
          </p:nvPr>
        </p:nvSpPr>
        <p:spPr>
          <a:xfrm>
            <a:off x="1511621" y="12024360"/>
            <a:ext cx="9284016"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8069582"/>
            <a:ext cx="9329738"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6" name="Content Placeholder 5"/>
          <p:cNvSpPr>
            <a:spLocks noGrp="1"/>
          </p:cNvSpPr>
          <p:nvPr>
            <p:ph sz="quarter" idx="4"/>
          </p:nvPr>
        </p:nvSpPr>
        <p:spPr>
          <a:xfrm>
            <a:off x="11109961" y="12024360"/>
            <a:ext cx="9329738"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41C0FA-16C0-894C-A716-8787E14EF5B7}"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713448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41C0FA-16C0-894C-A716-8787E14EF5B7}"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98772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1C0FA-16C0-894C-A716-8787E14EF5B7}"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19746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4739647"/>
            <a:ext cx="11109960" cy="233934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697742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4739647"/>
            <a:ext cx="11109960" cy="23393400"/>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r>
              <a:rPr lang="en-US"/>
              <a:t>Click icon to add picture</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545459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8760" y="1752607"/>
            <a:ext cx="189280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08760" y="8763000"/>
            <a:ext cx="1892808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8760" y="30510487"/>
            <a:ext cx="4937760" cy="1752600"/>
          </a:xfrm>
          <a:prstGeom prst="rect">
            <a:avLst/>
          </a:prstGeom>
        </p:spPr>
        <p:txBody>
          <a:bodyPr vert="horz" lIns="91440" tIns="45720" rIns="91440" bIns="45720" rtlCol="0" anchor="ctr"/>
          <a:lstStyle>
            <a:lvl1pPr algn="l">
              <a:defRPr sz="2880">
                <a:solidFill>
                  <a:schemeClr val="tx1">
                    <a:tint val="75000"/>
                  </a:schemeClr>
                </a:solidFill>
              </a:defRPr>
            </a:lvl1pPr>
          </a:lstStyle>
          <a:p>
            <a:fld id="{9B41C0FA-16C0-894C-A716-8787E14EF5B7}" type="datetimeFigureOut">
              <a:rPr lang="en-US" smtClean="0"/>
              <a:t>11/28/2023</a:t>
            </a:fld>
            <a:endParaRPr lang="en-US"/>
          </a:p>
        </p:txBody>
      </p:sp>
      <p:sp>
        <p:nvSpPr>
          <p:cNvPr id="5" name="Footer Placeholder 4"/>
          <p:cNvSpPr>
            <a:spLocks noGrp="1"/>
          </p:cNvSpPr>
          <p:nvPr>
            <p:ph type="ftr" sz="quarter" idx="3"/>
          </p:nvPr>
        </p:nvSpPr>
        <p:spPr>
          <a:xfrm>
            <a:off x="7269480" y="30510487"/>
            <a:ext cx="7406640" cy="1752600"/>
          </a:xfrm>
          <a:prstGeom prst="rect">
            <a:avLst/>
          </a:prstGeom>
        </p:spPr>
        <p:txBody>
          <a:bodyPr vert="horz" lIns="91440" tIns="45720" rIns="91440" bIns="45720" rtlCol="0" anchor="ctr"/>
          <a:lstStyle>
            <a:lvl1pPr algn="ctr">
              <a:defRPr sz="28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499080" y="30510487"/>
            <a:ext cx="4937760" cy="1752600"/>
          </a:xfrm>
          <a:prstGeom prst="rect">
            <a:avLst/>
          </a:prstGeom>
        </p:spPr>
        <p:txBody>
          <a:bodyPr vert="horz" lIns="91440" tIns="45720" rIns="91440" bIns="45720" rtlCol="0" anchor="ctr"/>
          <a:lstStyle>
            <a:lvl1pPr algn="r">
              <a:defRPr sz="2880">
                <a:solidFill>
                  <a:schemeClr val="tx1">
                    <a:tint val="75000"/>
                  </a:schemeClr>
                </a:solidFill>
              </a:defRPr>
            </a:lvl1pPr>
          </a:lstStyle>
          <a:p>
            <a:fld id="{92CA531C-7793-A540-B2EB-21B5693E78E3}" type="slidenum">
              <a:rPr lang="en-US" smtClean="0"/>
              <a:t>‹#›</a:t>
            </a:fld>
            <a:endParaRPr lang="en-US"/>
          </a:p>
        </p:txBody>
      </p:sp>
    </p:spTree>
    <p:extLst>
      <p:ext uri="{BB962C8B-B14F-4D97-AF65-F5344CB8AC3E}">
        <p14:creationId xmlns:p14="http://schemas.microsoft.com/office/powerpoint/2010/main" val="3261426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5.png"/><Relationship Id="rId3" Type="http://schemas.openxmlformats.org/officeDocument/2006/relationships/image" Target="../media/image2.png"/><Relationship Id="rId21" Type="http://schemas.openxmlformats.org/officeDocument/2006/relationships/image" Target="../media/image17.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image" Target="../media/image1.emf"/><Relationship Id="rId16" Type="http://schemas.openxmlformats.org/officeDocument/2006/relationships/image" Target="../media/image13.png"/><Relationship Id="rId20"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2.jp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1.jpeg"/><Relationship Id="rId2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a:extLst>
              <a:ext uri="{FF2B5EF4-FFF2-40B4-BE49-F238E27FC236}">
                <a16:creationId xmlns:a16="http://schemas.microsoft.com/office/drawing/2014/main" id="{7E916B9F-4778-48F0-AF93-93872B1FD3DB}"/>
              </a:ext>
            </a:extLst>
          </p:cNvPr>
          <p:cNvSpPr txBox="1"/>
          <p:nvPr/>
        </p:nvSpPr>
        <p:spPr>
          <a:xfrm>
            <a:off x="1008931" y="15180296"/>
            <a:ext cx="2007666" cy="707886"/>
          </a:xfrm>
          <a:prstGeom prst="rect">
            <a:avLst/>
          </a:prstGeom>
          <a:noFill/>
        </p:spPr>
        <p:txBody>
          <a:bodyPr wrap="square" rtlCol="0">
            <a:spAutoFit/>
          </a:bodyPr>
          <a:lstStyle/>
          <a:p>
            <a:r>
              <a:rPr lang="en-US" sz="2000" dirty="0">
                <a:solidFill>
                  <a:schemeClr val="accent1"/>
                </a:solidFill>
              </a:rPr>
              <a:t>G-band calibration factor</a:t>
            </a:r>
          </a:p>
        </p:txBody>
      </p:sp>
      <p:sp>
        <p:nvSpPr>
          <p:cNvPr id="147" name="Rectangle 146">
            <a:extLst>
              <a:ext uri="{FF2B5EF4-FFF2-40B4-BE49-F238E27FC236}">
                <a16:creationId xmlns:a16="http://schemas.microsoft.com/office/drawing/2014/main" id="{8C48D470-90EE-447D-A92F-965E193A5DA2}"/>
              </a:ext>
            </a:extLst>
          </p:cNvPr>
          <p:cNvSpPr/>
          <p:nvPr/>
        </p:nvSpPr>
        <p:spPr>
          <a:xfrm>
            <a:off x="12607670" y="16271525"/>
            <a:ext cx="8638325" cy="365760"/>
          </a:xfrm>
          <a:prstGeom prst="rect">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C38E6B63-5677-4F08-930A-8B9AB166EFB6}"/>
              </a:ext>
            </a:extLst>
          </p:cNvPr>
          <p:cNvSpPr/>
          <p:nvPr/>
        </p:nvSpPr>
        <p:spPr>
          <a:xfrm>
            <a:off x="12607670" y="10873843"/>
            <a:ext cx="8638325" cy="365760"/>
          </a:xfrm>
          <a:prstGeom prst="rect">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0A80A7D-0985-4EAC-A3EA-51898311F141}"/>
              </a:ext>
            </a:extLst>
          </p:cNvPr>
          <p:cNvSpPr/>
          <p:nvPr/>
        </p:nvSpPr>
        <p:spPr>
          <a:xfrm>
            <a:off x="661490" y="12337707"/>
            <a:ext cx="11805900" cy="349037"/>
          </a:xfrm>
          <a:prstGeom prst="rect">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27D8DB94-43C4-44AE-887A-0F1796DD719E}"/>
              </a:ext>
            </a:extLst>
          </p:cNvPr>
          <p:cNvSpPr/>
          <p:nvPr/>
        </p:nvSpPr>
        <p:spPr>
          <a:xfrm>
            <a:off x="661490" y="28211199"/>
            <a:ext cx="20574000" cy="365760"/>
          </a:xfrm>
          <a:prstGeom prst="rect">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7269F6D4-602A-4F13-A85B-2AE952784FDA}"/>
              </a:ext>
            </a:extLst>
          </p:cNvPr>
          <p:cNvSpPr/>
          <p:nvPr/>
        </p:nvSpPr>
        <p:spPr>
          <a:xfrm>
            <a:off x="665104" y="26658443"/>
            <a:ext cx="20574000" cy="365760"/>
          </a:xfrm>
          <a:prstGeom prst="rect">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D4988546-1613-4371-B75B-D5CB25C5FD10}"/>
              </a:ext>
            </a:extLst>
          </p:cNvPr>
          <p:cNvSpPr/>
          <p:nvPr/>
        </p:nvSpPr>
        <p:spPr>
          <a:xfrm>
            <a:off x="661490" y="19762381"/>
            <a:ext cx="20574000" cy="365760"/>
          </a:xfrm>
          <a:prstGeom prst="rect">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C781A362-51F7-4D2D-80DE-67437DCF2D69}"/>
              </a:ext>
            </a:extLst>
          </p:cNvPr>
          <p:cNvSpPr/>
          <p:nvPr/>
        </p:nvSpPr>
        <p:spPr>
          <a:xfrm>
            <a:off x="671995" y="10032252"/>
            <a:ext cx="11805900" cy="349037"/>
          </a:xfrm>
          <a:prstGeom prst="rect">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860FC371-1488-42AE-B209-A44157FE9206}"/>
              </a:ext>
            </a:extLst>
          </p:cNvPr>
          <p:cNvSpPr/>
          <p:nvPr/>
        </p:nvSpPr>
        <p:spPr>
          <a:xfrm>
            <a:off x="671995" y="7014685"/>
            <a:ext cx="20574000" cy="365760"/>
          </a:xfrm>
          <a:prstGeom prst="rect">
            <a:avLst/>
          </a:prstGeom>
          <a:solidFill>
            <a:srgbClr val="92D05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2D4DAF-FBA5-BA61-8C16-458A0F29468E}"/>
              </a:ext>
            </a:extLst>
          </p:cNvPr>
          <p:cNvSpPr/>
          <p:nvPr/>
        </p:nvSpPr>
        <p:spPr>
          <a:xfrm>
            <a:off x="661490" y="6976240"/>
            <a:ext cx="20486651" cy="1569660"/>
          </a:xfrm>
          <a:prstGeom prst="rect">
            <a:avLst/>
          </a:prstGeom>
        </p:spPr>
        <p:txBody>
          <a:bodyPr wrap="square">
            <a:spAutoFit/>
          </a:bodyPr>
          <a:lstStyle/>
          <a:p>
            <a:pPr algn="just"/>
            <a:r>
              <a:rPr lang="en-US" sz="2400" b="1" dirty="0"/>
              <a:t>Background </a:t>
            </a:r>
            <a:endParaRPr lang="en-US" sz="2400" dirty="0">
              <a:solidFill>
                <a:srgbClr val="FF0000"/>
              </a:solidFill>
            </a:endParaRPr>
          </a:p>
          <a:p>
            <a:pPr algn="just"/>
            <a:r>
              <a:rPr lang="en-US" sz="2400" dirty="0"/>
              <a:t>The simultaneous use of multiple millimeter-wave bands in active remote sensing of the atmosphere offers a remarkable opportunity to study the differential scattering and attenuation properties of hydrometeors in clouds and precipitation, that can be exploited to identify and model diverse weather phenomena and provide new insight into their microphysics and dynamics. </a:t>
            </a:r>
          </a:p>
        </p:txBody>
      </p:sp>
      <p:pic>
        <p:nvPicPr>
          <p:cNvPr id="59" name="Picture 58">
            <a:extLst>
              <a:ext uri="{FF2B5EF4-FFF2-40B4-BE49-F238E27FC236}">
                <a16:creationId xmlns:a16="http://schemas.microsoft.com/office/drawing/2014/main" id="{D0FAF996-1F84-4D63-A7B9-758A8B6FDFE5}"/>
              </a:ext>
            </a:extLst>
          </p:cNvPr>
          <p:cNvPicPr>
            <a:picLocks noChangeAspect="1"/>
          </p:cNvPicPr>
          <p:nvPr/>
        </p:nvPicPr>
        <p:blipFill>
          <a:blip r:embed="rId2"/>
          <a:stretch>
            <a:fillRect/>
          </a:stretch>
        </p:blipFill>
        <p:spPr>
          <a:xfrm>
            <a:off x="8494203" y="16797487"/>
            <a:ext cx="3880865" cy="2910649"/>
          </a:xfrm>
          <a:prstGeom prst="rect">
            <a:avLst/>
          </a:prstGeom>
        </p:spPr>
      </p:pic>
      <p:sp>
        <p:nvSpPr>
          <p:cNvPr id="3" name="Rectangle 2">
            <a:extLst>
              <a:ext uri="{FF2B5EF4-FFF2-40B4-BE49-F238E27FC236}">
                <a16:creationId xmlns:a16="http://schemas.microsoft.com/office/drawing/2014/main" id="{17008870-3C96-F7DA-7C91-760C1D693711}"/>
              </a:ext>
            </a:extLst>
          </p:cNvPr>
          <p:cNvSpPr/>
          <p:nvPr/>
        </p:nvSpPr>
        <p:spPr>
          <a:xfrm>
            <a:off x="0" y="-54024"/>
            <a:ext cx="21945600" cy="22979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4" name="Rectangle 3">
            <a:extLst>
              <a:ext uri="{FF2B5EF4-FFF2-40B4-BE49-F238E27FC236}">
                <a16:creationId xmlns:a16="http://schemas.microsoft.com/office/drawing/2014/main" id="{204185AC-9F19-D1B5-3E2C-C165D877F433}"/>
              </a:ext>
            </a:extLst>
          </p:cNvPr>
          <p:cNvSpPr/>
          <p:nvPr/>
        </p:nvSpPr>
        <p:spPr>
          <a:xfrm>
            <a:off x="0" y="2417069"/>
            <a:ext cx="21945600" cy="441385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6A532A-FFBD-15D8-A09B-9CB6F0E3F99E}"/>
              </a:ext>
            </a:extLst>
          </p:cNvPr>
          <p:cNvSpPr txBox="1"/>
          <p:nvPr/>
        </p:nvSpPr>
        <p:spPr>
          <a:xfrm>
            <a:off x="729473" y="29067434"/>
            <a:ext cx="8050696" cy="2354491"/>
          </a:xfrm>
          <a:prstGeom prst="rect">
            <a:avLst/>
          </a:prstGeom>
          <a:noFill/>
        </p:spPr>
        <p:txBody>
          <a:bodyPr wrap="square" rtlCol="0">
            <a:spAutoFit/>
          </a:bodyPr>
          <a:lstStyle/>
          <a:p>
            <a:r>
              <a:rPr lang="en-US" sz="2200" b="1" dirty="0">
                <a:latin typeface="Helvetica" pitchFamily="2" charset="0"/>
                <a:cs typeface="Arial" panose="020B0604020202020204" pitchFamily="34" charset="0"/>
              </a:rPr>
              <a:t>National Aeronautics and Space Administration</a:t>
            </a:r>
          </a:p>
          <a:p>
            <a:pPr>
              <a:spcBef>
                <a:spcPts val="1800"/>
              </a:spcBef>
            </a:pPr>
            <a:r>
              <a:rPr lang="en-US" sz="2200" b="1" dirty="0">
                <a:latin typeface="Helvetica" pitchFamily="2" charset="0"/>
                <a:cs typeface="Arial" panose="020B0604020202020204" pitchFamily="34" charset="0"/>
              </a:rPr>
              <a:t>Jet Propulsion Laboratory</a:t>
            </a:r>
          </a:p>
          <a:p>
            <a:r>
              <a:rPr lang="en-US" sz="2200" dirty="0">
                <a:latin typeface="Helvetica" pitchFamily="2" charset="0"/>
                <a:cs typeface="Arial" panose="020B0604020202020204" pitchFamily="34" charset="0"/>
              </a:rPr>
              <a:t>California Institute of Technology</a:t>
            </a:r>
          </a:p>
          <a:p>
            <a:r>
              <a:rPr lang="en-US" sz="2200" dirty="0">
                <a:latin typeface="Helvetica" pitchFamily="2" charset="0"/>
                <a:cs typeface="Arial" panose="020B0604020202020204" pitchFamily="34" charset="0"/>
              </a:rPr>
              <a:t>Pasadena, California</a:t>
            </a:r>
          </a:p>
          <a:p>
            <a:endParaRPr lang="en-US" sz="2200" dirty="0">
              <a:latin typeface="Helvetica" pitchFamily="2" charset="0"/>
              <a:cs typeface="Arial" panose="020B0604020202020204" pitchFamily="34" charset="0"/>
            </a:endParaRPr>
          </a:p>
          <a:p>
            <a:r>
              <a:rPr lang="en-US" sz="2200" b="1" dirty="0">
                <a:latin typeface="Helvetica" pitchFamily="2" charset="0"/>
                <a:cs typeface="Arial" panose="020B0604020202020204" pitchFamily="34" charset="0"/>
              </a:rPr>
              <a:t>www.nasa.gov</a:t>
            </a:r>
          </a:p>
        </p:txBody>
      </p:sp>
      <p:sp>
        <p:nvSpPr>
          <p:cNvPr id="9" name="TextBox 8">
            <a:extLst>
              <a:ext uri="{FF2B5EF4-FFF2-40B4-BE49-F238E27FC236}">
                <a16:creationId xmlns:a16="http://schemas.microsoft.com/office/drawing/2014/main" id="{D68DB0F1-A907-BDB2-DC66-13092EE4F97A}"/>
              </a:ext>
            </a:extLst>
          </p:cNvPr>
          <p:cNvSpPr txBox="1"/>
          <p:nvPr/>
        </p:nvSpPr>
        <p:spPr>
          <a:xfrm>
            <a:off x="729474" y="835097"/>
            <a:ext cx="7515225" cy="430887"/>
          </a:xfrm>
          <a:prstGeom prst="rect">
            <a:avLst/>
          </a:prstGeom>
          <a:noFill/>
        </p:spPr>
        <p:txBody>
          <a:bodyPr wrap="square" rtlCol="0">
            <a:spAutoFit/>
          </a:bodyPr>
          <a:lstStyle/>
          <a:p>
            <a:r>
              <a:rPr lang="en-US" sz="2200" dirty="0">
                <a:solidFill>
                  <a:schemeClr val="bg1"/>
                </a:solidFill>
                <a:latin typeface="Helvetica" pitchFamily="2" charset="0"/>
                <a:cs typeface="Arial" panose="020B0604020202020204" pitchFamily="34" charset="0"/>
              </a:rPr>
              <a:t>National Aeronautics and Space Administration</a:t>
            </a:r>
            <a:endParaRPr lang="en-US" sz="2000" dirty="0">
              <a:solidFill>
                <a:schemeClr val="bg1"/>
              </a:solidFill>
              <a:latin typeface="Helvetica" pitchFamily="2" charset="0"/>
              <a:cs typeface="Arial" panose="020B0604020202020204" pitchFamily="34" charset="0"/>
            </a:endParaRPr>
          </a:p>
        </p:txBody>
      </p:sp>
      <p:sp>
        <p:nvSpPr>
          <p:cNvPr id="12" name="Rectangle 11">
            <a:extLst>
              <a:ext uri="{FF2B5EF4-FFF2-40B4-BE49-F238E27FC236}">
                <a16:creationId xmlns:a16="http://schemas.microsoft.com/office/drawing/2014/main" id="{E1B6AD9F-C2D0-FAA0-B80B-B64AFDA924FD}"/>
              </a:ext>
            </a:extLst>
          </p:cNvPr>
          <p:cNvSpPr/>
          <p:nvPr/>
        </p:nvSpPr>
        <p:spPr>
          <a:xfrm>
            <a:off x="8541398" y="29066863"/>
            <a:ext cx="12674727" cy="368773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03CE19A-D280-F67F-3E02-115A87F9AEB3}"/>
              </a:ext>
            </a:extLst>
          </p:cNvPr>
          <p:cNvSpPr txBox="1"/>
          <p:nvPr/>
        </p:nvSpPr>
        <p:spPr>
          <a:xfrm>
            <a:off x="661488" y="3344286"/>
            <a:ext cx="20979311" cy="1938992"/>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Revealing the Cloud Structure and Precipitation Initiation with a Multifrequency Radar</a:t>
            </a:r>
          </a:p>
        </p:txBody>
      </p:sp>
      <p:sp>
        <p:nvSpPr>
          <p:cNvPr id="15" name="TextBox 14">
            <a:extLst>
              <a:ext uri="{FF2B5EF4-FFF2-40B4-BE49-F238E27FC236}">
                <a16:creationId xmlns:a16="http://schemas.microsoft.com/office/drawing/2014/main" id="{1432E216-21F1-A2C5-49F4-69DE267EBFE5}"/>
              </a:ext>
            </a:extLst>
          </p:cNvPr>
          <p:cNvSpPr txBox="1"/>
          <p:nvPr/>
        </p:nvSpPr>
        <p:spPr>
          <a:xfrm>
            <a:off x="704889" y="5329009"/>
            <a:ext cx="20525979" cy="1200329"/>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Author: Juan Socuellamos (334), JPL Postdoctoral Fellow</a:t>
            </a:r>
          </a:p>
          <a:p>
            <a:pPr algn="ctr"/>
            <a:r>
              <a:rPr lang="en-US" sz="3600" b="1" dirty="0">
                <a:solidFill>
                  <a:schemeClr val="bg1"/>
                </a:solidFill>
                <a:latin typeface="Arial" panose="020B0604020202020204" pitchFamily="34" charset="0"/>
                <a:cs typeface="Arial" panose="020B0604020202020204" pitchFamily="34" charset="0"/>
              </a:rPr>
              <a:t>Advisor: Raquel Rodriguez Monje (334)</a:t>
            </a:r>
          </a:p>
        </p:txBody>
      </p:sp>
      <p:sp>
        <p:nvSpPr>
          <p:cNvPr id="16" name="TextBox 15">
            <a:extLst>
              <a:ext uri="{FF2B5EF4-FFF2-40B4-BE49-F238E27FC236}">
                <a16:creationId xmlns:a16="http://schemas.microsoft.com/office/drawing/2014/main" id="{1F793811-165A-F465-D149-810F948966A7}"/>
              </a:ext>
            </a:extLst>
          </p:cNvPr>
          <p:cNvSpPr txBox="1"/>
          <p:nvPr/>
        </p:nvSpPr>
        <p:spPr>
          <a:xfrm>
            <a:off x="800098" y="2581144"/>
            <a:ext cx="20416026" cy="584775"/>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Postdoc Research</a:t>
            </a:r>
          </a:p>
        </p:txBody>
      </p:sp>
      <p:pic>
        <p:nvPicPr>
          <p:cNvPr id="19" name="Picture 18">
            <a:extLst>
              <a:ext uri="{FF2B5EF4-FFF2-40B4-BE49-F238E27FC236}">
                <a16:creationId xmlns:a16="http://schemas.microsoft.com/office/drawing/2014/main" id="{3A78E8C2-04FE-7596-E6E5-FDFA926D84D3}"/>
              </a:ext>
            </a:extLst>
          </p:cNvPr>
          <p:cNvPicPr>
            <a:picLocks noChangeAspect="1"/>
          </p:cNvPicPr>
          <p:nvPr/>
        </p:nvPicPr>
        <p:blipFill>
          <a:blip r:embed="rId3"/>
          <a:stretch>
            <a:fillRect/>
          </a:stretch>
        </p:blipFill>
        <p:spPr>
          <a:xfrm>
            <a:off x="19897512" y="279967"/>
            <a:ext cx="1548832" cy="1548832"/>
          </a:xfrm>
          <a:prstGeom prst="rect">
            <a:avLst/>
          </a:prstGeom>
        </p:spPr>
      </p:pic>
      <p:sp>
        <p:nvSpPr>
          <p:cNvPr id="20" name="TextBox 19">
            <a:extLst>
              <a:ext uri="{FF2B5EF4-FFF2-40B4-BE49-F238E27FC236}">
                <a16:creationId xmlns:a16="http://schemas.microsoft.com/office/drawing/2014/main" id="{C3D5331E-3FEF-EE5C-7D18-7A1A7CDF432F}"/>
              </a:ext>
            </a:extLst>
          </p:cNvPr>
          <p:cNvSpPr txBox="1"/>
          <p:nvPr/>
        </p:nvSpPr>
        <p:spPr>
          <a:xfrm>
            <a:off x="729474" y="31443162"/>
            <a:ext cx="5976257" cy="1323439"/>
          </a:xfrm>
          <a:prstGeom prst="rect">
            <a:avLst/>
          </a:prstGeom>
          <a:noFill/>
        </p:spPr>
        <p:txBody>
          <a:bodyPr wrap="square" rtlCol="0">
            <a:spAutoFit/>
          </a:bodyPr>
          <a:lstStyle/>
          <a:p>
            <a:pPr>
              <a:spcBef>
                <a:spcPts val="1200"/>
              </a:spcBef>
            </a:pPr>
            <a:r>
              <a:rPr lang="en-US" sz="2000" dirty="0">
                <a:latin typeface="Arial" panose="020B0604020202020204" pitchFamily="34" charset="0"/>
                <a:cs typeface="Arial" panose="020B0604020202020204" pitchFamily="34" charset="0"/>
              </a:rPr>
              <a:t>Clearance Number: CL#00-0000</a:t>
            </a:r>
          </a:p>
          <a:p>
            <a:pPr>
              <a:spcBef>
                <a:spcPts val="1200"/>
              </a:spcBef>
            </a:pPr>
            <a:r>
              <a:rPr lang="en-US" sz="2000" dirty="0">
                <a:latin typeface="Arial" panose="020B0604020202020204" pitchFamily="34" charset="0"/>
                <a:cs typeface="Arial" panose="020B0604020202020204" pitchFamily="34" charset="0"/>
              </a:rPr>
              <a:t>Poster Number: PRD-E-013</a:t>
            </a:r>
          </a:p>
          <a:p>
            <a:pPr>
              <a:spcBef>
                <a:spcPts val="1200"/>
              </a:spcBef>
            </a:pPr>
            <a:r>
              <a:rPr lang="en-US" sz="2000" dirty="0">
                <a:latin typeface="Helvetica" pitchFamily="2" charset="0"/>
                <a:cs typeface="Arial" panose="020B0604020202020204" pitchFamily="34" charset="0"/>
              </a:rPr>
              <a:t>Copyright 2023. All rights reserved.</a:t>
            </a:r>
          </a:p>
        </p:txBody>
      </p:sp>
      <p:sp>
        <p:nvSpPr>
          <p:cNvPr id="2" name="TextBox 1">
            <a:extLst>
              <a:ext uri="{FF2B5EF4-FFF2-40B4-BE49-F238E27FC236}">
                <a16:creationId xmlns:a16="http://schemas.microsoft.com/office/drawing/2014/main" id="{15F8681B-2025-FBE5-4C9F-CD63D9834A06}"/>
              </a:ext>
            </a:extLst>
          </p:cNvPr>
          <p:cNvSpPr txBox="1"/>
          <p:nvPr/>
        </p:nvSpPr>
        <p:spPr>
          <a:xfrm>
            <a:off x="8669551" y="29130174"/>
            <a:ext cx="12478590" cy="3631763"/>
          </a:xfrm>
          <a:prstGeom prst="rect">
            <a:avLst/>
          </a:prstGeom>
          <a:noFill/>
        </p:spPr>
        <p:txBody>
          <a:bodyPr wrap="square" rtlCol="0">
            <a:spAutoFit/>
          </a:bodyPr>
          <a:lstStyle/>
          <a:p>
            <a:pPr algn="just">
              <a:spcBef>
                <a:spcPct val="0"/>
              </a:spcBef>
            </a:pPr>
            <a:r>
              <a:rPr lang="en-US" altLang="en-US" sz="2000" b="1" dirty="0">
                <a:latin typeface="Arial" panose="020B0604020202020204" pitchFamily="34" charset="0"/>
              </a:rPr>
              <a:t>Publications:</a:t>
            </a:r>
          </a:p>
          <a:p>
            <a:pPr marL="342900" indent="-342900" algn="just">
              <a:spcBef>
                <a:spcPct val="0"/>
              </a:spcBef>
              <a:buFont typeface="Arial" panose="020B0604020202020204" pitchFamily="34" charset="0"/>
              <a:buChar char="•"/>
            </a:pPr>
            <a:r>
              <a:rPr lang="en-US" altLang="en-US" sz="2000" dirty="0">
                <a:latin typeface="Arial" panose="020B0604020202020204" pitchFamily="34" charset="0"/>
              </a:rPr>
              <a:t>J. M. Socuellamos </a:t>
            </a:r>
            <a:r>
              <a:rPr lang="en-US" altLang="en-US" sz="2000" i="1" dirty="0">
                <a:latin typeface="Arial" panose="020B0604020202020204" pitchFamily="34" charset="0"/>
              </a:rPr>
              <a:t>et al., </a:t>
            </a:r>
            <a:r>
              <a:rPr lang="en-US" altLang="en-US" sz="2000" dirty="0">
                <a:latin typeface="Arial" panose="020B0604020202020204" pitchFamily="34" charset="0"/>
              </a:rPr>
              <a:t>“A G-band Radar with Doppler Capability to Profile Atmospheric Phenomena”, submitted to </a:t>
            </a:r>
            <a:r>
              <a:rPr lang="en-US" altLang="en-US" sz="2000" i="1" dirty="0">
                <a:latin typeface="Arial" panose="020B0604020202020204" pitchFamily="34" charset="0"/>
              </a:rPr>
              <a:t>IEEE Trans. Geosci. Remote Sens.</a:t>
            </a:r>
            <a:r>
              <a:rPr lang="en-US" altLang="en-US" sz="2000" dirty="0">
                <a:latin typeface="Arial" panose="020B0604020202020204" pitchFamily="34" charset="0"/>
              </a:rPr>
              <a:t>, Aug. 2023.</a:t>
            </a:r>
          </a:p>
          <a:p>
            <a:pPr marL="342900" indent="-342900" algn="just">
              <a:spcBef>
                <a:spcPct val="0"/>
              </a:spcBef>
              <a:buFont typeface="Arial" panose="020B0604020202020204" pitchFamily="34" charset="0"/>
              <a:buChar char="•"/>
            </a:pPr>
            <a:r>
              <a:rPr lang="en-US" altLang="en-US" sz="2000" dirty="0">
                <a:latin typeface="Arial" panose="020B0604020202020204" pitchFamily="34" charset="0"/>
              </a:rPr>
              <a:t>Raquel Rodriguez Monje </a:t>
            </a:r>
            <a:r>
              <a:rPr lang="en-US" altLang="en-US" sz="2000" i="1" dirty="0">
                <a:latin typeface="Arial" panose="020B0604020202020204" pitchFamily="34" charset="0"/>
              </a:rPr>
              <a:t>et al.</a:t>
            </a:r>
            <a:r>
              <a:rPr lang="en-US" altLang="en-US" sz="2000" dirty="0">
                <a:latin typeface="Arial" panose="020B0604020202020204" pitchFamily="34" charset="0"/>
              </a:rPr>
              <a:t>, “</a:t>
            </a:r>
            <a:r>
              <a:rPr lang="en-US" sz="2000" dirty="0">
                <a:latin typeface="Arial" panose="020B0604020202020204" pitchFamily="34" charset="0"/>
                <a:cs typeface="Arial" panose="020B0604020202020204" pitchFamily="34" charset="0"/>
              </a:rPr>
              <a:t>CloudCube: a compact, low-cost radar for vertical profiling of clouds and precipitation</a:t>
            </a:r>
            <a:r>
              <a:rPr lang="en-US" altLang="en-US" sz="2000" dirty="0">
                <a:latin typeface="Arial" panose="020B0604020202020204" pitchFamily="34" charset="0"/>
              </a:rPr>
              <a:t>”, in proc. </a:t>
            </a:r>
            <a:r>
              <a:rPr lang="en-US" altLang="en-US" sz="2000" i="1" dirty="0">
                <a:latin typeface="Arial" panose="020B0604020202020204" pitchFamily="34" charset="0"/>
              </a:rPr>
              <a:t>40</a:t>
            </a:r>
            <a:r>
              <a:rPr lang="en-US" altLang="en-US" sz="2000" i="1" baseline="30000" dirty="0">
                <a:latin typeface="Arial" panose="020B0604020202020204" pitchFamily="34" charset="0"/>
              </a:rPr>
              <a:t>th</a:t>
            </a:r>
            <a:r>
              <a:rPr lang="en-US" altLang="en-US" sz="2000" i="1" dirty="0">
                <a:latin typeface="Arial" panose="020B0604020202020204" pitchFamily="34" charset="0"/>
              </a:rPr>
              <a:t> Conference on Radar Meteorology</a:t>
            </a:r>
            <a:r>
              <a:rPr lang="en-US" altLang="en-US" sz="2000" dirty="0">
                <a:latin typeface="Arial" panose="020B0604020202020204" pitchFamily="34" charset="0"/>
              </a:rPr>
              <a:t>, Minneapolis, MN, Aug. 2023.</a:t>
            </a:r>
          </a:p>
          <a:p>
            <a:pPr marL="342900" indent="-342900" algn="just">
              <a:spcBef>
                <a:spcPct val="0"/>
              </a:spcBef>
              <a:buFont typeface="Arial" panose="020B0604020202020204" pitchFamily="34" charset="0"/>
              <a:buChar char="•"/>
            </a:pPr>
            <a:r>
              <a:rPr lang="en-US" altLang="en-US" sz="2000" dirty="0">
                <a:latin typeface="Arial" panose="020B0604020202020204" pitchFamily="34" charset="0"/>
              </a:rPr>
              <a:t>Raquel Rodriguez Monje </a:t>
            </a:r>
            <a:r>
              <a:rPr lang="en-US" altLang="en-US" sz="2000" i="1" dirty="0">
                <a:latin typeface="Arial" panose="020B0604020202020204" pitchFamily="34" charset="0"/>
              </a:rPr>
              <a:t>et al.</a:t>
            </a:r>
            <a:r>
              <a:rPr lang="en-US" altLang="en-US" sz="2000" dirty="0">
                <a:latin typeface="Arial" panose="020B0604020202020204" pitchFamily="34" charset="0"/>
              </a:rPr>
              <a:t>, “</a:t>
            </a:r>
            <a:r>
              <a:rPr lang="en-US" sz="2000" dirty="0">
                <a:latin typeface="Arial" panose="020B0604020202020204" pitchFamily="34" charset="0"/>
                <a:cs typeface="Arial" panose="020B0604020202020204" pitchFamily="34" charset="0"/>
              </a:rPr>
              <a:t>CloudCube: A Compact, Multifrequency Radar for Improving Our Understanding of Atmospheric Processes</a:t>
            </a:r>
            <a:r>
              <a:rPr lang="en-US" altLang="en-US" sz="2000" dirty="0">
                <a:latin typeface="Arial" panose="020B0604020202020204" pitchFamily="34" charset="0"/>
              </a:rPr>
              <a:t>”, in proc. </a:t>
            </a:r>
            <a:r>
              <a:rPr lang="en-US" altLang="en-US" sz="2000" i="1" dirty="0">
                <a:latin typeface="Arial" panose="020B0604020202020204" pitchFamily="34" charset="0"/>
              </a:rPr>
              <a:t>IEEE IGARSS 2023</a:t>
            </a:r>
            <a:r>
              <a:rPr lang="en-US" altLang="en-US" sz="2000" dirty="0">
                <a:latin typeface="Arial" panose="020B0604020202020204" pitchFamily="34" charset="0"/>
              </a:rPr>
              <a:t>, Pasadena, CA, July 2023. </a:t>
            </a:r>
          </a:p>
          <a:p>
            <a:pPr marL="342900" indent="-342900" algn="just">
              <a:spcBef>
                <a:spcPct val="0"/>
              </a:spcBef>
              <a:buFont typeface="Arial" panose="020B0604020202020204" pitchFamily="34" charset="0"/>
              <a:buChar char="•"/>
            </a:pPr>
            <a:r>
              <a:rPr lang="en-US" altLang="en-US" sz="2000" dirty="0">
                <a:latin typeface="Arial" panose="020B0604020202020204" pitchFamily="34" charset="0"/>
              </a:rPr>
              <a:t>J. M. Socuellamos </a:t>
            </a:r>
            <a:r>
              <a:rPr lang="en-US" altLang="en-US" sz="2000" i="1" dirty="0">
                <a:latin typeface="Arial" panose="020B0604020202020204" pitchFamily="34" charset="0"/>
              </a:rPr>
              <a:t>et al.</a:t>
            </a:r>
            <a:r>
              <a:rPr lang="en-US" altLang="en-US" sz="2000" dirty="0">
                <a:latin typeface="Arial" panose="020B0604020202020204" pitchFamily="34" charset="0"/>
              </a:rPr>
              <a:t>, “Airborne and Ground Measurements of a Compact Multifrequency Cloud and Precipitation Radar”, in proc. </a:t>
            </a:r>
            <a:r>
              <a:rPr lang="en-US" altLang="en-US" sz="2000" i="1" dirty="0">
                <a:latin typeface="Arial" panose="020B0604020202020204" pitchFamily="34" charset="0"/>
              </a:rPr>
              <a:t>1</a:t>
            </a:r>
            <a:r>
              <a:rPr lang="en-US" altLang="en-US" sz="2000" i="1" baseline="30000" dirty="0">
                <a:latin typeface="Arial" panose="020B0604020202020204" pitchFamily="34" charset="0"/>
              </a:rPr>
              <a:t>st</a:t>
            </a:r>
            <a:r>
              <a:rPr lang="en-US" altLang="en-US" sz="2000" i="1" dirty="0">
                <a:latin typeface="Arial" panose="020B0604020202020204" pitchFamily="34" charset="0"/>
              </a:rPr>
              <a:t> Space Microwave Week</a:t>
            </a:r>
            <a:r>
              <a:rPr lang="en-US" altLang="en-US" sz="2000" dirty="0">
                <a:latin typeface="Arial" panose="020B0604020202020204" pitchFamily="34" charset="0"/>
              </a:rPr>
              <a:t>, Noordwijk, The Netherlands, May 2023.</a:t>
            </a:r>
            <a:r>
              <a:rPr lang="en-US" altLang="en-US" sz="2000" i="1" dirty="0">
                <a:latin typeface="Arial" panose="020B0604020202020204" pitchFamily="34" charset="0"/>
              </a:rPr>
              <a:t> </a:t>
            </a:r>
            <a:endParaRPr lang="en-US" altLang="en-US" sz="2000" b="1" dirty="0">
              <a:latin typeface="Arial" panose="020B0604020202020204" pitchFamily="34" charset="0"/>
            </a:endParaRPr>
          </a:p>
          <a:p>
            <a:pPr algn="just">
              <a:spcBef>
                <a:spcPts val="1200"/>
              </a:spcBef>
            </a:pPr>
            <a:r>
              <a:rPr lang="en-US" altLang="en-US" sz="2000" b="1" dirty="0">
                <a:latin typeface="Arial" panose="020B0604020202020204" pitchFamily="34" charset="0"/>
              </a:rPr>
              <a:t>Author Contact Information: </a:t>
            </a:r>
          </a:p>
          <a:p>
            <a:pPr algn="just">
              <a:spcBef>
                <a:spcPct val="0"/>
              </a:spcBef>
            </a:pPr>
            <a:r>
              <a:rPr lang="en-US" altLang="en-US" sz="2000" b="1" i="1" dirty="0">
                <a:solidFill>
                  <a:schemeClr val="bg2">
                    <a:lumMod val="50000"/>
                  </a:schemeClr>
                </a:solidFill>
                <a:latin typeface="Arial" panose="020B0604020202020204" pitchFamily="34" charset="0"/>
              </a:rPr>
              <a:t>8183541629, juan.m.socuellamos@jpl.nasa.gov</a:t>
            </a:r>
            <a:endParaRPr lang="en-US" altLang="en-US" sz="2000" i="1" dirty="0">
              <a:solidFill>
                <a:schemeClr val="bg2">
                  <a:lumMod val="50000"/>
                </a:schemeClr>
              </a:solidFill>
              <a:latin typeface="Arial" panose="020B0604020202020204" pitchFamily="34" charset="0"/>
            </a:endParaRPr>
          </a:p>
        </p:txBody>
      </p:sp>
      <p:sp>
        <p:nvSpPr>
          <p:cNvPr id="5" name="Rectangle 4">
            <a:extLst>
              <a:ext uri="{FF2B5EF4-FFF2-40B4-BE49-F238E27FC236}">
                <a16:creationId xmlns:a16="http://schemas.microsoft.com/office/drawing/2014/main" id="{8BE95501-4B9A-0A61-73D0-89BFD8BD67A2}"/>
              </a:ext>
            </a:extLst>
          </p:cNvPr>
          <p:cNvSpPr/>
          <p:nvPr/>
        </p:nvSpPr>
        <p:spPr>
          <a:xfrm>
            <a:off x="661490" y="9995491"/>
            <a:ext cx="11752903" cy="2677656"/>
          </a:xfrm>
          <a:prstGeom prst="rect">
            <a:avLst/>
          </a:prstGeom>
        </p:spPr>
        <p:txBody>
          <a:bodyPr wrap="square">
            <a:spAutoFit/>
          </a:bodyPr>
          <a:lstStyle/>
          <a:p>
            <a:pPr algn="just"/>
            <a:r>
              <a:rPr lang="en-US" sz="2400" b="1" dirty="0"/>
              <a:t>Objectives </a:t>
            </a:r>
            <a:endParaRPr lang="en-US" sz="2400" dirty="0">
              <a:solidFill>
                <a:srgbClr val="FF0000"/>
              </a:solidFill>
            </a:endParaRPr>
          </a:p>
          <a:p>
            <a:pPr algn="just"/>
            <a:r>
              <a:rPr lang="en-US" sz="2400" dirty="0"/>
              <a:t>We recently concluded the development of the three CloudCube module prototypes. The next step was to get them ready to participate in a field campaign and retrieve simultaneous measurements of atmospheric structures for the first time. This included the </a:t>
            </a:r>
            <a:r>
              <a:rPr lang="en-US" sz="2400" b="1" dirty="0"/>
              <a:t>calibration</a:t>
            </a:r>
            <a:r>
              <a:rPr lang="en-US" sz="2400" dirty="0"/>
              <a:t> of the three instruments, the installation and operation of the radars during the </a:t>
            </a:r>
            <a:r>
              <a:rPr lang="en-US" sz="2400" b="1" dirty="0"/>
              <a:t>deployment </a:t>
            </a:r>
            <a:r>
              <a:rPr lang="en-US" sz="2400" dirty="0"/>
              <a:t>and developing a code to </a:t>
            </a:r>
            <a:r>
              <a:rPr lang="en-US" sz="2400" b="1" dirty="0"/>
              <a:t>process</a:t>
            </a:r>
            <a:r>
              <a:rPr lang="en-US" sz="2400" dirty="0"/>
              <a:t> the raw </a:t>
            </a:r>
            <a:r>
              <a:rPr lang="en-US" sz="2400" b="1" dirty="0"/>
              <a:t>data</a:t>
            </a:r>
            <a:r>
              <a:rPr lang="en-US" sz="2400" dirty="0"/>
              <a:t> obtained from the measurements. </a:t>
            </a:r>
          </a:p>
          <a:p>
            <a:pPr algn="just"/>
            <a:endParaRPr lang="en-US" sz="2400" dirty="0"/>
          </a:p>
        </p:txBody>
      </p:sp>
      <p:sp>
        <p:nvSpPr>
          <p:cNvPr id="17" name="Rectangle 16">
            <a:extLst>
              <a:ext uri="{FF2B5EF4-FFF2-40B4-BE49-F238E27FC236}">
                <a16:creationId xmlns:a16="http://schemas.microsoft.com/office/drawing/2014/main" id="{C54E1159-FF06-1C3A-586D-366C4C8E7FE6}"/>
              </a:ext>
            </a:extLst>
          </p:cNvPr>
          <p:cNvSpPr/>
          <p:nvPr/>
        </p:nvSpPr>
        <p:spPr>
          <a:xfrm>
            <a:off x="690145" y="26622754"/>
            <a:ext cx="20470708" cy="1569660"/>
          </a:xfrm>
          <a:prstGeom prst="rect">
            <a:avLst/>
          </a:prstGeom>
        </p:spPr>
        <p:txBody>
          <a:bodyPr wrap="square">
            <a:spAutoFit/>
          </a:bodyPr>
          <a:lstStyle/>
          <a:p>
            <a:pPr algn="just"/>
            <a:r>
              <a:rPr lang="en-US" sz="2400" b="1" dirty="0"/>
              <a:t>Significance of Results/Benefits to NASA/JPL </a:t>
            </a:r>
            <a:endParaRPr lang="en-US" sz="2400" dirty="0">
              <a:solidFill>
                <a:srgbClr val="FF0000"/>
              </a:solidFill>
            </a:endParaRPr>
          </a:p>
          <a:p>
            <a:pPr algn="just"/>
            <a:r>
              <a:rPr lang="en-US" sz="2400" dirty="0"/>
              <a:t>These results demonstrate the synergies between different frequencies in a multifrequency radar to provide novel insight into the complex physics and dynamics of atmospheric processes. CloudCube enables new science in a compact instrument that could potentially be adopted in future atmospheric missions as part of a constellation to increase the global coverage or as a multi-instrument platform to enhance the scientific returns.</a:t>
            </a:r>
          </a:p>
        </p:txBody>
      </p:sp>
      <p:sp>
        <p:nvSpPr>
          <p:cNvPr id="18" name="Rectangle 17">
            <a:extLst>
              <a:ext uri="{FF2B5EF4-FFF2-40B4-BE49-F238E27FC236}">
                <a16:creationId xmlns:a16="http://schemas.microsoft.com/office/drawing/2014/main" id="{E7203F8C-FC95-D160-6E84-76DA5EDA04F4}"/>
              </a:ext>
            </a:extLst>
          </p:cNvPr>
          <p:cNvSpPr/>
          <p:nvPr/>
        </p:nvSpPr>
        <p:spPr>
          <a:xfrm>
            <a:off x="690145" y="28176836"/>
            <a:ext cx="20470707" cy="830997"/>
          </a:xfrm>
          <a:prstGeom prst="rect">
            <a:avLst/>
          </a:prstGeom>
        </p:spPr>
        <p:txBody>
          <a:bodyPr wrap="square">
            <a:spAutoFit/>
          </a:bodyPr>
          <a:lstStyle/>
          <a:p>
            <a:pPr algn="just"/>
            <a:r>
              <a:rPr lang="en-US" sz="2400" b="1" dirty="0"/>
              <a:t>Future Work </a:t>
            </a:r>
            <a:endParaRPr lang="en-US" sz="2400" dirty="0">
              <a:solidFill>
                <a:srgbClr val="FF0000"/>
              </a:solidFill>
            </a:endParaRPr>
          </a:p>
          <a:p>
            <a:pPr algn="just"/>
            <a:r>
              <a:rPr lang="en-US" sz="2400" dirty="0">
                <a:solidFill>
                  <a:srgbClr val="000000"/>
                </a:solidFill>
                <a:latin typeface="Calibri" panose="020F0502020204030204" pitchFamily="34" charset="0"/>
              </a:rPr>
              <a:t>Next steps are focused on processing the remaining datasets from the field campaign and achieving more compact instruments.</a:t>
            </a:r>
            <a:endParaRPr lang="en-US" sz="2400" dirty="0">
              <a:solidFill>
                <a:srgbClr val="0070C0"/>
              </a:solidFill>
            </a:endParaRPr>
          </a:p>
        </p:txBody>
      </p:sp>
      <p:sp>
        <p:nvSpPr>
          <p:cNvPr id="7" name="Rectangle 6">
            <a:extLst>
              <a:ext uri="{FF2B5EF4-FFF2-40B4-BE49-F238E27FC236}">
                <a16:creationId xmlns:a16="http://schemas.microsoft.com/office/drawing/2014/main" id="{33DCDBC5-1086-481D-90DA-E6F7EBC2C316}"/>
              </a:ext>
            </a:extLst>
          </p:cNvPr>
          <p:cNvSpPr/>
          <p:nvPr/>
        </p:nvSpPr>
        <p:spPr>
          <a:xfrm>
            <a:off x="12626072" y="10852705"/>
            <a:ext cx="8549313" cy="1938992"/>
          </a:xfrm>
          <a:prstGeom prst="rect">
            <a:avLst/>
          </a:prstGeom>
        </p:spPr>
        <p:txBody>
          <a:bodyPr wrap="square">
            <a:spAutoFit/>
          </a:bodyPr>
          <a:lstStyle/>
          <a:p>
            <a:pPr algn="just"/>
            <a:r>
              <a:rPr lang="en-US" sz="2400" b="1" dirty="0"/>
              <a:t>EPCAPE deployment</a:t>
            </a:r>
            <a:endParaRPr lang="en-US" sz="2400" dirty="0">
              <a:solidFill>
                <a:srgbClr val="FF0000"/>
              </a:solidFill>
            </a:endParaRPr>
          </a:p>
          <a:p>
            <a:pPr lvl="0" algn="just"/>
            <a:r>
              <a:rPr lang="en-US" sz="2400" dirty="0"/>
              <a:t>The CloudCube team participated in the Eastern Pacific Cloud Aerosol Precipitation Experiment (EPCAPE) in La Jolla, CA, during six weeks in March and April 2023.  The instruments were installed inside a trailer that was stationed at the Scripps Institute Pier.</a:t>
            </a:r>
          </a:p>
        </p:txBody>
      </p:sp>
      <p:sp>
        <p:nvSpPr>
          <p:cNvPr id="28" name="Rectangle 27">
            <a:extLst>
              <a:ext uri="{FF2B5EF4-FFF2-40B4-BE49-F238E27FC236}">
                <a16:creationId xmlns:a16="http://schemas.microsoft.com/office/drawing/2014/main" id="{91E26478-F7E1-4558-B17E-4565EEF6A037}"/>
              </a:ext>
            </a:extLst>
          </p:cNvPr>
          <p:cNvSpPr/>
          <p:nvPr/>
        </p:nvSpPr>
        <p:spPr>
          <a:xfrm>
            <a:off x="674853" y="12293944"/>
            <a:ext cx="11739539" cy="1938992"/>
          </a:xfrm>
          <a:prstGeom prst="rect">
            <a:avLst/>
          </a:prstGeom>
        </p:spPr>
        <p:txBody>
          <a:bodyPr wrap="square">
            <a:spAutoFit/>
          </a:bodyPr>
          <a:lstStyle/>
          <a:p>
            <a:pPr algn="just"/>
            <a:r>
              <a:rPr lang="en-US" sz="2400" b="1" dirty="0"/>
              <a:t>Calibration</a:t>
            </a:r>
            <a:endParaRPr lang="en-US" sz="2400" dirty="0">
              <a:solidFill>
                <a:srgbClr val="FF0000"/>
              </a:solidFill>
            </a:endParaRPr>
          </a:p>
          <a:p>
            <a:pPr algn="just"/>
            <a:r>
              <a:rPr lang="en-US" sz="2400" dirty="0"/>
              <a:t>A radar is typically calibrated pointing the instrument towards a target with a well-known cross-section. Then, a calibration factor can be deduced to be later applied to measurements of atmospheric targets with unknown cross-section.</a:t>
            </a:r>
          </a:p>
          <a:p>
            <a:pPr lvl="0" algn="just"/>
            <a:endParaRPr lang="en-US" sz="2400" dirty="0"/>
          </a:p>
        </p:txBody>
      </p:sp>
      <p:pic>
        <p:nvPicPr>
          <p:cNvPr id="26" name="Picture 25">
            <a:extLst>
              <a:ext uri="{FF2B5EF4-FFF2-40B4-BE49-F238E27FC236}">
                <a16:creationId xmlns:a16="http://schemas.microsoft.com/office/drawing/2014/main" id="{FDBF4AA2-1EFF-46D1-9216-873C449D46A1}"/>
              </a:ext>
            </a:extLst>
          </p:cNvPr>
          <p:cNvPicPr>
            <a:picLocks noChangeAspect="1"/>
          </p:cNvPicPr>
          <p:nvPr/>
        </p:nvPicPr>
        <p:blipFill>
          <a:blip r:embed="rId4"/>
          <a:stretch>
            <a:fillRect/>
          </a:stretch>
        </p:blipFill>
        <p:spPr>
          <a:xfrm>
            <a:off x="12711435" y="13100487"/>
            <a:ext cx="4335177" cy="2743200"/>
          </a:xfrm>
          <a:prstGeom prst="rect">
            <a:avLst/>
          </a:prstGeom>
        </p:spPr>
      </p:pic>
      <p:pic>
        <p:nvPicPr>
          <p:cNvPr id="37" name="Picture 36" descr="A picture containing engineering, indoor, aluminium, industry&#10;&#10;Description automatically generated">
            <a:extLst>
              <a:ext uri="{FF2B5EF4-FFF2-40B4-BE49-F238E27FC236}">
                <a16:creationId xmlns:a16="http://schemas.microsoft.com/office/drawing/2014/main" id="{C63D27F1-DF54-4A30-8329-D881BF3B632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7453180" y="13110763"/>
            <a:ext cx="3657600" cy="2743200"/>
          </a:xfrm>
          <a:prstGeom prst="rect">
            <a:avLst/>
          </a:prstGeom>
          <a:solidFill>
            <a:schemeClr val="bg1"/>
          </a:solidFill>
        </p:spPr>
      </p:pic>
      <p:pic>
        <p:nvPicPr>
          <p:cNvPr id="34" name="Picture 33">
            <a:extLst>
              <a:ext uri="{FF2B5EF4-FFF2-40B4-BE49-F238E27FC236}">
                <a16:creationId xmlns:a16="http://schemas.microsoft.com/office/drawing/2014/main" id="{A1EB9A38-EFCF-4110-8922-F1A27B2B154B}"/>
              </a:ext>
            </a:extLst>
          </p:cNvPr>
          <p:cNvPicPr>
            <a:picLocks noChangeAspect="1"/>
          </p:cNvPicPr>
          <p:nvPr/>
        </p:nvPicPr>
        <p:blipFill>
          <a:blip r:embed="rId6"/>
          <a:stretch>
            <a:fillRect/>
          </a:stretch>
        </p:blipFill>
        <p:spPr>
          <a:xfrm>
            <a:off x="11069717" y="22034719"/>
            <a:ext cx="5029200" cy="2182483"/>
          </a:xfrm>
          <a:prstGeom prst="rect">
            <a:avLst/>
          </a:prstGeom>
        </p:spPr>
      </p:pic>
      <p:pic>
        <p:nvPicPr>
          <p:cNvPr id="36" name="Picture 35">
            <a:extLst>
              <a:ext uri="{FF2B5EF4-FFF2-40B4-BE49-F238E27FC236}">
                <a16:creationId xmlns:a16="http://schemas.microsoft.com/office/drawing/2014/main" id="{C03EEA52-3481-4B9D-ABAF-D8177F048440}"/>
              </a:ext>
            </a:extLst>
          </p:cNvPr>
          <p:cNvPicPr>
            <a:picLocks noChangeAspect="1"/>
          </p:cNvPicPr>
          <p:nvPr/>
        </p:nvPicPr>
        <p:blipFill>
          <a:blip r:embed="rId7"/>
          <a:stretch>
            <a:fillRect/>
          </a:stretch>
        </p:blipFill>
        <p:spPr>
          <a:xfrm>
            <a:off x="751565" y="21989742"/>
            <a:ext cx="5029200" cy="2210640"/>
          </a:xfrm>
          <a:prstGeom prst="rect">
            <a:avLst/>
          </a:prstGeom>
        </p:spPr>
      </p:pic>
      <p:pic>
        <p:nvPicPr>
          <p:cNvPr id="38" name="Picture 37">
            <a:extLst>
              <a:ext uri="{FF2B5EF4-FFF2-40B4-BE49-F238E27FC236}">
                <a16:creationId xmlns:a16="http://schemas.microsoft.com/office/drawing/2014/main" id="{C6E3FA25-8453-4E9A-80F9-262547B2CCB0}"/>
              </a:ext>
            </a:extLst>
          </p:cNvPr>
          <p:cNvPicPr>
            <a:picLocks noChangeAspect="1"/>
          </p:cNvPicPr>
          <p:nvPr/>
        </p:nvPicPr>
        <p:blipFill>
          <a:blip r:embed="rId8"/>
          <a:stretch>
            <a:fillRect/>
          </a:stretch>
        </p:blipFill>
        <p:spPr>
          <a:xfrm>
            <a:off x="5875616" y="22002556"/>
            <a:ext cx="5029200" cy="2179486"/>
          </a:xfrm>
          <a:prstGeom prst="rect">
            <a:avLst/>
          </a:prstGeom>
        </p:spPr>
      </p:pic>
      <p:pic>
        <p:nvPicPr>
          <p:cNvPr id="39" name="Picture 38">
            <a:extLst>
              <a:ext uri="{FF2B5EF4-FFF2-40B4-BE49-F238E27FC236}">
                <a16:creationId xmlns:a16="http://schemas.microsoft.com/office/drawing/2014/main" id="{868A21E1-EE08-4D59-82EE-AA4AE5D01697}"/>
              </a:ext>
            </a:extLst>
          </p:cNvPr>
          <p:cNvPicPr>
            <a:picLocks noChangeAspect="1"/>
          </p:cNvPicPr>
          <p:nvPr/>
        </p:nvPicPr>
        <p:blipFill>
          <a:blip r:embed="rId9"/>
          <a:stretch>
            <a:fillRect/>
          </a:stretch>
        </p:blipFill>
        <p:spPr>
          <a:xfrm>
            <a:off x="729473" y="24328009"/>
            <a:ext cx="5029200" cy="2194285"/>
          </a:xfrm>
          <a:prstGeom prst="rect">
            <a:avLst/>
          </a:prstGeom>
        </p:spPr>
      </p:pic>
      <p:pic>
        <p:nvPicPr>
          <p:cNvPr id="40" name="Picture 39">
            <a:extLst>
              <a:ext uri="{FF2B5EF4-FFF2-40B4-BE49-F238E27FC236}">
                <a16:creationId xmlns:a16="http://schemas.microsoft.com/office/drawing/2014/main" id="{E7AE1218-F9F2-4482-BD35-C9F67131C9A4}"/>
              </a:ext>
            </a:extLst>
          </p:cNvPr>
          <p:cNvPicPr>
            <a:picLocks noChangeAspect="1"/>
          </p:cNvPicPr>
          <p:nvPr/>
        </p:nvPicPr>
        <p:blipFill>
          <a:blip r:embed="rId10"/>
          <a:stretch>
            <a:fillRect/>
          </a:stretch>
        </p:blipFill>
        <p:spPr>
          <a:xfrm>
            <a:off x="5899680" y="24351854"/>
            <a:ext cx="5029200" cy="2203750"/>
          </a:xfrm>
          <a:prstGeom prst="rect">
            <a:avLst/>
          </a:prstGeom>
        </p:spPr>
      </p:pic>
      <p:pic>
        <p:nvPicPr>
          <p:cNvPr id="41" name="Picture 40">
            <a:extLst>
              <a:ext uri="{FF2B5EF4-FFF2-40B4-BE49-F238E27FC236}">
                <a16:creationId xmlns:a16="http://schemas.microsoft.com/office/drawing/2014/main" id="{61DBAC3C-048D-493B-AEEA-0EC14830D74C}"/>
              </a:ext>
            </a:extLst>
          </p:cNvPr>
          <p:cNvPicPr>
            <a:picLocks noChangeAspect="1"/>
          </p:cNvPicPr>
          <p:nvPr/>
        </p:nvPicPr>
        <p:blipFill>
          <a:blip r:embed="rId11"/>
          <a:stretch>
            <a:fillRect/>
          </a:stretch>
        </p:blipFill>
        <p:spPr>
          <a:xfrm>
            <a:off x="11106272" y="24384766"/>
            <a:ext cx="5029200" cy="2182673"/>
          </a:xfrm>
          <a:prstGeom prst="rect">
            <a:avLst/>
          </a:prstGeom>
        </p:spPr>
      </p:pic>
      <p:sp>
        <p:nvSpPr>
          <p:cNvPr id="42" name="Rectangle 41">
            <a:extLst>
              <a:ext uri="{FF2B5EF4-FFF2-40B4-BE49-F238E27FC236}">
                <a16:creationId xmlns:a16="http://schemas.microsoft.com/office/drawing/2014/main" id="{3B1B6420-92B5-4D59-B57F-BE3ECC062922}"/>
              </a:ext>
            </a:extLst>
          </p:cNvPr>
          <p:cNvSpPr/>
          <p:nvPr/>
        </p:nvSpPr>
        <p:spPr>
          <a:xfrm>
            <a:off x="670619" y="19725929"/>
            <a:ext cx="20575376" cy="2308324"/>
          </a:xfrm>
          <a:prstGeom prst="rect">
            <a:avLst/>
          </a:prstGeom>
        </p:spPr>
        <p:txBody>
          <a:bodyPr wrap="square">
            <a:spAutoFit/>
          </a:bodyPr>
          <a:lstStyle/>
          <a:p>
            <a:pPr lvl="0" algn="just"/>
            <a:r>
              <a:rPr lang="en-US" sz="2400" b="1" dirty="0"/>
              <a:t>Results</a:t>
            </a:r>
          </a:p>
          <a:p>
            <a:pPr lvl="0" algn="just"/>
            <a:r>
              <a:rPr lang="en-US" sz="2400" dirty="0"/>
              <a:t>While single-frequency reflectivity plots are limited in the information they can provide, dual-frequency reflectivity ratio profiles can reveal unique hydrometeor features such as size, distribution and phase. For the particular stratocumulus formation shown here, we can observe how the dual-frequency plots identify the cloud boundaries with respect to precipitation, and provide insight into precipitation initiation, corresponding to a top cloud region with large hydrometeors that end up reaching the surface. The G-band Doppler profiles confirm the location of the precipitation streaks and spatially correlate the large dual-frequency ratio regions with highly turbulent areas.</a:t>
            </a:r>
          </a:p>
        </p:txBody>
      </p: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2C4663BC-8F99-41F8-B5E7-DADC357A2FAB}"/>
                  </a:ext>
                </a:extLst>
              </p:cNvPr>
              <p:cNvSpPr/>
              <p:nvPr/>
            </p:nvSpPr>
            <p:spPr>
              <a:xfrm>
                <a:off x="1513685" y="18131088"/>
                <a:ext cx="4813335" cy="86254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7030A0"/>
                              </a:solidFill>
                              <a:latin typeface="Cambria Math" panose="02040503050406030204" pitchFamily="18" charset="0"/>
                            </a:rPr>
                          </m:ctrlPr>
                        </m:sSubPr>
                        <m:e>
                          <m:r>
                            <a:rPr lang="en-US" sz="2000" i="1">
                              <a:solidFill>
                                <a:srgbClr val="7030A0"/>
                              </a:solidFill>
                              <a:latin typeface="Cambria Math" panose="02040503050406030204" pitchFamily="18" charset="0"/>
                            </a:rPr>
                            <m:t>𝐶</m:t>
                          </m:r>
                        </m:e>
                        <m:sub>
                          <m:r>
                            <a:rPr lang="en-US" sz="2000" i="1">
                              <a:solidFill>
                                <a:srgbClr val="7030A0"/>
                              </a:solidFill>
                              <a:latin typeface="Cambria Math" panose="02040503050406030204" pitchFamily="18" charset="0"/>
                            </a:rPr>
                            <m:t>𝐾𝑎</m:t>
                          </m:r>
                          <m:r>
                            <a:rPr lang="en-US" sz="2000" b="0" i="1" smtClean="0">
                              <a:solidFill>
                                <a:srgbClr val="7030A0"/>
                              </a:solidFill>
                              <a:latin typeface="Cambria Math" panose="02040503050406030204" pitchFamily="18" charset="0"/>
                            </a:rPr>
                            <m:t>/</m:t>
                          </m:r>
                          <m:r>
                            <a:rPr lang="en-US" sz="2000" b="0" i="1" smtClean="0">
                              <a:solidFill>
                                <a:srgbClr val="7030A0"/>
                              </a:solidFill>
                              <a:latin typeface="Cambria Math" panose="02040503050406030204" pitchFamily="18" charset="0"/>
                            </a:rPr>
                            <m:t>𝑊</m:t>
                          </m:r>
                        </m:sub>
                      </m:sSub>
                      <m:r>
                        <a:rPr lang="en-US" sz="2000" i="0">
                          <a:latin typeface="Cambria Math" panose="02040503050406030204" pitchFamily="18" charset="0"/>
                        </a:rPr>
                        <m:t>=</m:t>
                      </m:r>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rPr>
                            <m:t>𝐶</m:t>
                          </m:r>
                        </m:e>
                        <m:sub>
                          <m:r>
                            <a:rPr lang="en-US" sz="2000" i="1">
                              <a:solidFill>
                                <a:srgbClr val="0070C0"/>
                              </a:solidFill>
                              <a:latin typeface="Cambria Math" panose="02040503050406030204" pitchFamily="18" charset="0"/>
                            </a:rPr>
                            <m:t>𝐺</m:t>
                          </m:r>
                        </m:sub>
                      </m:sSub>
                      <m:f>
                        <m:fPr>
                          <m:ctrlPr>
                            <a:rPr lang="en-US" sz="2000" i="1">
                              <a:latin typeface="Cambria Math" panose="02040503050406030204" pitchFamily="18" charset="0"/>
                            </a:rPr>
                          </m:ctrlPr>
                        </m:fPr>
                        <m:num>
                          <m:sSubSup>
                            <m:sSubSupPr>
                              <m:ctrlPr>
                                <a:rPr lang="en-US" sz="2000" i="1" smtClean="0">
                                  <a:solidFill>
                                    <a:schemeClr val="accent6">
                                      <a:lumMod val="75000"/>
                                    </a:schemeClr>
                                  </a:solidFill>
                                  <a:latin typeface="Cambria Math" panose="02040503050406030204" pitchFamily="18" charset="0"/>
                                </a:rPr>
                              </m:ctrlPr>
                            </m:sSubSupPr>
                            <m:e>
                              <m:sSubSup>
                                <m:sSubSupPr>
                                  <m:ctrlPr>
                                    <a:rPr lang="en-US" sz="2000" i="1">
                                      <a:solidFill>
                                        <a:schemeClr val="accent6">
                                          <a:lumMod val="75000"/>
                                        </a:schemeClr>
                                      </a:solidFill>
                                      <a:latin typeface="Cambria Math" panose="02040503050406030204" pitchFamily="18" charset="0"/>
                                    </a:rPr>
                                  </m:ctrlPr>
                                </m:sSubSupPr>
                                <m:e>
                                  <m:r>
                                    <a:rPr lang="en-US" sz="2000" i="1">
                                      <a:solidFill>
                                        <a:schemeClr val="accent6">
                                          <a:lumMod val="75000"/>
                                        </a:schemeClr>
                                      </a:solidFill>
                                      <a:latin typeface="Cambria Math" panose="02040503050406030204" pitchFamily="18" charset="0"/>
                                    </a:rPr>
                                    <m:t>𝜆</m:t>
                                  </m:r>
                                </m:e>
                                <m:sub>
                                  <m:r>
                                    <a:rPr lang="en-US" sz="2000" i="1">
                                      <a:solidFill>
                                        <a:schemeClr val="accent6">
                                          <a:lumMod val="75000"/>
                                        </a:schemeClr>
                                      </a:solidFill>
                                      <a:latin typeface="Cambria Math" panose="02040503050406030204" pitchFamily="18" charset="0"/>
                                    </a:rPr>
                                    <m:t>𝐾𝑎</m:t>
                                  </m:r>
                                  <m:r>
                                    <a:rPr lang="en-US" sz="2000" b="0" i="1" smtClean="0">
                                      <a:solidFill>
                                        <a:schemeClr val="accent6">
                                          <a:lumMod val="75000"/>
                                        </a:schemeClr>
                                      </a:solidFill>
                                      <a:latin typeface="Cambria Math" panose="02040503050406030204" pitchFamily="18" charset="0"/>
                                    </a:rPr>
                                    <m:t>/</m:t>
                                  </m:r>
                                  <m:r>
                                    <a:rPr lang="en-US" sz="2000" b="0" i="1" smtClean="0">
                                      <a:solidFill>
                                        <a:schemeClr val="accent6">
                                          <a:lumMod val="75000"/>
                                        </a:schemeClr>
                                      </a:solidFill>
                                      <a:latin typeface="Cambria Math" panose="02040503050406030204" pitchFamily="18" charset="0"/>
                                    </a:rPr>
                                    <m:t>𝑊</m:t>
                                  </m:r>
                                </m:sub>
                                <m:sup>
                                  <m:r>
                                    <a:rPr lang="en-US" sz="2000" i="0">
                                      <a:solidFill>
                                        <a:schemeClr val="accent6">
                                          <a:lumMod val="75000"/>
                                        </a:schemeClr>
                                      </a:solidFill>
                                      <a:latin typeface="Cambria Math" panose="02040503050406030204" pitchFamily="18" charset="0"/>
                                    </a:rPr>
                                    <m:t>4</m:t>
                                  </m:r>
                                </m:sup>
                              </m:sSubSup>
                              <m:sSup>
                                <m:sSupPr>
                                  <m:ctrlPr>
                                    <a:rPr lang="en-US" sz="2000" i="1">
                                      <a:solidFill>
                                        <a:schemeClr val="accent6">
                                          <a:lumMod val="75000"/>
                                        </a:schemeClr>
                                      </a:solidFill>
                                      <a:latin typeface="Cambria Math" panose="02040503050406030204" pitchFamily="18" charset="0"/>
                                    </a:rPr>
                                  </m:ctrlPr>
                                </m:sSupPr>
                                <m:e>
                                  <m:r>
                                    <a:rPr lang="en-US" sz="2000" i="1">
                                      <a:solidFill>
                                        <a:schemeClr val="accent6">
                                          <a:lumMod val="75000"/>
                                        </a:schemeClr>
                                      </a:solidFill>
                                      <a:latin typeface="Cambria Math" panose="02040503050406030204" pitchFamily="18" charset="0"/>
                                    </a:rPr>
                                    <m:t>𝑒</m:t>
                                  </m:r>
                                </m:e>
                                <m:sup>
                                  <m:r>
                                    <a:rPr lang="en-US" sz="2000" i="0">
                                      <a:solidFill>
                                        <a:schemeClr val="accent6">
                                          <a:lumMod val="75000"/>
                                        </a:schemeClr>
                                      </a:solidFill>
                                      <a:latin typeface="Cambria Math" panose="02040503050406030204" pitchFamily="18" charset="0"/>
                                    </a:rPr>
                                    <m:t>−2</m:t>
                                  </m:r>
                                  <m:sSub>
                                    <m:sSubPr>
                                      <m:ctrlPr>
                                        <a:rPr lang="en-US" sz="2000" i="1">
                                          <a:solidFill>
                                            <a:schemeClr val="accent6">
                                              <a:lumMod val="75000"/>
                                            </a:schemeClr>
                                          </a:solidFill>
                                          <a:latin typeface="Cambria Math" panose="02040503050406030204" pitchFamily="18" charset="0"/>
                                        </a:rPr>
                                      </m:ctrlPr>
                                    </m:sSubPr>
                                    <m:e>
                                      <m:r>
                                        <a:rPr lang="en-US" sz="2000" i="1">
                                          <a:solidFill>
                                            <a:schemeClr val="accent6">
                                              <a:lumMod val="75000"/>
                                            </a:schemeClr>
                                          </a:solidFill>
                                          <a:latin typeface="Cambria Math" panose="02040503050406030204" pitchFamily="18" charset="0"/>
                                        </a:rPr>
                                        <m:t>𝜏</m:t>
                                      </m:r>
                                    </m:e>
                                    <m:sub>
                                      <m:r>
                                        <a:rPr lang="en-US" sz="2000" i="1">
                                          <a:solidFill>
                                            <a:schemeClr val="accent6">
                                              <a:lumMod val="75000"/>
                                            </a:schemeClr>
                                          </a:solidFill>
                                          <a:latin typeface="Cambria Math" panose="02040503050406030204" pitchFamily="18" charset="0"/>
                                        </a:rPr>
                                        <m:t>𝐾𝑎</m:t>
                                      </m:r>
                                      <m:r>
                                        <a:rPr lang="en-US" sz="2000" b="0" i="1" smtClean="0">
                                          <a:solidFill>
                                            <a:schemeClr val="accent6">
                                              <a:lumMod val="75000"/>
                                            </a:schemeClr>
                                          </a:solidFill>
                                          <a:latin typeface="Cambria Math" panose="02040503050406030204" pitchFamily="18" charset="0"/>
                                        </a:rPr>
                                        <m:t>/</m:t>
                                      </m:r>
                                      <m:r>
                                        <a:rPr lang="en-US" sz="2000" b="0" i="1" smtClean="0">
                                          <a:solidFill>
                                            <a:schemeClr val="accent6">
                                              <a:lumMod val="75000"/>
                                            </a:schemeClr>
                                          </a:solidFill>
                                          <a:latin typeface="Cambria Math" panose="02040503050406030204" pitchFamily="18" charset="0"/>
                                        </a:rPr>
                                        <m:t>𝑊</m:t>
                                      </m:r>
                                    </m:sub>
                                  </m:sSub>
                                </m:sup>
                              </m:sSup>
                              <m:r>
                                <a:rPr lang="en-US" sz="2000" i="1">
                                  <a:solidFill>
                                    <a:schemeClr val="accent6">
                                      <a:lumMod val="75000"/>
                                    </a:schemeClr>
                                  </a:solidFill>
                                  <a:latin typeface="Cambria Math" panose="02040503050406030204" pitchFamily="18" charset="0"/>
                                </a:rPr>
                                <m:t>𝐾</m:t>
                              </m:r>
                            </m:e>
                            <m:sub>
                              <m:r>
                                <a:rPr lang="en-US" sz="2000" i="1">
                                  <a:solidFill>
                                    <a:schemeClr val="accent6">
                                      <a:lumMod val="75000"/>
                                    </a:schemeClr>
                                  </a:solidFill>
                                  <a:latin typeface="Cambria Math" panose="02040503050406030204" pitchFamily="18" charset="0"/>
                                </a:rPr>
                                <m:t>𝐺</m:t>
                              </m:r>
                            </m:sub>
                            <m:sup>
                              <m:r>
                                <a:rPr lang="en-US" sz="2000" i="0">
                                  <a:solidFill>
                                    <a:schemeClr val="accent6">
                                      <a:lumMod val="75000"/>
                                    </a:schemeClr>
                                  </a:solidFill>
                                  <a:latin typeface="Cambria Math" panose="02040503050406030204" pitchFamily="18" charset="0"/>
                                </a:rPr>
                                <m:t>2</m:t>
                              </m:r>
                            </m:sup>
                          </m:sSubSup>
                          <m:r>
                            <m:rPr>
                              <m:sty m:val="p"/>
                            </m:rPr>
                            <a:rPr lang="en-US" sz="2000" i="0">
                              <a:solidFill>
                                <a:schemeClr val="accent6">
                                  <a:lumMod val="75000"/>
                                </a:schemeClr>
                              </a:solidFill>
                              <a:latin typeface="Cambria Math" panose="02040503050406030204" pitchFamily="18" charset="0"/>
                            </a:rPr>
                            <m:t>Δ</m:t>
                          </m:r>
                          <m:sSub>
                            <m:sSubPr>
                              <m:ctrlPr>
                                <a:rPr lang="en-US" sz="2000" i="1">
                                  <a:solidFill>
                                    <a:schemeClr val="accent6">
                                      <a:lumMod val="75000"/>
                                    </a:schemeClr>
                                  </a:solidFill>
                                  <a:latin typeface="Cambria Math" panose="02040503050406030204" pitchFamily="18" charset="0"/>
                                </a:rPr>
                              </m:ctrlPr>
                            </m:sSubPr>
                            <m:e>
                              <m:r>
                                <a:rPr lang="en-US" sz="2000" i="1">
                                  <a:solidFill>
                                    <a:schemeClr val="accent6">
                                      <a:lumMod val="75000"/>
                                    </a:schemeClr>
                                  </a:solidFill>
                                  <a:latin typeface="Cambria Math" panose="02040503050406030204" pitchFamily="18" charset="0"/>
                                </a:rPr>
                                <m:t>𝑟</m:t>
                              </m:r>
                            </m:e>
                            <m:sub>
                              <m:r>
                                <a:rPr lang="en-US" sz="2000" i="1">
                                  <a:solidFill>
                                    <a:schemeClr val="accent6">
                                      <a:lumMod val="75000"/>
                                    </a:schemeClr>
                                  </a:solidFill>
                                  <a:latin typeface="Cambria Math" panose="02040503050406030204" pitchFamily="18" charset="0"/>
                                </a:rPr>
                                <m:t>𝐺</m:t>
                              </m:r>
                            </m:sub>
                          </m:sSub>
                          <m:sSub>
                            <m:sSubPr>
                              <m:ctrlPr>
                                <a:rPr lang="en-US" sz="2000" i="1" smtClean="0">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𝑃</m:t>
                              </m:r>
                            </m:e>
                            <m:sub>
                              <m:r>
                                <a:rPr lang="en-US" sz="2000" i="1">
                                  <a:solidFill>
                                    <a:srgbClr val="C00000"/>
                                  </a:solidFill>
                                  <a:latin typeface="Cambria Math" panose="02040503050406030204" pitchFamily="18" charset="0"/>
                                </a:rPr>
                                <m:t>𝑐</m:t>
                              </m:r>
                              <m:r>
                                <a:rPr lang="en-US" sz="2000" i="0">
                                  <a:solidFill>
                                    <a:srgbClr val="C00000"/>
                                  </a:solidFill>
                                  <a:latin typeface="Cambria Math" panose="02040503050406030204" pitchFamily="18" charset="0"/>
                                </a:rPr>
                                <m:t>,</m:t>
                              </m:r>
                              <m:r>
                                <a:rPr lang="en-US" sz="2000" i="1">
                                  <a:solidFill>
                                    <a:srgbClr val="C00000"/>
                                  </a:solidFill>
                                  <a:latin typeface="Cambria Math" panose="02040503050406030204" pitchFamily="18" charset="0"/>
                                </a:rPr>
                                <m:t>𝐺</m:t>
                              </m:r>
                            </m:sub>
                          </m:sSub>
                        </m:num>
                        <m:den>
                          <m:sSubSup>
                            <m:sSubSupPr>
                              <m:ctrlPr>
                                <a:rPr lang="en-US" sz="2000" i="1" smtClean="0">
                                  <a:solidFill>
                                    <a:schemeClr val="accent6">
                                      <a:lumMod val="75000"/>
                                    </a:schemeClr>
                                  </a:solidFill>
                                  <a:latin typeface="Cambria Math" panose="02040503050406030204" pitchFamily="18" charset="0"/>
                                </a:rPr>
                              </m:ctrlPr>
                            </m:sSubSupPr>
                            <m:e>
                              <m:sSubSup>
                                <m:sSubSupPr>
                                  <m:ctrlPr>
                                    <a:rPr lang="en-US" sz="2000" i="1">
                                      <a:solidFill>
                                        <a:schemeClr val="accent6">
                                          <a:lumMod val="75000"/>
                                        </a:schemeClr>
                                      </a:solidFill>
                                      <a:latin typeface="Cambria Math" panose="02040503050406030204" pitchFamily="18" charset="0"/>
                                    </a:rPr>
                                  </m:ctrlPr>
                                </m:sSubSupPr>
                                <m:e>
                                  <m:r>
                                    <a:rPr lang="en-US" sz="2000" i="1">
                                      <a:solidFill>
                                        <a:schemeClr val="accent6">
                                          <a:lumMod val="75000"/>
                                        </a:schemeClr>
                                      </a:solidFill>
                                      <a:latin typeface="Cambria Math" panose="02040503050406030204" pitchFamily="18" charset="0"/>
                                    </a:rPr>
                                    <m:t>𝜆</m:t>
                                  </m:r>
                                </m:e>
                                <m:sub>
                                  <m:r>
                                    <a:rPr lang="en-US" sz="2000" i="1">
                                      <a:solidFill>
                                        <a:schemeClr val="accent6">
                                          <a:lumMod val="75000"/>
                                        </a:schemeClr>
                                      </a:solidFill>
                                      <a:latin typeface="Cambria Math" panose="02040503050406030204" pitchFamily="18" charset="0"/>
                                    </a:rPr>
                                    <m:t>𝐺</m:t>
                                  </m:r>
                                </m:sub>
                                <m:sup>
                                  <m:r>
                                    <a:rPr lang="en-US" sz="2000" i="0">
                                      <a:solidFill>
                                        <a:schemeClr val="accent6">
                                          <a:lumMod val="75000"/>
                                        </a:schemeClr>
                                      </a:solidFill>
                                      <a:latin typeface="Cambria Math" panose="02040503050406030204" pitchFamily="18" charset="0"/>
                                    </a:rPr>
                                    <m:t>4</m:t>
                                  </m:r>
                                </m:sup>
                              </m:sSubSup>
                              <m:sSup>
                                <m:sSupPr>
                                  <m:ctrlPr>
                                    <a:rPr lang="en-US" sz="2000" i="1">
                                      <a:solidFill>
                                        <a:schemeClr val="accent6">
                                          <a:lumMod val="75000"/>
                                        </a:schemeClr>
                                      </a:solidFill>
                                      <a:latin typeface="Cambria Math" panose="02040503050406030204" pitchFamily="18" charset="0"/>
                                    </a:rPr>
                                  </m:ctrlPr>
                                </m:sSupPr>
                                <m:e>
                                  <m:r>
                                    <a:rPr lang="en-US" sz="2000" i="1">
                                      <a:solidFill>
                                        <a:schemeClr val="accent6">
                                          <a:lumMod val="75000"/>
                                        </a:schemeClr>
                                      </a:solidFill>
                                      <a:latin typeface="Cambria Math" panose="02040503050406030204" pitchFamily="18" charset="0"/>
                                    </a:rPr>
                                    <m:t>𝑒</m:t>
                                  </m:r>
                                </m:e>
                                <m:sup>
                                  <m:r>
                                    <a:rPr lang="en-US" sz="2000" i="0">
                                      <a:solidFill>
                                        <a:schemeClr val="accent6">
                                          <a:lumMod val="75000"/>
                                        </a:schemeClr>
                                      </a:solidFill>
                                      <a:latin typeface="Cambria Math" panose="02040503050406030204" pitchFamily="18" charset="0"/>
                                    </a:rPr>
                                    <m:t>−2</m:t>
                                  </m:r>
                                  <m:sSub>
                                    <m:sSubPr>
                                      <m:ctrlPr>
                                        <a:rPr lang="en-US" sz="2000" i="1">
                                          <a:solidFill>
                                            <a:schemeClr val="accent6">
                                              <a:lumMod val="75000"/>
                                            </a:schemeClr>
                                          </a:solidFill>
                                          <a:latin typeface="Cambria Math" panose="02040503050406030204" pitchFamily="18" charset="0"/>
                                        </a:rPr>
                                      </m:ctrlPr>
                                    </m:sSubPr>
                                    <m:e>
                                      <m:r>
                                        <a:rPr lang="en-US" sz="2000" i="1">
                                          <a:solidFill>
                                            <a:schemeClr val="accent6">
                                              <a:lumMod val="75000"/>
                                            </a:schemeClr>
                                          </a:solidFill>
                                          <a:latin typeface="Cambria Math" panose="02040503050406030204" pitchFamily="18" charset="0"/>
                                        </a:rPr>
                                        <m:t>𝜏</m:t>
                                      </m:r>
                                    </m:e>
                                    <m:sub>
                                      <m:r>
                                        <a:rPr lang="en-US" sz="2000" i="1">
                                          <a:solidFill>
                                            <a:schemeClr val="accent6">
                                              <a:lumMod val="75000"/>
                                            </a:schemeClr>
                                          </a:solidFill>
                                          <a:latin typeface="Cambria Math" panose="02040503050406030204" pitchFamily="18" charset="0"/>
                                        </a:rPr>
                                        <m:t>𝐺</m:t>
                                      </m:r>
                                    </m:sub>
                                  </m:sSub>
                                </m:sup>
                              </m:sSup>
                              <m:r>
                                <a:rPr lang="en-US" sz="2000" i="1">
                                  <a:solidFill>
                                    <a:schemeClr val="accent6">
                                      <a:lumMod val="75000"/>
                                    </a:schemeClr>
                                  </a:solidFill>
                                  <a:latin typeface="Cambria Math" panose="02040503050406030204" pitchFamily="18" charset="0"/>
                                </a:rPr>
                                <m:t>𝐾</m:t>
                              </m:r>
                            </m:e>
                            <m:sub>
                              <m:r>
                                <a:rPr lang="en-US" sz="2000" i="1">
                                  <a:solidFill>
                                    <a:schemeClr val="accent6">
                                      <a:lumMod val="75000"/>
                                    </a:schemeClr>
                                  </a:solidFill>
                                  <a:latin typeface="Cambria Math" panose="02040503050406030204" pitchFamily="18" charset="0"/>
                                </a:rPr>
                                <m:t>𝐾𝑎</m:t>
                              </m:r>
                              <m:r>
                                <a:rPr lang="en-US" sz="2000" b="0" i="1" smtClean="0">
                                  <a:solidFill>
                                    <a:schemeClr val="accent6">
                                      <a:lumMod val="75000"/>
                                    </a:schemeClr>
                                  </a:solidFill>
                                  <a:latin typeface="Cambria Math" panose="02040503050406030204" pitchFamily="18" charset="0"/>
                                </a:rPr>
                                <m:t>/</m:t>
                              </m:r>
                              <m:r>
                                <a:rPr lang="en-US" sz="2000" b="0" i="1" smtClean="0">
                                  <a:solidFill>
                                    <a:schemeClr val="accent6">
                                      <a:lumMod val="75000"/>
                                    </a:schemeClr>
                                  </a:solidFill>
                                  <a:latin typeface="Cambria Math" panose="02040503050406030204" pitchFamily="18" charset="0"/>
                                </a:rPr>
                                <m:t>𝑊</m:t>
                              </m:r>
                            </m:sub>
                            <m:sup>
                              <m:r>
                                <a:rPr lang="en-US" sz="2000" i="0">
                                  <a:solidFill>
                                    <a:schemeClr val="accent6">
                                      <a:lumMod val="75000"/>
                                    </a:schemeClr>
                                  </a:solidFill>
                                  <a:latin typeface="Cambria Math" panose="02040503050406030204" pitchFamily="18" charset="0"/>
                                </a:rPr>
                                <m:t>2</m:t>
                              </m:r>
                            </m:sup>
                          </m:sSubSup>
                          <m:r>
                            <m:rPr>
                              <m:sty m:val="p"/>
                            </m:rPr>
                            <a:rPr lang="en-US" sz="2000" i="0">
                              <a:solidFill>
                                <a:schemeClr val="accent6">
                                  <a:lumMod val="75000"/>
                                </a:schemeClr>
                              </a:solidFill>
                              <a:latin typeface="Cambria Math" panose="02040503050406030204" pitchFamily="18" charset="0"/>
                            </a:rPr>
                            <m:t>Δ</m:t>
                          </m:r>
                          <m:sSub>
                            <m:sSubPr>
                              <m:ctrlPr>
                                <a:rPr lang="en-US" sz="2000" i="1">
                                  <a:solidFill>
                                    <a:schemeClr val="accent6">
                                      <a:lumMod val="75000"/>
                                    </a:schemeClr>
                                  </a:solidFill>
                                  <a:latin typeface="Cambria Math" panose="02040503050406030204" pitchFamily="18" charset="0"/>
                                </a:rPr>
                              </m:ctrlPr>
                            </m:sSubPr>
                            <m:e>
                              <m:r>
                                <a:rPr lang="en-US" sz="2000" i="1">
                                  <a:solidFill>
                                    <a:schemeClr val="accent6">
                                      <a:lumMod val="75000"/>
                                    </a:schemeClr>
                                  </a:solidFill>
                                  <a:latin typeface="Cambria Math" panose="02040503050406030204" pitchFamily="18" charset="0"/>
                                </a:rPr>
                                <m:t>𝑟</m:t>
                              </m:r>
                            </m:e>
                            <m:sub>
                              <m:r>
                                <a:rPr lang="en-US" sz="2000" i="1">
                                  <a:solidFill>
                                    <a:schemeClr val="accent6">
                                      <a:lumMod val="75000"/>
                                    </a:schemeClr>
                                  </a:solidFill>
                                  <a:latin typeface="Cambria Math" panose="02040503050406030204" pitchFamily="18" charset="0"/>
                                </a:rPr>
                                <m:t>𝐾𝑎</m:t>
                              </m:r>
                              <m:r>
                                <a:rPr lang="en-US" sz="2000" b="0" i="1" smtClean="0">
                                  <a:solidFill>
                                    <a:schemeClr val="accent6">
                                      <a:lumMod val="75000"/>
                                    </a:schemeClr>
                                  </a:solidFill>
                                  <a:latin typeface="Cambria Math" panose="02040503050406030204" pitchFamily="18" charset="0"/>
                                </a:rPr>
                                <m:t>/</m:t>
                              </m:r>
                              <m:r>
                                <a:rPr lang="en-US" sz="2000" b="0" i="1" smtClean="0">
                                  <a:solidFill>
                                    <a:schemeClr val="accent6">
                                      <a:lumMod val="75000"/>
                                    </a:schemeClr>
                                  </a:solidFill>
                                  <a:latin typeface="Cambria Math" panose="02040503050406030204" pitchFamily="18" charset="0"/>
                                </a:rPr>
                                <m:t>𝑊</m:t>
                              </m:r>
                            </m:sub>
                          </m:sSub>
                          <m:sSub>
                            <m:sSubPr>
                              <m:ctrlPr>
                                <a:rPr lang="en-US" sz="2000" i="1" smtClean="0">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𝑃</m:t>
                              </m:r>
                            </m:e>
                            <m:sub>
                              <m:r>
                                <a:rPr lang="en-US" sz="2000" i="1">
                                  <a:solidFill>
                                    <a:srgbClr val="C00000"/>
                                  </a:solidFill>
                                  <a:latin typeface="Cambria Math" panose="02040503050406030204" pitchFamily="18" charset="0"/>
                                </a:rPr>
                                <m:t>𝑐</m:t>
                              </m:r>
                              <m:r>
                                <a:rPr lang="en-US" sz="2000" i="0">
                                  <a:solidFill>
                                    <a:srgbClr val="C00000"/>
                                  </a:solidFill>
                                  <a:latin typeface="Cambria Math" panose="02040503050406030204" pitchFamily="18" charset="0"/>
                                </a:rPr>
                                <m:t>,</m:t>
                              </m:r>
                              <m:r>
                                <a:rPr lang="en-US" sz="2000" i="1">
                                  <a:solidFill>
                                    <a:srgbClr val="C00000"/>
                                  </a:solidFill>
                                  <a:latin typeface="Cambria Math" panose="02040503050406030204" pitchFamily="18" charset="0"/>
                                </a:rPr>
                                <m:t>𝐾𝑎</m:t>
                              </m:r>
                              <m:r>
                                <a:rPr lang="en-US" sz="2000" b="0" i="1" smtClean="0">
                                  <a:solidFill>
                                    <a:srgbClr val="C00000"/>
                                  </a:solidFill>
                                  <a:latin typeface="Cambria Math" panose="02040503050406030204" pitchFamily="18" charset="0"/>
                                </a:rPr>
                                <m:t>/</m:t>
                              </m:r>
                              <m:r>
                                <a:rPr lang="en-US" sz="2000" b="0" i="1" smtClean="0">
                                  <a:solidFill>
                                    <a:srgbClr val="C00000"/>
                                  </a:solidFill>
                                  <a:latin typeface="Cambria Math" panose="02040503050406030204" pitchFamily="18" charset="0"/>
                                </a:rPr>
                                <m:t>𝑊</m:t>
                              </m:r>
                            </m:sub>
                          </m:sSub>
                        </m:den>
                      </m:f>
                    </m:oMath>
                  </m:oMathPara>
                </a14:m>
                <a:endParaRPr lang="en-US" sz="2000" dirty="0"/>
              </a:p>
            </p:txBody>
          </p:sp>
        </mc:Choice>
        <mc:Fallback xmlns="">
          <p:sp>
            <p:nvSpPr>
              <p:cNvPr id="47" name="Rectangle 46">
                <a:extLst>
                  <a:ext uri="{FF2B5EF4-FFF2-40B4-BE49-F238E27FC236}">
                    <a16:creationId xmlns:a16="http://schemas.microsoft.com/office/drawing/2014/main" id="{2C4663BC-8F99-41F8-B5E7-DADC357A2FAB}"/>
                  </a:ext>
                </a:extLst>
              </p:cNvPr>
              <p:cNvSpPr>
                <a:spLocks noRot="1" noChangeAspect="1" noMove="1" noResize="1" noEditPoints="1" noAdjustHandles="1" noChangeArrowheads="1" noChangeShapeType="1" noTextEdit="1"/>
              </p:cNvSpPr>
              <p:nvPr/>
            </p:nvSpPr>
            <p:spPr>
              <a:xfrm>
                <a:off x="1513685" y="18131088"/>
                <a:ext cx="4813335" cy="86254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10D9F1F6-C3E3-4A76-AB1D-F0BA588C44C9}"/>
                  </a:ext>
                </a:extLst>
              </p:cNvPr>
              <p:cNvSpPr/>
              <p:nvPr/>
            </p:nvSpPr>
            <p:spPr>
              <a:xfrm>
                <a:off x="2305336" y="14950102"/>
                <a:ext cx="3038140" cy="791242"/>
              </a:xfrm>
              <a:prstGeom prst="rect">
                <a:avLst/>
              </a:prstGeom>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rPr>
                            <m:t>𝐶</m:t>
                          </m:r>
                        </m:e>
                        <m:sub>
                          <m:r>
                            <a:rPr lang="en-US" sz="2000" b="0" i="1" smtClean="0">
                              <a:solidFill>
                                <a:srgbClr val="0070C0"/>
                              </a:solidFill>
                              <a:latin typeface="Cambria Math" panose="02040503050406030204" pitchFamily="18" charset="0"/>
                            </a:rPr>
                            <m:t>𝐺</m:t>
                          </m:r>
                        </m:sub>
                      </m:sSub>
                      <m:r>
                        <a:rPr lang="en-US" sz="2000" i="0">
                          <a:latin typeface="Cambria Math" panose="02040503050406030204" pitchFamily="18" charset="0"/>
                        </a:rPr>
                        <m:t>=</m:t>
                      </m:r>
                      <m:f>
                        <m:fPr>
                          <m:ctrlPr>
                            <a:rPr lang="en-US" sz="2000" i="1">
                              <a:latin typeface="Cambria Math" panose="02040503050406030204" pitchFamily="18" charset="0"/>
                            </a:rPr>
                          </m:ctrlPr>
                        </m:fPr>
                        <m:num>
                          <m:sSubSup>
                            <m:sSubSupPr>
                              <m:ctrlPr>
                                <a:rPr lang="en-US" sz="2000" i="1" smtClean="0">
                                  <a:solidFill>
                                    <a:schemeClr val="accent6">
                                      <a:lumMod val="75000"/>
                                    </a:schemeClr>
                                  </a:solidFill>
                                  <a:latin typeface="Cambria Math" panose="02040503050406030204" pitchFamily="18" charset="0"/>
                                </a:rPr>
                              </m:ctrlPr>
                            </m:sSubSupPr>
                            <m:e>
                              <m:r>
                                <a:rPr lang="en-US" sz="2000" i="1">
                                  <a:solidFill>
                                    <a:schemeClr val="accent6">
                                      <a:lumMod val="75000"/>
                                    </a:schemeClr>
                                  </a:solidFill>
                                  <a:latin typeface="Cambria Math" panose="02040503050406030204" pitchFamily="18" charset="0"/>
                                </a:rPr>
                                <m:t>𝜆</m:t>
                              </m:r>
                            </m:e>
                            <m:sub>
                              <m:r>
                                <a:rPr lang="en-US" sz="2000" i="1">
                                  <a:solidFill>
                                    <a:schemeClr val="accent6">
                                      <a:lumMod val="75000"/>
                                    </a:schemeClr>
                                  </a:solidFill>
                                  <a:latin typeface="Cambria Math" panose="02040503050406030204" pitchFamily="18" charset="0"/>
                                </a:rPr>
                                <m:t>𝐺</m:t>
                              </m:r>
                            </m:sub>
                            <m:sup>
                              <m:r>
                                <a:rPr lang="en-US" sz="2000">
                                  <a:solidFill>
                                    <a:schemeClr val="accent6">
                                      <a:lumMod val="75000"/>
                                    </a:schemeClr>
                                  </a:solidFill>
                                  <a:latin typeface="Cambria Math" panose="02040503050406030204" pitchFamily="18" charset="0"/>
                                </a:rPr>
                                <m:t>4</m:t>
                              </m:r>
                            </m:sup>
                          </m:sSubSup>
                          <m:sSub>
                            <m:sSubPr>
                              <m:ctrlPr>
                                <a:rPr lang="en-US" sz="2000" i="1">
                                  <a:solidFill>
                                    <a:schemeClr val="accent6">
                                      <a:lumMod val="75000"/>
                                    </a:schemeClr>
                                  </a:solidFill>
                                  <a:latin typeface="Cambria Math" panose="02040503050406030204" pitchFamily="18" charset="0"/>
                                </a:rPr>
                              </m:ctrlPr>
                            </m:sSubPr>
                            <m:e>
                              <m:r>
                                <m:rPr>
                                  <m:sty m:val="p"/>
                                </m:rPr>
                                <a:rPr lang="el-GR" sz="2000" i="1">
                                  <a:solidFill>
                                    <a:schemeClr val="accent6">
                                      <a:lumMod val="75000"/>
                                    </a:schemeClr>
                                  </a:solidFill>
                                  <a:latin typeface="Cambria Math" panose="02040503050406030204" pitchFamily="18" charset="0"/>
                                </a:rPr>
                                <m:t>σ</m:t>
                              </m:r>
                            </m:e>
                            <m:sub>
                              <m:r>
                                <a:rPr lang="en-US" sz="2000" i="1">
                                  <a:solidFill>
                                    <a:schemeClr val="accent6">
                                      <a:lumMod val="75000"/>
                                    </a:schemeClr>
                                  </a:solidFill>
                                  <a:latin typeface="Cambria Math" panose="02040503050406030204" pitchFamily="18" charset="0"/>
                                </a:rPr>
                                <m:t>𝑠</m:t>
                              </m:r>
                            </m:sub>
                          </m:sSub>
                          <m:sSup>
                            <m:sSupPr>
                              <m:ctrlPr>
                                <a:rPr lang="en-US" sz="2000" i="1">
                                  <a:solidFill>
                                    <a:schemeClr val="accent6">
                                      <a:lumMod val="75000"/>
                                    </a:schemeClr>
                                  </a:solidFill>
                                  <a:latin typeface="Cambria Math" panose="02040503050406030204" pitchFamily="18" charset="0"/>
                                </a:rPr>
                              </m:ctrlPr>
                            </m:sSupPr>
                            <m:e>
                              <m:r>
                                <a:rPr lang="en-US" sz="2000" i="1">
                                  <a:solidFill>
                                    <a:schemeClr val="accent6">
                                      <a:lumMod val="75000"/>
                                    </a:schemeClr>
                                  </a:solidFill>
                                  <a:latin typeface="Cambria Math" panose="02040503050406030204" pitchFamily="18" charset="0"/>
                                </a:rPr>
                                <m:t>𝑒</m:t>
                              </m:r>
                            </m:e>
                            <m:sup>
                              <m:r>
                                <a:rPr lang="en-US" sz="2000">
                                  <a:solidFill>
                                    <a:schemeClr val="accent6">
                                      <a:lumMod val="75000"/>
                                    </a:schemeClr>
                                  </a:solidFill>
                                  <a:latin typeface="Cambria Math" panose="02040503050406030204" pitchFamily="18" charset="0"/>
                                </a:rPr>
                                <m:t>−2</m:t>
                              </m:r>
                              <m:sSub>
                                <m:sSubPr>
                                  <m:ctrlPr>
                                    <a:rPr lang="en-US" sz="2000" i="1">
                                      <a:solidFill>
                                        <a:schemeClr val="accent6">
                                          <a:lumMod val="75000"/>
                                        </a:schemeClr>
                                      </a:solidFill>
                                      <a:latin typeface="Cambria Math" panose="02040503050406030204" pitchFamily="18" charset="0"/>
                                    </a:rPr>
                                  </m:ctrlPr>
                                </m:sSubPr>
                                <m:e>
                                  <m:r>
                                    <a:rPr lang="en-US" sz="2000" i="1">
                                      <a:solidFill>
                                        <a:schemeClr val="accent6">
                                          <a:lumMod val="75000"/>
                                        </a:schemeClr>
                                      </a:solidFill>
                                      <a:latin typeface="Cambria Math" panose="02040503050406030204" pitchFamily="18" charset="0"/>
                                    </a:rPr>
                                    <m:t>𝜏</m:t>
                                  </m:r>
                                </m:e>
                                <m:sub>
                                  <m:r>
                                    <a:rPr lang="en-US" sz="2000" i="1">
                                      <a:solidFill>
                                        <a:schemeClr val="accent6">
                                          <a:lumMod val="75000"/>
                                        </a:schemeClr>
                                      </a:solidFill>
                                      <a:latin typeface="Cambria Math" panose="02040503050406030204" pitchFamily="18" charset="0"/>
                                    </a:rPr>
                                    <m:t>𝐺</m:t>
                                  </m:r>
                                </m:sub>
                              </m:sSub>
                            </m:sup>
                          </m:sSup>
                        </m:num>
                        <m:den>
                          <m:sSubSup>
                            <m:sSubSupPr>
                              <m:ctrlPr>
                                <a:rPr lang="en-US" sz="2000" i="1" smtClean="0">
                                  <a:solidFill>
                                    <a:schemeClr val="accent6">
                                      <a:lumMod val="75000"/>
                                    </a:schemeClr>
                                  </a:solidFill>
                                  <a:latin typeface="Cambria Math" panose="02040503050406030204" pitchFamily="18" charset="0"/>
                                </a:rPr>
                              </m:ctrlPr>
                            </m:sSubSupPr>
                            <m:e>
                              <m:sSup>
                                <m:sSupPr>
                                  <m:ctrlPr>
                                    <a:rPr lang="en-US" sz="2000" i="1" smtClean="0">
                                      <a:solidFill>
                                        <a:schemeClr val="accent6">
                                          <a:lumMod val="75000"/>
                                        </a:schemeClr>
                                      </a:solidFill>
                                      <a:latin typeface="Cambria Math" panose="02040503050406030204" pitchFamily="18" charset="0"/>
                                    </a:rPr>
                                  </m:ctrlPr>
                                </m:sSupPr>
                                <m:e>
                                  <m:r>
                                    <m:rPr>
                                      <m:sty m:val="p"/>
                                    </m:rPr>
                                    <a:rPr lang="el-GR" sz="2000" i="1" smtClean="0">
                                      <a:solidFill>
                                        <a:schemeClr val="accent6">
                                          <a:lumMod val="75000"/>
                                        </a:schemeClr>
                                      </a:solidFill>
                                      <a:latin typeface="Cambria Math" panose="02040503050406030204" pitchFamily="18" charset="0"/>
                                    </a:rPr>
                                    <m:t>π</m:t>
                                  </m:r>
                                </m:e>
                                <m:sup>
                                  <m:r>
                                    <a:rPr lang="en-US" sz="2000" b="0" i="1" smtClean="0">
                                      <a:solidFill>
                                        <a:schemeClr val="accent6">
                                          <a:lumMod val="75000"/>
                                        </a:schemeClr>
                                      </a:solidFill>
                                      <a:latin typeface="Cambria Math" panose="02040503050406030204" pitchFamily="18" charset="0"/>
                                    </a:rPr>
                                    <m:t>5</m:t>
                                  </m:r>
                                </m:sup>
                              </m:sSup>
                              <m:r>
                                <a:rPr lang="en-US" sz="2000" i="1">
                                  <a:solidFill>
                                    <a:schemeClr val="accent6">
                                      <a:lumMod val="75000"/>
                                    </a:schemeClr>
                                  </a:solidFill>
                                  <a:latin typeface="Cambria Math" panose="02040503050406030204" pitchFamily="18" charset="0"/>
                                </a:rPr>
                                <m:t>𝐾</m:t>
                              </m:r>
                            </m:e>
                            <m:sub>
                              <m:r>
                                <a:rPr lang="en-US" sz="2000" b="0" i="1" smtClean="0">
                                  <a:solidFill>
                                    <a:schemeClr val="accent6">
                                      <a:lumMod val="75000"/>
                                    </a:schemeClr>
                                  </a:solidFill>
                                  <a:latin typeface="Cambria Math" panose="02040503050406030204" pitchFamily="18" charset="0"/>
                                </a:rPr>
                                <m:t>𝐺</m:t>
                              </m:r>
                            </m:sub>
                            <m:sup>
                              <m:r>
                                <a:rPr lang="en-US" sz="2000" i="0">
                                  <a:solidFill>
                                    <a:schemeClr val="accent6">
                                      <a:lumMod val="75000"/>
                                    </a:schemeClr>
                                  </a:solidFill>
                                  <a:latin typeface="Cambria Math" panose="02040503050406030204" pitchFamily="18" charset="0"/>
                                </a:rPr>
                                <m:t>2</m:t>
                              </m:r>
                            </m:sup>
                          </m:sSubSup>
                          <m:sSubSup>
                            <m:sSubSupPr>
                              <m:ctrlPr>
                                <a:rPr lang="en-US" sz="2000" i="1" smtClean="0">
                                  <a:solidFill>
                                    <a:schemeClr val="accent6">
                                      <a:lumMod val="75000"/>
                                    </a:schemeClr>
                                  </a:solidFill>
                                  <a:latin typeface="Cambria Math" panose="02040503050406030204" pitchFamily="18" charset="0"/>
                                </a:rPr>
                              </m:ctrlPr>
                            </m:sSubSupPr>
                            <m:e>
                              <m:r>
                                <m:rPr>
                                  <m:sty m:val="p"/>
                                </m:rPr>
                                <a:rPr lang="el-GR" sz="2000" i="1" smtClean="0">
                                  <a:solidFill>
                                    <a:schemeClr val="accent6">
                                      <a:lumMod val="75000"/>
                                    </a:schemeClr>
                                  </a:solidFill>
                                  <a:latin typeface="Cambria Math" panose="02040503050406030204" pitchFamily="18" charset="0"/>
                                </a:rPr>
                                <m:t>Ω</m:t>
                              </m:r>
                              <m:r>
                                <a:rPr lang="en-US" sz="2000" b="0" i="1" smtClean="0">
                                  <a:solidFill>
                                    <a:schemeClr val="accent6">
                                      <a:lumMod val="75000"/>
                                    </a:schemeClr>
                                  </a:solidFill>
                                  <a:latin typeface="Cambria Math" panose="02040503050406030204" pitchFamily="18" charset="0"/>
                                </a:rPr>
                                <m:t>𝑟</m:t>
                              </m:r>
                            </m:e>
                            <m:sub>
                              <m:r>
                                <a:rPr lang="en-US" sz="2000" b="0" i="1" smtClean="0">
                                  <a:solidFill>
                                    <a:schemeClr val="accent6">
                                      <a:lumMod val="75000"/>
                                    </a:schemeClr>
                                  </a:solidFill>
                                  <a:latin typeface="Cambria Math" panose="02040503050406030204" pitchFamily="18" charset="0"/>
                                </a:rPr>
                                <m:t>𝑠</m:t>
                              </m:r>
                            </m:sub>
                            <m:sup>
                              <m:r>
                                <a:rPr lang="en-US" sz="2000" b="0" i="1" smtClean="0">
                                  <a:solidFill>
                                    <a:schemeClr val="accent6">
                                      <a:lumMod val="75000"/>
                                    </a:schemeClr>
                                  </a:solidFill>
                                  <a:latin typeface="Cambria Math" panose="02040503050406030204" pitchFamily="18" charset="0"/>
                                </a:rPr>
                                <m:t>4</m:t>
                              </m:r>
                            </m:sup>
                          </m:sSubSup>
                          <m:r>
                            <m:rPr>
                              <m:sty m:val="p"/>
                            </m:rPr>
                            <a:rPr lang="en-US" sz="2000" i="0">
                              <a:solidFill>
                                <a:schemeClr val="accent6">
                                  <a:lumMod val="75000"/>
                                </a:schemeClr>
                              </a:solidFill>
                              <a:latin typeface="Cambria Math" panose="02040503050406030204" pitchFamily="18" charset="0"/>
                            </a:rPr>
                            <m:t>Δ</m:t>
                          </m:r>
                          <m:sSub>
                            <m:sSubPr>
                              <m:ctrlPr>
                                <a:rPr lang="en-US" sz="2000" i="1">
                                  <a:solidFill>
                                    <a:schemeClr val="accent6">
                                      <a:lumMod val="75000"/>
                                    </a:schemeClr>
                                  </a:solidFill>
                                  <a:latin typeface="Cambria Math" panose="02040503050406030204" pitchFamily="18" charset="0"/>
                                </a:rPr>
                              </m:ctrlPr>
                            </m:sSubPr>
                            <m:e>
                              <m:r>
                                <a:rPr lang="en-US" sz="2000" i="1">
                                  <a:solidFill>
                                    <a:schemeClr val="accent6">
                                      <a:lumMod val="75000"/>
                                    </a:schemeClr>
                                  </a:solidFill>
                                  <a:latin typeface="Cambria Math" panose="02040503050406030204" pitchFamily="18" charset="0"/>
                                </a:rPr>
                                <m:t>𝑟</m:t>
                              </m:r>
                            </m:e>
                            <m:sub>
                              <m:r>
                                <a:rPr lang="en-US" sz="2000" b="0" i="1" smtClean="0">
                                  <a:solidFill>
                                    <a:schemeClr val="accent6">
                                      <a:lumMod val="75000"/>
                                    </a:schemeClr>
                                  </a:solidFill>
                                  <a:latin typeface="Cambria Math" panose="02040503050406030204" pitchFamily="18" charset="0"/>
                                </a:rPr>
                                <m:t>𝐺</m:t>
                              </m:r>
                            </m:sub>
                          </m:sSub>
                          <m:sSub>
                            <m:sSubPr>
                              <m:ctrlPr>
                                <a:rPr lang="en-US" sz="2000" i="1" smtClean="0">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𝑃</m:t>
                              </m:r>
                            </m:e>
                            <m:sub>
                              <m:r>
                                <a:rPr lang="en-US" sz="2000" b="0" i="1" smtClean="0">
                                  <a:solidFill>
                                    <a:srgbClr val="FF0000"/>
                                  </a:solidFill>
                                  <a:latin typeface="Cambria Math" panose="02040503050406030204" pitchFamily="18" charset="0"/>
                                </a:rPr>
                                <m:t>𝑠</m:t>
                              </m:r>
                            </m:sub>
                          </m:sSub>
                        </m:den>
                      </m:f>
                    </m:oMath>
                  </m:oMathPara>
                </a14:m>
                <a:endParaRPr lang="en-US" sz="2000" dirty="0"/>
              </a:p>
            </p:txBody>
          </p:sp>
        </mc:Choice>
        <mc:Fallback xmlns="">
          <p:sp>
            <p:nvSpPr>
              <p:cNvPr id="48" name="Rectangle 47">
                <a:extLst>
                  <a:ext uri="{FF2B5EF4-FFF2-40B4-BE49-F238E27FC236}">
                    <a16:creationId xmlns:a16="http://schemas.microsoft.com/office/drawing/2014/main" id="{10D9F1F6-C3E3-4A76-AB1D-F0BA588C44C9}"/>
                  </a:ext>
                </a:extLst>
              </p:cNvPr>
              <p:cNvSpPr>
                <a:spLocks noRot="1" noChangeAspect="1" noMove="1" noResize="1" noEditPoints="1" noAdjustHandles="1" noChangeArrowheads="1" noChangeShapeType="1" noTextEdit="1"/>
              </p:cNvSpPr>
              <p:nvPr/>
            </p:nvSpPr>
            <p:spPr>
              <a:xfrm>
                <a:off x="2305336" y="14950102"/>
                <a:ext cx="3038140" cy="791242"/>
              </a:xfrm>
              <a:prstGeom prst="rect">
                <a:avLst/>
              </a:prstGeom>
              <a:blipFill>
                <a:blip r:embed="rId13"/>
                <a:stretch>
                  <a:fillRect/>
                </a:stretch>
              </a:blipFill>
              <a:ln>
                <a:noFill/>
              </a:ln>
            </p:spPr>
            <p:txBody>
              <a:bodyPr/>
              <a:lstStyle/>
              <a:p>
                <a:r>
                  <a:rPr lang="en-US">
                    <a:noFill/>
                  </a:rPr>
                  <a:t> </a:t>
                </a:r>
              </a:p>
            </p:txBody>
          </p:sp>
        </mc:Fallback>
      </mc:AlternateContent>
      <p:pic>
        <p:nvPicPr>
          <p:cNvPr id="50" name="Picture 49">
            <a:extLst>
              <a:ext uri="{FF2B5EF4-FFF2-40B4-BE49-F238E27FC236}">
                <a16:creationId xmlns:a16="http://schemas.microsoft.com/office/drawing/2014/main" id="{978EC8B2-1517-4509-B93B-655992402225}"/>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12896544" y="8252906"/>
            <a:ext cx="2615548" cy="2194560"/>
          </a:xfrm>
          <a:prstGeom prst="rect">
            <a:avLst/>
          </a:prstGeom>
        </p:spPr>
      </p:pic>
      <p:pic>
        <p:nvPicPr>
          <p:cNvPr id="51" name="Picture 50">
            <a:extLst>
              <a:ext uri="{FF2B5EF4-FFF2-40B4-BE49-F238E27FC236}">
                <a16:creationId xmlns:a16="http://schemas.microsoft.com/office/drawing/2014/main" id="{1A75D1E5-7615-4FE6-BDF9-FB6E2559CDD8}"/>
              </a:ext>
            </a:extLst>
          </p:cNvPr>
          <p:cNvPicPr>
            <a:picLocks noChangeAspect="1"/>
          </p:cNvPicPr>
          <p:nvPr/>
        </p:nvPicPr>
        <p:blipFill rotWithShape="1">
          <a:blip r:embed="rId15"/>
          <a:srcRect l="25673" t="15349" r="19548" b="16781"/>
          <a:stretch/>
        </p:blipFill>
        <p:spPr>
          <a:xfrm>
            <a:off x="15780393" y="8252906"/>
            <a:ext cx="2361732" cy="2194560"/>
          </a:xfrm>
          <a:prstGeom prst="rect">
            <a:avLst/>
          </a:prstGeom>
        </p:spPr>
      </p:pic>
      <p:pic>
        <p:nvPicPr>
          <p:cNvPr id="29" name="Picture 28">
            <a:extLst>
              <a:ext uri="{FF2B5EF4-FFF2-40B4-BE49-F238E27FC236}">
                <a16:creationId xmlns:a16="http://schemas.microsoft.com/office/drawing/2014/main" id="{A0E43390-7FF1-47A6-A2A2-88882CD31624}"/>
              </a:ext>
            </a:extLst>
          </p:cNvPr>
          <p:cNvPicPr>
            <a:picLocks noChangeAspect="1"/>
          </p:cNvPicPr>
          <p:nvPr/>
        </p:nvPicPr>
        <p:blipFill>
          <a:blip r:embed="rId16"/>
          <a:stretch>
            <a:fillRect/>
          </a:stretch>
        </p:blipFill>
        <p:spPr>
          <a:xfrm>
            <a:off x="18401586" y="8245589"/>
            <a:ext cx="2568755" cy="2194560"/>
          </a:xfrm>
          <a:prstGeom prst="rect">
            <a:avLst/>
          </a:prstGeom>
        </p:spPr>
      </p:pic>
      <p:sp>
        <p:nvSpPr>
          <p:cNvPr id="65" name="TextBox 64">
            <a:extLst>
              <a:ext uri="{FF2B5EF4-FFF2-40B4-BE49-F238E27FC236}">
                <a16:creationId xmlns:a16="http://schemas.microsoft.com/office/drawing/2014/main" id="{DCB2192E-A66D-45DB-8B1E-76250D2D47A9}"/>
              </a:ext>
            </a:extLst>
          </p:cNvPr>
          <p:cNvSpPr txBox="1"/>
          <p:nvPr/>
        </p:nvSpPr>
        <p:spPr>
          <a:xfrm>
            <a:off x="15398402" y="13066678"/>
            <a:ext cx="1329104" cy="400110"/>
          </a:xfrm>
          <a:prstGeom prst="rect">
            <a:avLst/>
          </a:prstGeom>
          <a:noFill/>
        </p:spPr>
        <p:txBody>
          <a:bodyPr wrap="square" rtlCol="0">
            <a:spAutoFit/>
          </a:bodyPr>
          <a:lstStyle/>
          <a:p>
            <a:r>
              <a:rPr lang="en-US" sz="2000" dirty="0">
                <a:solidFill>
                  <a:schemeClr val="bg1"/>
                </a:solidFill>
              </a:rPr>
              <a:t>JPL trailer</a:t>
            </a:r>
          </a:p>
        </p:txBody>
      </p:sp>
      <p:sp>
        <p:nvSpPr>
          <p:cNvPr id="66" name="TextBox 65">
            <a:extLst>
              <a:ext uri="{FF2B5EF4-FFF2-40B4-BE49-F238E27FC236}">
                <a16:creationId xmlns:a16="http://schemas.microsoft.com/office/drawing/2014/main" id="{354AAA08-1FD3-4C6E-AB17-6866C76EB5AF}"/>
              </a:ext>
            </a:extLst>
          </p:cNvPr>
          <p:cNvSpPr txBox="1"/>
          <p:nvPr/>
        </p:nvSpPr>
        <p:spPr>
          <a:xfrm>
            <a:off x="12798198" y="13206993"/>
            <a:ext cx="2095483" cy="400110"/>
          </a:xfrm>
          <a:prstGeom prst="rect">
            <a:avLst/>
          </a:prstGeom>
          <a:noFill/>
        </p:spPr>
        <p:txBody>
          <a:bodyPr wrap="square" rtlCol="0">
            <a:spAutoFit/>
          </a:bodyPr>
          <a:lstStyle/>
          <a:p>
            <a:r>
              <a:rPr lang="en-US" sz="2000" dirty="0">
                <a:solidFill>
                  <a:schemeClr val="bg1"/>
                </a:solidFill>
              </a:rPr>
              <a:t>Scripps pier</a:t>
            </a:r>
          </a:p>
        </p:txBody>
      </p:sp>
      <p:cxnSp>
        <p:nvCxnSpPr>
          <p:cNvPr id="68" name="Straight Arrow Connector 67">
            <a:extLst>
              <a:ext uri="{FF2B5EF4-FFF2-40B4-BE49-F238E27FC236}">
                <a16:creationId xmlns:a16="http://schemas.microsoft.com/office/drawing/2014/main" id="{F4D3EAC0-EE76-4F4D-AE0A-A13B1536DF78}"/>
              </a:ext>
            </a:extLst>
          </p:cNvPr>
          <p:cNvCxnSpPr/>
          <p:nvPr/>
        </p:nvCxnSpPr>
        <p:spPr>
          <a:xfrm>
            <a:off x="16062954" y="13434542"/>
            <a:ext cx="152400" cy="32117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49E5BBA2-26FF-404C-8D61-C34324AB08F1}"/>
              </a:ext>
            </a:extLst>
          </p:cNvPr>
          <p:cNvSpPr txBox="1"/>
          <p:nvPr/>
        </p:nvSpPr>
        <p:spPr>
          <a:xfrm>
            <a:off x="13189971" y="10409315"/>
            <a:ext cx="2346012" cy="400110"/>
          </a:xfrm>
          <a:prstGeom prst="rect">
            <a:avLst/>
          </a:prstGeom>
          <a:noFill/>
        </p:spPr>
        <p:txBody>
          <a:bodyPr wrap="square" rtlCol="0">
            <a:spAutoFit/>
          </a:bodyPr>
          <a:lstStyle/>
          <a:p>
            <a:r>
              <a:rPr lang="en-US" sz="2000" dirty="0"/>
              <a:t>Ka-band (35 GHz)</a:t>
            </a:r>
          </a:p>
        </p:txBody>
      </p:sp>
      <p:sp>
        <p:nvSpPr>
          <p:cNvPr id="70" name="TextBox 69">
            <a:extLst>
              <a:ext uri="{FF2B5EF4-FFF2-40B4-BE49-F238E27FC236}">
                <a16:creationId xmlns:a16="http://schemas.microsoft.com/office/drawing/2014/main" id="{20F27C08-0E13-4B67-9E07-439E8CB2ADAC}"/>
              </a:ext>
            </a:extLst>
          </p:cNvPr>
          <p:cNvSpPr txBox="1"/>
          <p:nvPr/>
        </p:nvSpPr>
        <p:spPr>
          <a:xfrm>
            <a:off x="15958160" y="10409094"/>
            <a:ext cx="2346012" cy="400110"/>
          </a:xfrm>
          <a:prstGeom prst="rect">
            <a:avLst/>
          </a:prstGeom>
          <a:noFill/>
        </p:spPr>
        <p:txBody>
          <a:bodyPr wrap="square" rtlCol="0">
            <a:spAutoFit/>
          </a:bodyPr>
          <a:lstStyle/>
          <a:p>
            <a:r>
              <a:rPr lang="en-US" sz="2000" dirty="0"/>
              <a:t>W-band (94 GHz)</a:t>
            </a:r>
          </a:p>
        </p:txBody>
      </p:sp>
      <p:sp>
        <p:nvSpPr>
          <p:cNvPr id="71" name="TextBox 70">
            <a:extLst>
              <a:ext uri="{FF2B5EF4-FFF2-40B4-BE49-F238E27FC236}">
                <a16:creationId xmlns:a16="http://schemas.microsoft.com/office/drawing/2014/main" id="{47E8C3F3-9EB5-40EE-8014-064ACEAD6AC1}"/>
              </a:ext>
            </a:extLst>
          </p:cNvPr>
          <p:cNvSpPr txBox="1"/>
          <p:nvPr/>
        </p:nvSpPr>
        <p:spPr>
          <a:xfrm>
            <a:off x="18724506" y="10397284"/>
            <a:ext cx="2346012" cy="400110"/>
          </a:xfrm>
          <a:prstGeom prst="rect">
            <a:avLst/>
          </a:prstGeom>
          <a:noFill/>
        </p:spPr>
        <p:txBody>
          <a:bodyPr wrap="square" rtlCol="0">
            <a:spAutoFit/>
          </a:bodyPr>
          <a:lstStyle/>
          <a:p>
            <a:r>
              <a:rPr lang="en-US" sz="2000" dirty="0"/>
              <a:t>G-band (238 GHz)</a:t>
            </a:r>
          </a:p>
        </p:txBody>
      </p:sp>
      <p:pic>
        <p:nvPicPr>
          <p:cNvPr id="27" name="Picture 26">
            <a:extLst>
              <a:ext uri="{FF2B5EF4-FFF2-40B4-BE49-F238E27FC236}">
                <a16:creationId xmlns:a16="http://schemas.microsoft.com/office/drawing/2014/main" id="{F1F9A929-F793-4B1C-8EDC-F771756F9413}"/>
              </a:ext>
            </a:extLst>
          </p:cNvPr>
          <p:cNvPicPr>
            <a:picLocks noChangeAspect="1"/>
          </p:cNvPicPr>
          <p:nvPr/>
        </p:nvPicPr>
        <p:blipFill>
          <a:blip r:embed="rId17"/>
          <a:stretch>
            <a:fillRect/>
          </a:stretch>
        </p:blipFill>
        <p:spPr>
          <a:xfrm>
            <a:off x="16266992" y="21990980"/>
            <a:ext cx="5029200" cy="2204643"/>
          </a:xfrm>
          <a:prstGeom prst="rect">
            <a:avLst/>
          </a:prstGeom>
        </p:spPr>
      </p:pic>
      <p:pic>
        <p:nvPicPr>
          <p:cNvPr id="30" name="Picture 29">
            <a:extLst>
              <a:ext uri="{FF2B5EF4-FFF2-40B4-BE49-F238E27FC236}">
                <a16:creationId xmlns:a16="http://schemas.microsoft.com/office/drawing/2014/main" id="{E7566525-2F9C-4CA1-9E3C-A63AFD1A826E}"/>
              </a:ext>
            </a:extLst>
          </p:cNvPr>
          <p:cNvPicPr>
            <a:picLocks noChangeAspect="1"/>
          </p:cNvPicPr>
          <p:nvPr/>
        </p:nvPicPr>
        <p:blipFill>
          <a:blip r:embed="rId18"/>
          <a:stretch>
            <a:fillRect/>
          </a:stretch>
        </p:blipFill>
        <p:spPr>
          <a:xfrm>
            <a:off x="16284108" y="24357306"/>
            <a:ext cx="5029200" cy="2191762"/>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FFB600D-5343-4983-BFEF-31C2EF335BD1}"/>
                  </a:ext>
                </a:extLst>
              </p:cNvPr>
              <p:cNvSpPr txBox="1"/>
              <p:nvPr/>
            </p:nvSpPr>
            <p:spPr>
              <a:xfrm>
                <a:off x="17245972" y="18345322"/>
                <a:ext cx="2855497" cy="80733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accent4">
                                  <a:lumMod val="75000"/>
                                </a:schemeClr>
                              </a:solidFill>
                              <a:latin typeface="Cambria Math" panose="02040503050406030204" pitchFamily="18" charset="0"/>
                            </a:rPr>
                          </m:ctrlPr>
                        </m:sSubPr>
                        <m:e>
                          <m:r>
                            <a:rPr lang="en-US" sz="2000" b="0" i="1" smtClean="0">
                              <a:solidFill>
                                <a:schemeClr val="accent4">
                                  <a:lumMod val="75000"/>
                                </a:schemeClr>
                              </a:solidFill>
                              <a:latin typeface="Cambria Math" panose="02040503050406030204" pitchFamily="18" charset="0"/>
                            </a:rPr>
                            <m:t>𝑍</m:t>
                          </m:r>
                        </m:e>
                        <m:sub>
                          <m:r>
                            <a:rPr lang="en-US" sz="2000" b="0" i="1" smtClean="0">
                              <a:solidFill>
                                <a:schemeClr val="accent4">
                                  <a:lumMod val="75000"/>
                                </a:schemeClr>
                              </a:solidFill>
                              <a:latin typeface="Cambria Math" panose="02040503050406030204" pitchFamily="18" charset="0"/>
                            </a:rPr>
                            <m:t>𝐺</m:t>
                          </m:r>
                        </m:sub>
                      </m:sSub>
                      <m:r>
                        <a:rPr lang="en-US" sz="2000" b="0" i="1" smtClean="0">
                          <a:latin typeface="Cambria Math" panose="02040503050406030204" pitchFamily="18" charset="0"/>
                        </a:rPr>
                        <m:t>=</m:t>
                      </m:r>
                      <m:sSub>
                        <m:sSubPr>
                          <m:ctrlPr>
                            <a:rPr lang="en-US" sz="2000" b="0" i="1" smtClean="0">
                              <a:solidFill>
                                <a:schemeClr val="accent1"/>
                              </a:solidFill>
                              <a:latin typeface="Cambria Math" panose="02040503050406030204" pitchFamily="18" charset="0"/>
                            </a:rPr>
                          </m:ctrlPr>
                        </m:sSubPr>
                        <m:e>
                          <m:r>
                            <a:rPr lang="en-US" sz="2000" b="0" i="1" smtClean="0">
                              <a:solidFill>
                                <a:schemeClr val="accent1"/>
                              </a:solidFill>
                              <a:latin typeface="Cambria Math" panose="02040503050406030204" pitchFamily="18" charset="0"/>
                            </a:rPr>
                            <m:t>𝐶</m:t>
                          </m:r>
                        </m:e>
                        <m:sub>
                          <m:r>
                            <a:rPr lang="en-US" sz="2000" b="0" i="1" smtClean="0">
                              <a:solidFill>
                                <a:schemeClr val="accent1"/>
                              </a:solidFill>
                              <a:latin typeface="Cambria Math" panose="02040503050406030204" pitchFamily="18" charset="0"/>
                            </a:rPr>
                            <m:t>𝐺</m:t>
                          </m:r>
                        </m:sub>
                      </m:sSub>
                      <m:sSup>
                        <m:sSupPr>
                          <m:ctrlPr>
                            <a:rPr lang="en-US" sz="2000" b="0" i="1" smtClean="0">
                              <a:solidFill>
                                <a:schemeClr val="accent6"/>
                              </a:solidFill>
                              <a:latin typeface="Cambria Math" panose="02040503050406030204" pitchFamily="18" charset="0"/>
                            </a:rPr>
                          </m:ctrlPr>
                        </m:sSupPr>
                        <m:e>
                          <m:r>
                            <a:rPr lang="en-US" sz="2000" b="0" i="1" smtClean="0">
                              <a:solidFill>
                                <a:schemeClr val="accent6"/>
                              </a:solidFill>
                              <a:latin typeface="Cambria Math" panose="02040503050406030204" pitchFamily="18" charset="0"/>
                            </a:rPr>
                            <m:t>𝑟</m:t>
                          </m:r>
                        </m:e>
                        <m:sup>
                          <m:r>
                            <a:rPr lang="en-US" sz="2000" b="0" i="1" smtClean="0">
                              <a:solidFill>
                                <a:schemeClr val="accent6"/>
                              </a:solidFill>
                              <a:latin typeface="Cambria Math" panose="02040503050406030204" pitchFamily="18" charset="0"/>
                            </a:rPr>
                            <m:t>2</m:t>
                          </m:r>
                        </m:sup>
                      </m:sSup>
                      <m:nary>
                        <m:naryPr>
                          <m:limLoc m:val="undOvr"/>
                          <m:subHide m:val="on"/>
                          <m:supHide m:val="on"/>
                          <m:ctrlPr>
                            <a:rPr lang="en-US" sz="2000" b="0" i="1" smtClean="0">
                              <a:solidFill>
                                <a:srgbClr val="C00000"/>
                              </a:solidFill>
                              <a:latin typeface="Cambria Math" panose="02040503050406030204" pitchFamily="18" charset="0"/>
                            </a:rPr>
                          </m:ctrlPr>
                        </m:naryPr>
                        <m:sub/>
                        <m:sup/>
                        <m:e>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𝑃</m:t>
                              </m:r>
                            </m:e>
                            <m:sub>
                              <m:r>
                                <a:rPr lang="en-US" sz="2000" b="0" i="1" smtClean="0">
                                  <a:solidFill>
                                    <a:srgbClr val="C00000"/>
                                  </a:solidFill>
                                  <a:latin typeface="Cambria Math" panose="02040503050406030204" pitchFamily="18" charset="0"/>
                                </a:rPr>
                                <m:t>𝑒</m:t>
                              </m:r>
                              <m:r>
                                <a:rPr lang="en-US" sz="2000" b="0" i="1" smtClean="0">
                                  <a:solidFill>
                                    <a:srgbClr val="C00000"/>
                                  </a:solidFill>
                                  <a:latin typeface="Cambria Math" panose="02040503050406030204" pitchFamily="18" charset="0"/>
                                </a:rPr>
                                <m:t>,</m:t>
                              </m:r>
                              <m:r>
                                <a:rPr lang="en-US" sz="2000" b="0" i="1" smtClean="0">
                                  <a:solidFill>
                                    <a:srgbClr val="C00000"/>
                                  </a:solidFill>
                                  <a:latin typeface="Cambria Math" panose="02040503050406030204" pitchFamily="18" charset="0"/>
                                </a:rPr>
                                <m:t>𝐺</m:t>
                              </m:r>
                            </m:sub>
                          </m:sSub>
                          <m:d>
                            <m:dPr>
                              <m:ctrlPr>
                                <a:rPr lang="en-US" sz="2000" b="0" i="1" smtClean="0">
                                  <a:solidFill>
                                    <a:srgbClr val="C00000"/>
                                  </a:solidFill>
                                  <a:latin typeface="Cambria Math" panose="02040503050406030204" pitchFamily="18" charset="0"/>
                                </a:rPr>
                              </m:ctrlPr>
                            </m:dPr>
                            <m:e>
                              <m:r>
                                <a:rPr lang="en-US" sz="2000" b="0" i="1" smtClean="0">
                                  <a:solidFill>
                                    <a:srgbClr val="C00000"/>
                                  </a:solidFill>
                                  <a:latin typeface="Cambria Math" panose="02040503050406030204" pitchFamily="18" charset="0"/>
                                </a:rPr>
                                <m:t>𝑣</m:t>
                              </m:r>
                            </m:e>
                          </m:d>
                          <m:r>
                            <m:rPr>
                              <m:sty m:val="p"/>
                            </m:rPr>
                            <a:rPr lang="en-US" sz="2000" b="0" i="0" smtClean="0">
                              <a:solidFill>
                                <a:srgbClr val="C00000"/>
                              </a:solidFill>
                              <a:latin typeface="Cambria Math" panose="02040503050406030204" pitchFamily="18" charset="0"/>
                            </a:rPr>
                            <m:t>d</m:t>
                          </m:r>
                          <m:r>
                            <a:rPr lang="en-US" sz="2000" b="0" i="1" smtClean="0">
                              <a:solidFill>
                                <a:srgbClr val="C00000"/>
                              </a:solidFill>
                              <a:latin typeface="Cambria Math" panose="02040503050406030204" pitchFamily="18" charset="0"/>
                            </a:rPr>
                            <m:t>𝑣</m:t>
                          </m:r>
                        </m:e>
                      </m:nary>
                    </m:oMath>
                  </m:oMathPara>
                </a14:m>
                <a:endParaRPr lang="en-US" sz="2000" dirty="0"/>
              </a:p>
            </p:txBody>
          </p:sp>
        </mc:Choice>
        <mc:Fallback xmlns="">
          <p:sp>
            <p:nvSpPr>
              <p:cNvPr id="32" name="TextBox 31">
                <a:extLst>
                  <a:ext uri="{FF2B5EF4-FFF2-40B4-BE49-F238E27FC236}">
                    <a16:creationId xmlns:a16="http://schemas.microsoft.com/office/drawing/2014/main" id="{7FFB600D-5343-4983-BFEF-31C2EF335BD1}"/>
                  </a:ext>
                </a:extLst>
              </p:cNvPr>
              <p:cNvSpPr txBox="1">
                <a:spLocks noRot="1" noChangeAspect="1" noMove="1" noResize="1" noEditPoints="1" noAdjustHandles="1" noChangeArrowheads="1" noChangeShapeType="1" noTextEdit="1"/>
              </p:cNvSpPr>
              <p:nvPr/>
            </p:nvSpPr>
            <p:spPr>
              <a:xfrm>
                <a:off x="17245972" y="18345322"/>
                <a:ext cx="2855497" cy="807337"/>
              </a:xfrm>
              <a:prstGeom prst="rect">
                <a:avLst/>
              </a:prstGeom>
              <a:blipFill>
                <a:blip r:embed="rId19"/>
                <a:stretch>
                  <a:fillRect/>
                </a:stretch>
              </a:blipFill>
            </p:spPr>
            <p:txBody>
              <a:bodyPr/>
              <a:lstStyle/>
              <a:p>
                <a:r>
                  <a:rPr lang="en-US">
                    <a:noFill/>
                  </a:rPr>
                  <a:t> </a:t>
                </a:r>
              </a:p>
            </p:txBody>
          </p:sp>
        </mc:Fallback>
      </mc:AlternateContent>
      <p:cxnSp>
        <p:nvCxnSpPr>
          <p:cNvPr id="60" name="Straight Arrow Connector 59">
            <a:extLst>
              <a:ext uri="{FF2B5EF4-FFF2-40B4-BE49-F238E27FC236}">
                <a16:creationId xmlns:a16="http://schemas.microsoft.com/office/drawing/2014/main" id="{43B0143D-DC19-4B80-ADE7-B8CB4866A9B4}"/>
              </a:ext>
            </a:extLst>
          </p:cNvPr>
          <p:cNvCxnSpPr>
            <a:cxnSpLocks/>
          </p:cNvCxnSpPr>
          <p:nvPr/>
        </p:nvCxnSpPr>
        <p:spPr>
          <a:xfrm flipH="1" flipV="1">
            <a:off x="10308863" y="18094757"/>
            <a:ext cx="251543" cy="38522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FBBEC850-1D0D-4070-AA99-A7B6C7066449}"/>
              </a:ext>
            </a:extLst>
          </p:cNvPr>
          <p:cNvSpPr txBox="1"/>
          <p:nvPr/>
        </p:nvSpPr>
        <p:spPr>
          <a:xfrm>
            <a:off x="10308248" y="18424608"/>
            <a:ext cx="1329104" cy="400110"/>
          </a:xfrm>
          <a:prstGeom prst="rect">
            <a:avLst/>
          </a:prstGeom>
          <a:noFill/>
        </p:spPr>
        <p:txBody>
          <a:bodyPr wrap="square" rtlCol="0">
            <a:spAutoFit/>
          </a:bodyPr>
          <a:lstStyle/>
          <a:p>
            <a:r>
              <a:rPr lang="en-US" sz="2000" dirty="0">
                <a:solidFill>
                  <a:schemeClr val="bg1"/>
                </a:solidFill>
              </a:rPr>
              <a:t>Ball target</a:t>
            </a:r>
          </a:p>
        </p:txBody>
      </p:sp>
      <p:cxnSp>
        <p:nvCxnSpPr>
          <p:cNvPr id="64" name="Straight Arrow Connector 63">
            <a:extLst>
              <a:ext uri="{FF2B5EF4-FFF2-40B4-BE49-F238E27FC236}">
                <a16:creationId xmlns:a16="http://schemas.microsoft.com/office/drawing/2014/main" id="{EE2B975E-90D4-4A29-B317-CB17C80E69E1}"/>
              </a:ext>
            </a:extLst>
          </p:cNvPr>
          <p:cNvCxnSpPr>
            <a:cxnSpLocks/>
          </p:cNvCxnSpPr>
          <p:nvPr/>
        </p:nvCxnSpPr>
        <p:spPr>
          <a:xfrm flipV="1">
            <a:off x="2015774" y="15359276"/>
            <a:ext cx="580447" cy="759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6" name="Right Brace 55">
            <a:extLst>
              <a:ext uri="{FF2B5EF4-FFF2-40B4-BE49-F238E27FC236}">
                <a16:creationId xmlns:a16="http://schemas.microsoft.com/office/drawing/2014/main" id="{72CC8B98-CE91-4533-8C36-F29DC9C07926}"/>
              </a:ext>
            </a:extLst>
          </p:cNvPr>
          <p:cNvSpPr/>
          <p:nvPr/>
        </p:nvSpPr>
        <p:spPr>
          <a:xfrm rot="5400000">
            <a:off x="3875099" y="15127359"/>
            <a:ext cx="253483" cy="1407781"/>
          </a:xfrm>
          <a:prstGeom prst="rightBrac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TextBox 71">
            <a:extLst>
              <a:ext uri="{FF2B5EF4-FFF2-40B4-BE49-F238E27FC236}">
                <a16:creationId xmlns:a16="http://schemas.microsoft.com/office/drawing/2014/main" id="{42614F64-7F84-4211-A5A3-CEA7A94DA8C3}"/>
              </a:ext>
            </a:extLst>
          </p:cNvPr>
          <p:cNvSpPr txBox="1"/>
          <p:nvPr/>
        </p:nvSpPr>
        <p:spPr>
          <a:xfrm>
            <a:off x="2987483" y="15978874"/>
            <a:ext cx="2093733" cy="400110"/>
          </a:xfrm>
          <a:prstGeom prst="rect">
            <a:avLst/>
          </a:prstGeom>
          <a:noFill/>
        </p:spPr>
        <p:txBody>
          <a:bodyPr wrap="square" rtlCol="0">
            <a:spAutoFit/>
          </a:bodyPr>
          <a:lstStyle/>
          <a:p>
            <a:r>
              <a:rPr lang="en-US" sz="2000" dirty="0">
                <a:solidFill>
                  <a:schemeClr val="accent6">
                    <a:lumMod val="75000"/>
                  </a:schemeClr>
                </a:solidFill>
              </a:rPr>
              <a:t>Radar parameters</a:t>
            </a:r>
          </a:p>
        </p:txBody>
      </p:sp>
      <p:sp>
        <p:nvSpPr>
          <p:cNvPr id="75" name="TextBox 74">
            <a:extLst>
              <a:ext uri="{FF2B5EF4-FFF2-40B4-BE49-F238E27FC236}">
                <a16:creationId xmlns:a16="http://schemas.microsoft.com/office/drawing/2014/main" id="{D53AF687-4718-4A5F-922B-DC3CEB61F729}"/>
              </a:ext>
            </a:extLst>
          </p:cNvPr>
          <p:cNvSpPr txBox="1"/>
          <p:nvPr/>
        </p:nvSpPr>
        <p:spPr>
          <a:xfrm>
            <a:off x="5363615" y="15268305"/>
            <a:ext cx="1904839" cy="707886"/>
          </a:xfrm>
          <a:prstGeom prst="rect">
            <a:avLst/>
          </a:prstGeom>
          <a:noFill/>
        </p:spPr>
        <p:txBody>
          <a:bodyPr wrap="square" rtlCol="0">
            <a:spAutoFit/>
          </a:bodyPr>
          <a:lstStyle/>
          <a:p>
            <a:r>
              <a:rPr lang="en-US" sz="2000" dirty="0">
                <a:solidFill>
                  <a:srgbClr val="FF0000"/>
                </a:solidFill>
              </a:rPr>
              <a:t>Echo power from ball target</a:t>
            </a:r>
          </a:p>
        </p:txBody>
      </p:sp>
      <p:cxnSp>
        <p:nvCxnSpPr>
          <p:cNvPr id="76" name="Straight Arrow Connector 75">
            <a:extLst>
              <a:ext uri="{FF2B5EF4-FFF2-40B4-BE49-F238E27FC236}">
                <a16:creationId xmlns:a16="http://schemas.microsoft.com/office/drawing/2014/main" id="{995C6A9A-C6EE-4B4B-903F-94292ED4E2CA}"/>
              </a:ext>
            </a:extLst>
          </p:cNvPr>
          <p:cNvCxnSpPr>
            <a:cxnSpLocks/>
          </p:cNvCxnSpPr>
          <p:nvPr/>
        </p:nvCxnSpPr>
        <p:spPr>
          <a:xfrm flipV="1">
            <a:off x="1244600" y="18739824"/>
            <a:ext cx="429870" cy="337246"/>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3C5BDBD2-9B67-491D-8DB5-86EB6F793CFA}"/>
              </a:ext>
            </a:extLst>
          </p:cNvPr>
          <p:cNvSpPr txBox="1"/>
          <p:nvPr/>
        </p:nvSpPr>
        <p:spPr>
          <a:xfrm>
            <a:off x="713506" y="19054127"/>
            <a:ext cx="2148704" cy="707886"/>
          </a:xfrm>
          <a:prstGeom prst="rect">
            <a:avLst/>
          </a:prstGeom>
          <a:noFill/>
        </p:spPr>
        <p:txBody>
          <a:bodyPr wrap="square" rtlCol="0">
            <a:spAutoFit/>
          </a:bodyPr>
          <a:lstStyle/>
          <a:p>
            <a:r>
              <a:rPr lang="en-US" sz="2000" dirty="0">
                <a:solidFill>
                  <a:srgbClr val="7030A0"/>
                </a:solidFill>
              </a:rPr>
              <a:t>Ka/W/</a:t>
            </a:r>
            <a:r>
              <a:rPr lang="en-US" sz="2000" dirty="0">
                <a:solidFill>
                  <a:schemeClr val="accent1"/>
                </a:solidFill>
              </a:rPr>
              <a:t>G</a:t>
            </a:r>
            <a:r>
              <a:rPr lang="en-US" sz="2000" dirty="0">
                <a:solidFill>
                  <a:srgbClr val="7030A0"/>
                </a:solidFill>
              </a:rPr>
              <a:t>-band calibration factors</a:t>
            </a:r>
          </a:p>
        </p:txBody>
      </p:sp>
      <p:cxnSp>
        <p:nvCxnSpPr>
          <p:cNvPr id="98" name="Straight Arrow Connector 97">
            <a:extLst>
              <a:ext uri="{FF2B5EF4-FFF2-40B4-BE49-F238E27FC236}">
                <a16:creationId xmlns:a16="http://schemas.microsoft.com/office/drawing/2014/main" id="{491DD3C9-CE06-40D4-89E0-AF21A4740D79}"/>
              </a:ext>
            </a:extLst>
          </p:cNvPr>
          <p:cNvCxnSpPr>
            <a:cxnSpLocks/>
          </p:cNvCxnSpPr>
          <p:nvPr/>
        </p:nvCxnSpPr>
        <p:spPr>
          <a:xfrm flipH="1" flipV="1">
            <a:off x="6161636" y="18820568"/>
            <a:ext cx="336649" cy="21691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E9CF14B8-2623-4604-8309-9E081ECCBFE6}"/>
              </a:ext>
            </a:extLst>
          </p:cNvPr>
          <p:cNvSpPr txBox="1"/>
          <p:nvPr/>
        </p:nvSpPr>
        <p:spPr>
          <a:xfrm>
            <a:off x="6472467" y="18449642"/>
            <a:ext cx="2008380" cy="1015663"/>
          </a:xfrm>
          <a:prstGeom prst="rect">
            <a:avLst/>
          </a:prstGeom>
          <a:noFill/>
        </p:spPr>
        <p:txBody>
          <a:bodyPr wrap="square" rtlCol="0">
            <a:spAutoFit/>
          </a:bodyPr>
          <a:lstStyle/>
          <a:p>
            <a:r>
              <a:rPr lang="en-US" sz="2000" dirty="0">
                <a:solidFill>
                  <a:srgbClr val="9F2B1F"/>
                </a:solidFill>
              </a:rPr>
              <a:t>Echo power from simultaneous measurements</a:t>
            </a:r>
          </a:p>
        </p:txBody>
      </p:sp>
      <p:pic>
        <p:nvPicPr>
          <p:cNvPr id="101" name="Picture 100">
            <a:extLst>
              <a:ext uri="{FF2B5EF4-FFF2-40B4-BE49-F238E27FC236}">
                <a16:creationId xmlns:a16="http://schemas.microsoft.com/office/drawing/2014/main" id="{A5B48263-1E39-45E0-8059-2A5C806DCD99}"/>
              </a:ext>
            </a:extLst>
          </p:cNvPr>
          <p:cNvPicPr>
            <a:picLocks noChangeAspect="1"/>
          </p:cNvPicPr>
          <p:nvPr/>
        </p:nvPicPr>
        <p:blipFill>
          <a:blip r:embed="rId20"/>
          <a:stretch>
            <a:fillRect/>
          </a:stretch>
        </p:blipFill>
        <p:spPr>
          <a:xfrm>
            <a:off x="7558016" y="13463862"/>
            <a:ext cx="4739244" cy="3374005"/>
          </a:xfrm>
          <a:prstGeom prst="rect">
            <a:avLst/>
          </a:prstGeom>
        </p:spPr>
      </p:pic>
      <p:cxnSp>
        <p:nvCxnSpPr>
          <p:cNvPr id="108" name="Straight Arrow Connector 107">
            <a:extLst>
              <a:ext uri="{FF2B5EF4-FFF2-40B4-BE49-F238E27FC236}">
                <a16:creationId xmlns:a16="http://schemas.microsoft.com/office/drawing/2014/main" id="{FD1C0448-070F-4D85-99A5-C538FA2692FB}"/>
              </a:ext>
            </a:extLst>
          </p:cNvPr>
          <p:cNvCxnSpPr>
            <a:cxnSpLocks/>
          </p:cNvCxnSpPr>
          <p:nvPr/>
        </p:nvCxnSpPr>
        <p:spPr>
          <a:xfrm flipH="1" flipV="1">
            <a:off x="5002306" y="15582492"/>
            <a:ext cx="365760"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40119D07-64B1-4CFA-97E6-5DC2190BF534}"/>
              </a:ext>
            </a:extLst>
          </p:cNvPr>
          <p:cNvCxnSpPr>
            <a:cxnSpLocks/>
          </p:cNvCxnSpPr>
          <p:nvPr/>
        </p:nvCxnSpPr>
        <p:spPr>
          <a:xfrm flipH="1" flipV="1">
            <a:off x="9708654" y="13725181"/>
            <a:ext cx="193332" cy="6969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AA4596EC-2D6C-472C-BFCD-C715A7E10D8F}"/>
              </a:ext>
            </a:extLst>
          </p:cNvPr>
          <p:cNvCxnSpPr>
            <a:cxnSpLocks/>
          </p:cNvCxnSpPr>
          <p:nvPr/>
        </p:nvCxnSpPr>
        <p:spPr>
          <a:xfrm>
            <a:off x="9580869" y="13757571"/>
            <a:ext cx="193332" cy="69696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19D44983-ACCC-4E8C-A41D-592825871709}"/>
              </a:ext>
            </a:extLst>
          </p:cNvPr>
          <p:cNvSpPr txBox="1"/>
          <p:nvPr/>
        </p:nvSpPr>
        <p:spPr>
          <a:xfrm>
            <a:off x="7961465" y="13354929"/>
            <a:ext cx="1329104" cy="400110"/>
          </a:xfrm>
          <a:prstGeom prst="rect">
            <a:avLst/>
          </a:prstGeom>
          <a:noFill/>
        </p:spPr>
        <p:txBody>
          <a:bodyPr wrap="square" rtlCol="0">
            <a:spAutoFit/>
          </a:bodyPr>
          <a:lstStyle/>
          <a:p>
            <a:r>
              <a:rPr lang="en-US" sz="2000" dirty="0"/>
              <a:t>Ball target</a:t>
            </a:r>
          </a:p>
        </p:txBody>
      </p:sp>
      <p:cxnSp>
        <p:nvCxnSpPr>
          <p:cNvPr id="114" name="Straight Arrow Connector 113">
            <a:extLst>
              <a:ext uri="{FF2B5EF4-FFF2-40B4-BE49-F238E27FC236}">
                <a16:creationId xmlns:a16="http://schemas.microsoft.com/office/drawing/2014/main" id="{4A1D84A8-909E-4487-856D-65B44A0DFE9F}"/>
              </a:ext>
            </a:extLst>
          </p:cNvPr>
          <p:cNvCxnSpPr>
            <a:cxnSpLocks/>
          </p:cNvCxnSpPr>
          <p:nvPr/>
        </p:nvCxnSpPr>
        <p:spPr>
          <a:xfrm>
            <a:off x="9198898" y="13548762"/>
            <a:ext cx="425924" cy="1764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8A574116-E3F9-40D5-AB55-63A1B289B5A3}"/>
              </a:ext>
            </a:extLst>
          </p:cNvPr>
          <p:cNvSpPr txBox="1"/>
          <p:nvPr/>
        </p:nvSpPr>
        <p:spPr>
          <a:xfrm>
            <a:off x="10312891" y="15538415"/>
            <a:ext cx="1329104" cy="707886"/>
          </a:xfrm>
          <a:prstGeom prst="rect">
            <a:avLst/>
          </a:prstGeom>
          <a:noFill/>
        </p:spPr>
        <p:txBody>
          <a:bodyPr wrap="square" rtlCol="0">
            <a:spAutoFit/>
          </a:bodyPr>
          <a:lstStyle/>
          <a:p>
            <a:pPr algn="ctr"/>
            <a:r>
              <a:rPr lang="en-US" sz="2000" dirty="0">
                <a:solidFill>
                  <a:schemeClr val="bg1"/>
                </a:solidFill>
              </a:rPr>
              <a:t>CloudCube G-band</a:t>
            </a:r>
          </a:p>
        </p:txBody>
      </p:sp>
      <p:sp>
        <p:nvSpPr>
          <p:cNvPr id="117" name="TextBox 116">
            <a:extLst>
              <a:ext uri="{FF2B5EF4-FFF2-40B4-BE49-F238E27FC236}">
                <a16:creationId xmlns:a16="http://schemas.microsoft.com/office/drawing/2014/main" id="{CEF770C7-D1BE-4EB3-80E8-60257B43A718}"/>
              </a:ext>
            </a:extLst>
          </p:cNvPr>
          <p:cNvSpPr txBox="1"/>
          <p:nvPr/>
        </p:nvSpPr>
        <p:spPr>
          <a:xfrm>
            <a:off x="17719597" y="15860237"/>
            <a:ext cx="1010305" cy="400110"/>
          </a:xfrm>
          <a:prstGeom prst="rect">
            <a:avLst/>
          </a:prstGeom>
          <a:noFill/>
        </p:spPr>
        <p:txBody>
          <a:bodyPr wrap="square" rtlCol="0">
            <a:spAutoFit/>
          </a:bodyPr>
          <a:lstStyle/>
          <a:p>
            <a:r>
              <a:rPr lang="en-US" sz="2000" dirty="0"/>
              <a:t>G-band</a:t>
            </a:r>
          </a:p>
        </p:txBody>
      </p:sp>
      <p:sp>
        <p:nvSpPr>
          <p:cNvPr id="118" name="TextBox 117">
            <a:extLst>
              <a:ext uri="{FF2B5EF4-FFF2-40B4-BE49-F238E27FC236}">
                <a16:creationId xmlns:a16="http://schemas.microsoft.com/office/drawing/2014/main" id="{47FF78C1-4F0A-414A-A6DD-EB78A1438A8A}"/>
              </a:ext>
            </a:extLst>
          </p:cNvPr>
          <p:cNvSpPr txBox="1"/>
          <p:nvPr/>
        </p:nvSpPr>
        <p:spPr>
          <a:xfrm>
            <a:off x="17719598" y="12736039"/>
            <a:ext cx="1099113" cy="400110"/>
          </a:xfrm>
          <a:prstGeom prst="rect">
            <a:avLst/>
          </a:prstGeom>
          <a:noFill/>
        </p:spPr>
        <p:txBody>
          <a:bodyPr wrap="square" rtlCol="0">
            <a:spAutoFit/>
          </a:bodyPr>
          <a:lstStyle/>
          <a:p>
            <a:r>
              <a:rPr lang="en-US" sz="2000" dirty="0"/>
              <a:t>Ka-band</a:t>
            </a:r>
          </a:p>
        </p:txBody>
      </p:sp>
      <p:sp>
        <p:nvSpPr>
          <p:cNvPr id="119" name="TextBox 118">
            <a:extLst>
              <a:ext uri="{FF2B5EF4-FFF2-40B4-BE49-F238E27FC236}">
                <a16:creationId xmlns:a16="http://schemas.microsoft.com/office/drawing/2014/main" id="{07DF30B0-A250-4EC0-A190-56ADC063D0BE}"/>
              </a:ext>
            </a:extLst>
          </p:cNvPr>
          <p:cNvSpPr txBox="1"/>
          <p:nvPr/>
        </p:nvSpPr>
        <p:spPr>
          <a:xfrm>
            <a:off x="19240500" y="12735003"/>
            <a:ext cx="1261312" cy="400110"/>
          </a:xfrm>
          <a:prstGeom prst="rect">
            <a:avLst/>
          </a:prstGeom>
          <a:noFill/>
        </p:spPr>
        <p:txBody>
          <a:bodyPr wrap="square" rtlCol="0">
            <a:spAutoFit/>
          </a:bodyPr>
          <a:lstStyle/>
          <a:p>
            <a:r>
              <a:rPr lang="en-US" sz="2000" dirty="0"/>
              <a:t>W-band</a:t>
            </a:r>
          </a:p>
        </p:txBody>
      </p:sp>
      <p:cxnSp>
        <p:nvCxnSpPr>
          <p:cNvPr id="120" name="Straight Arrow Connector 119">
            <a:extLst>
              <a:ext uri="{FF2B5EF4-FFF2-40B4-BE49-F238E27FC236}">
                <a16:creationId xmlns:a16="http://schemas.microsoft.com/office/drawing/2014/main" id="{56E7F9A5-799D-4868-B6D0-65E07628B4B3}"/>
              </a:ext>
            </a:extLst>
          </p:cNvPr>
          <p:cNvCxnSpPr>
            <a:cxnSpLocks/>
          </p:cNvCxnSpPr>
          <p:nvPr/>
        </p:nvCxnSpPr>
        <p:spPr>
          <a:xfrm flipV="1">
            <a:off x="18401586" y="15451941"/>
            <a:ext cx="181429" cy="39020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3B011DC3-C3C0-4823-94CA-3ADBCBB68D20}"/>
              </a:ext>
            </a:extLst>
          </p:cNvPr>
          <p:cNvCxnSpPr>
            <a:cxnSpLocks/>
          </p:cNvCxnSpPr>
          <p:nvPr/>
        </p:nvCxnSpPr>
        <p:spPr>
          <a:xfrm flipH="1">
            <a:off x="19240500" y="13112625"/>
            <a:ext cx="440676" cy="113677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FD703F89-D3E7-4554-A55D-A14B4A26EC18}"/>
              </a:ext>
            </a:extLst>
          </p:cNvPr>
          <p:cNvCxnSpPr>
            <a:cxnSpLocks/>
          </p:cNvCxnSpPr>
          <p:nvPr/>
        </p:nvCxnSpPr>
        <p:spPr>
          <a:xfrm>
            <a:off x="18348826" y="13123530"/>
            <a:ext cx="513820" cy="8081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F00F6CB6-5E45-41C2-8526-027AE139ECCD}"/>
              </a:ext>
            </a:extLst>
          </p:cNvPr>
          <p:cNvSpPr/>
          <p:nvPr/>
        </p:nvSpPr>
        <p:spPr>
          <a:xfrm>
            <a:off x="675397" y="13745098"/>
            <a:ext cx="6754833" cy="1200329"/>
          </a:xfrm>
          <a:prstGeom prst="rect">
            <a:avLst/>
          </a:prstGeom>
        </p:spPr>
        <p:txBody>
          <a:bodyPr wrap="square">
            <a:spAutoFit/>
          </a:bodyPr>
          <a:lstStyle/>
          <a:p>
            <a:pPr algn="just"/>
            <a:r>
              <a:rPr lang="en-US" sz="2400" dirty="0"/>
              <a:t>We suspended an spherical metal target at the Mesa facility at JPL and carefully pointed the G-band radar. We calculated the G-band calibration factor as:</a:t>
            </a:r>
          </a:p>
        </p:txBody>
      </p:sp>
      <p:sp>
        <p:nvSpPr>
          <p:cNvPr id="138" name="Rectangle 137">
            <a:extLst>
              <a:ext uri="{FF2B5EF4-FFF2-40B4-BE49-F238E27FC236}">
                <a16:creationId xmlns:a16="http://schemas.microsoft.com/office/drawing/2014/main" id="{5ABD7F71-59D8-472D-8B4D-8AE4A088C7D6}"/>
              </a:ext>
            </a:extLst>
          </p:cNvPr>
          <p:cNvSpPr/>
          <p:nvPr/>
        </p:nvSpPr>
        <p:spPr>
          <a:xfrm>
            <a:off x="661489" y="8435445"/>
            <a:ext cx="11997313" cy="1569660"/>
          </a:xfrm>
          <a:prstGeom prst="rect">
            <a:avLst/>
          </a:prstGeom>
        </p:spPr>
        <p:txBody>
          <a:bodyPr wrap="square">
            <a:spAutoFit/>
          </a:bodyPr>
          <a:lstStyle/>
          <a:p>
            <a:pPr algn="just"/>
            <a:r>
              <a:rPr lang="en-US" sz="2400" dirty="0"/>
              <a:t>Our team has developed a novel multifrequency (35/94/238 GHz) radar, named </a:t>
            </a:r>
            <a:r>
              <a:rPr lang="en-US" sz="2400" b="1" dirty="0"/>
              <a:t>CloudCube</a:t>
            </a:r>
            <a:r>
              <a:rPr lang="en-US" sz="2400" dirty="0"/>
              <a:t>, that tackles some of the most relevant atmospheric questions, with a focus on convective clouds and precipitation. CloudCube also follows a compact and low-cost architecture that will make it attractive for future spaceborne deployments from limited-resources platforms.</a:t>
            </a:r>
          </a:p>
        </p:txBody>
      </p:sp>
      <p:sp>
        <p:nvSpPr>
          <p:cNvPr id="139" name="Rectangle 138">
            <a:extLst>
              <a:ext uri="{FF2B5EF4-FFF2-40B4-BE49-F238E27FC236}">
                <a16:creationId xmlns:a16="http://schemas.microsoft.com/office/drawing/2014/main" id="{C877A543-FEBC-43C5-8CDF-AF5428EDA948}"/>
              </a:ext>
            </a:extLst>
          </p:cNvPr>
          <p:cNvSpPr/>
          <p:nvPr/>
        </p:nvSpPr>
        <p:spPr>
          <a:xfrm>
            <a:off x="12626072" y="16232785"/>
            <a:ext cx="8619923" cy="2308324"/>
          </a:xfrm>
          <a:prstGeom prst="rect">
            <a:avLst/>
          </a:prstGeom>
        </p:spPr>
        <p:txBody>
          <a:bodyPr wrap="square">
            <a:spAutoFit/>
          </a:bodyPr>
          <a:lstStyle/>
          <a:p>
            <a:pPr algn="just"/>
            <a:r>
              <a:rPr lang="en-US" sz="2400" b="1" dirty="0"/>
              <a:t>Data processing</a:t>
            </a:r>
            <a:endParaRPr lang="en-US" sz="2400" dirty="0">
              <a:solidFill>
                <a:srgbClr val="FF0000"/>
              </a:solidFill>
            </a:endParaRPr>
          </a:p>
          <a:p>
            <a:pPr lvl="0" algn="just"/>
            <a:r>
              <a:rPr lang="en-US" sz="2400" dirty="0"/>
              <a:t>During operation, the target echo power is obtained as a function of range. The G-band radar also provides Doppler velocity information. </a:t>
            </a:r>
          </a:p>
          <a:p>
            <a:pPr lvl="0" algn="just"/>
            <a:r>
              <a:rPr lang="en-US" sz="2400" dirty="0"/>
              <a:t>After matching the range and temporal resolution between the three radars’ observations, and once the calibration factors are known, reflectivity profiles can be obtained as: </a:t>
            </a:r>
          </a:p>
        </p:txBody>
      </p:sp>
      <p:sp>
        <p:nvSpPr>
          <p:cNvPr id="148" name="Rectangle 147">
            <a:extLst>
              <a:ext uri="{FF2B5EF4-FFF2-40B4-BE49-F238E27FC236}">
                <a16:creationId xmlns:a16="http://schemas.microsoft.com/office/drawing/2014/main" id="{29D22031-2DEE-43FC-8596-5F790B39869B}"/>
              </a:ext>
            </a:extLst>
          </p:cNvPr>
          <p:cNvSpPr/>
          <p:nvPr/>
        </p:nvSpPr>
        <p:spPr>
          <a:xfrm>
            <a:off x="678673" y="16453079"/>
            <a:ext cx="6828543" cy="461665"/>
          </a:xfrm>
          <a:prstGeom prst="rect">
            <a:avLst/>
          </a:prstGeom>
        </p:spPr>
        <p:txBody>
          <a:bodyPr wrap="square">
            <a:spAutoFit/>
          </a:bodyPr>
          <a:lstStyle/>
          <a:p>
            <a:pPr algn="just"/>
            <a:r>
              <a:rPr lang="en-US" sz="2400" dirty="0"/>
              <a:t>The Ka/W-band radars were cross-calibrated with the</a:t>
            </a:r>
          </a:p>
        </p:txBody>
      </p:sp>
      <p:sp>
        <p:nvSpPr>
          <p:cNvPr id="149" name="TextBox 148">
            <a:extLst>
              <a:ext uri="{FF2B5EF4-FFF2-40B4-BE49-F238E27FC236}">
                <a16:creationId xmlns:a16="http://schemas.microsoft.com/office/drawing/2014/main" id="{BFD6FA48-06A5-4DEE-AED1-BD8C5C458694}"/>
              </a:ext>
            </a:extLst>
          </p:cNvPr>
          <p:cNvSpPr txBox="1"/>
          <p:nvPr/>
        </p:nvSpPr>
        <p:spPr>
          <a:xfrm>
            <a:off x="3201297" y="19228938"/>
            <a:ext cx="2148705" cy="400110"/>
          </a:xfrm>
          <a:prstGeom prst="rect">
            <a:avLst/>
          </a:prstGeom>
          <a:noFill/>
        </p:spPr>
        <p:txBody>
          <a:bodyPr wrap="square" rtlCol="0">
            <a:spAutoFit/>
          </a:bodyPr>
          <a:lstStyle/>
          <a:p>
            <a:r>
              <a:rPr lang="en-US" sz="2000" dirty="0">
                <a:solidFill>
                  <a:schemeClr val="accent6">
                    <a:lumMod val="75000"/>
                  </a:schemeClr>
                </a:solidFill>
              </a:rPr>
              <a:t>Radar parameters</a:t>
            </a:r>
          </a:p>
        </p:txBody>
      </p:sp>
      <p:sp>
        <p:nvSpPr>
          <p:cNvPr id="153" name="Right Brace 152">
            <a:extLst>
              <a:ext uri="{FF2B5EF4-FFF2-40B4-BE49-F238E27FC236}">
                <a16:creationId xmlns:a16="http://schemas.microsoft.com/office/drawing/2014/main" id="{79367B2B-F77F-4C53-9027-914E1607E60D}"/>
              </a:ext>
            </a:extLst>
          </p:cNvPr>
          <p:cNvSpPr/>
          <p:nvPr/>
        </p:nvSpPr>
        <p:spPr>
          <a:xfrm rot="5400000">
            <a:off x="4045379" y="17893759"/>
            <a:ext cx="257342" cy="2379124"/>
          </a:xfrm>
          <a:prstGeom prst="rightBrac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Rectangle 153">
            <a:extLst>
              <a:ext uri="{FF2B5EF4-FFF2-40B4-BE49-F238E27FC236}">
                <a16:creationId xmlns:a16="http://schemas.microsoft.com/office/drawing/2014/main" id="{681C7913-7B9E-4E31-A04E-04D312C44604}"/>
              </a:ext>
            </a:extLst>
          </p:cNvPr>
          <p:cNvSpPr/>
          <p:nvPr/>
        </p:nvSpPr>
        <p:spPr>
          <a:xfrm>
            <a:off x="691372" y="16807952"/>
            <a:ext cx="7666565" cy="1569660"/>
          </a:xfrm>
          <a:prstGeom prst="rect">
            <a:avLst/>
          </a:prstGeom>
        </p:spPr>
        <p:txBody>
          <a:bodyPr wrap="square">
            <a:spAutoFit/>
          </a:bodyPr>
          <a:lstStyle/>
          <a:p>
            <a:pPr algn="just"/>
            <a:r>
              <a:rPr lang="en-US" sz="2400" dirty="0"/>
              <a:t>G-band instrument using simultaneous recordings of convenient clouds with small-enough hydrometeors such that the scattering effects due to particle size were negligible:</a:t>
            </a:r>
          </a:p>
        </p:txBody>
      </p:sp>
      <p:cxnSp>
        <p:nvCxnSpPr>
          <p:cNvPr id="159" name="Straight Arrow Connector 158">
            <a:extLst>
              <a:ext uri="{FF2B5EF4-FFF2-40B4-BE49-F238E27FC236}">
                <a16:creationId xmlns:a16="http://schemas.microsoft.com/office/drawing/2014/main" id="{448B42D4-60A7-41A7-AD7E-EFC908AEEA88}"/>
              </a:ext>
            </a:extLst>
          </p:cNvPr>
          <p:cNvCxnSpPr>
            <a:cxnSpLocks/>
          </p:cNvCxnSpPr>
          <p:nvPr/>
        </p:nvCxnSpPr>
        <p:spPr>
          <a:xfrm flipH="1" flipV="1">
            <a:off x="6115873" y="18492001"/>
            <a:ext cx="336649" cy="21691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5DA3ADC7-0D1F-4451-9024-023EE2CD6B71}"/>
              </a:ext>
            </a:extLst>
          </p:cNvPr>
          <p:cNvCxnSpPr>
            <a:cxnSpLocks/>
          </p:cNvCxnSpPr>
          <p:nvPr/>
        </p:nvCxnSpPr>
        <p:spPr>
          <a:xfrm flipV="1">
            <a:off x="1674470" y="18738964"/>
            <a:ext cx="1022052" cy="35134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65" name="Picture 164">
            <a:extLst>
              <a:ext uri="{FF2B5EF4-FFF2-40B4-BE49-F238E27FC236}">
                <a16:creationId xmlns:a16="http://schemas.microsoft.com/office/drawing/2014/main" id="{604CF6B0-741D-4459-875E-B989803292E2}"/>
              </a:ext>
            </a:extLst>
          </p:cNvPr>
          <p:cNvPicPr>
            <a:picLocks noChangeAspect="1"/>
          </p:cNvPicPr>
          <p:nvPr/>
        </p:nvPicPr>
        <p:blipFill>
          <a:blip r:embed="rId21"/>
          <a:stretch>
            <a:fillRect/>
          </a:stretch>
        </p:blipFill>
        <p:spPr>
          <a:xfrm>
            <a:off x="12710694" y="14301502"/>
            <a:ext cx="1941341" cy="1553380"/>
          </a:xfrm>
          <a:prstGeom prst="rect">
            <a:avLst/>
          </a:prstGeom>
        </p:spPr>
      </p:pic>
      <p:cxnSp>
        <p:nvCxnSpPr>
          <p:cNvPr id="166" name="Straight Arrow Connector 165">
            <a:extLst>
              <a:ext uri="{FF2B5EF4-FFF2-40B4-BE49-F238E27FC236}">
                <a16:creationId xmlns:a16="http://schemas.microsoft.com/office/drawing/2014/main" id="{A8660522-A23D-4085-914D-46449DF99DC3}"/>
              </a:ext>
            </a:extLst>
          </p:cNvPr>
          <p:cNvCxnSpPr>
            <a:cxnSpLocks/>
          </p:cNvCxnSpPr>
          <p:nvPr/>
        </p:nvCxnSpPr>
        <p:spPr>
          <a:xfrm flipV="1">
            <a:off x="17339782" y="18876441"/>
            <a:ext cx="173560" cy="221684"/>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592C396E-2ECE-4D8B-9AC3-E251C79F6E09}"/>
              </a:ext>
            </a:extLst>
          </p:cNvPr>
          <p:cNvSpPr txBox="1"/>
          <p:nvPr/>
        </p:nvSpPr>
        <p:spPr>
          <a:xfrm>
            <a:off x="16420172" y="19027957"/>
            <a:ext cx="1380157" cy="400110"/>
          </a:xfrm>
          <a:prstGeom prst="rect">
            <a:avLst/>
          </a:prstGeom>
          <a:noFill/>
        </p:spPr>
        <p:txBody>
          <a:bodyPr wrap="square" rtlCol="0">
            <a:spAutoFit/>
          </a:bodyPr>
          <a:lstStyle/>
          <a:p>
            <a:r>
              <a:rPr lang="en-US" sz="2000" dirty="0">
                <a:solidFill>
                  <a:schemeClr val="accent4">
                    <a:lumMod val="75000"/>
                  </a:schemeClr>
                </a:solidFill>
              </a:rPr>
              <a:t>Reflectivity</a:t>
            </a:r>
          </a:p>
        </p:txBody>
      </p:sp>
      <p:cxnSp>
        <p:nvCxnSpPr>
          <p:cNvPr id="169" name="Straight Arrow Connector 168">
            <a:extLst>
              <a:ext uri="{FF2B5EF4-FFF2-40B4-BE49-F238E27FC236}">
                <a16:creationId xmlns:a16="http://schemas.microsoft.com/office/drawing/2014/main" id="{BB47A3E3-FFE8-4F10-A340-10B804D160EF}"/>
              </a:ext>
            </a:extLst>
          </p:cNvPr>
          <p:cNvCxnSpPr>
            <a:cxnSpLocks/>
          </p:cNvCxnSpPr>
          <p:nvPr/>
        </p:nvCxnSpPr>
        <p:spPr>
          <a:xfrm flipV="1">
            <a:off x="18092723" y="18923389"/>
            <a:ext cx="0" cy="25480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27097DA7-5256-4045-BCD6-C9F2331B1EDB}"/>
              </a:ext>
            </a:extLst>
          </p:cNvPr>
          <p:cNvSpPr txBox="1"/>
          <p:nvPr/>
        </p:nvSpPr>
        <p:spPr>
          <a:xfrm>
            <a:off x="17719599" y="19182312"/>
            <a:ext cx="2381870" cy="400110"/>
          </a:xfrm>
          <a:prstGeom prst="rect">
            <a:avLst/>
          </a:prstGeom>
          <a:noFill/>
        </p:spPr>
        <p:txBody>
          <a:bodyPr wrap="square" rtlCol="0">
            <a:spAutoFit/>
          </a:bodyPr>
          <a:lstStyle/>
          <a:p>
            <a:r>
              <a:rPr lang="en-US" sz="2000" dirty="0">
                <a:solidFill>
                  <a:schemeClr val="accent1"/>
                </a:solidFill>
              </a:rPr>
              <a:t>Calibration factor</a:t>
            </a:r>
          </a:p>
        </p:txBody>
      </p:sp>
      <p:cxnSp>
        <p:nvCxnSpPr>
          <p:cNvPr id="172" name="Straight Arrow Connector 171">
            <a:extLst>
              <a:ext uri="{FF2B5EF4-FFF2-40B4-BE49-F238E27FC236}">
                <a16:creationId xmlns:a16="http://schemas.microsoft.com/office/drawing/2014/main" id="{DD7D9C1F-9AE0-4705-A697-DFCFF600459F}"/>
              </a:ext>
            </a:extLst>
          </p:cNvPr>
          <p:cNvCxnSpPr>
            <a:cxnSpLocks/>
          </p:cNvCxnSpPr>
          <p:nvPr/>
        </p:nvCxnSpPr>
        <p:spPr>
          <a:xfrm flipH="1" flipV="1">
            <a:off x="18411268" y="18894767"/>
            <a:ext cx="203890" cy="20431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C80164B2-5F8C-48AC-8846-F68A2614B4B6}"/>
              </a:ext>
            </a:extLst>
          </p:cNvPr>
          <p:cNvSpPr txBox="1"/>
          <p:nvPr/>
        </p:nvSpPr>
        <p:spPr>
          <a:xfrm>
            <a:off x="18605648" y="18940329"/>
            <a:ext cx="923379" cy="400110"/>
          </a:xfrm>
          <a:prstGeom prst="rect">
            <a:avLst/>
          </a:prstGeom>
          <a:noFill/>
        </p:spPr>
        <p:txBody>
          <a:bodyPr wrap="square" rtlCol="0">
            <a:spAutoFit/>
          </a:bodyPr>
          <a:lstStyle/>
          <a:p>
            <a:r>
              <a:rPr lang="en-US" sz="2000" dirty="0">
                <a:solidFill>
                  <a:schemeClr val="accent6"/>
                </a:solidFill>
              </a:rPr>
              <a:t>Range</a:t>
            </a:r>
          </a:p>
        </p:txBody>
      </p:sp>
      <p:cxnSp>
        <p:nvCxnSpPr>
          <p:cNvPr id="176" name="Straight Arrow Connector 175">
            <a:extLst>
              <a:ext uri="{FF2B5EF4-FFF2-40B4-BE49-F238E27FC236}">
                <a16:creationId xmlns:a16="http://schemas.microsoft.com/office/drawing/2014/main" id="{E80BBE28-2EA3-48E6-93E4-BE2ABA21855E}"/>
              </a:ext>
            </a:extLst>
          </p:cNvPr>
          <p:cNvCxnSpPr>
            <a:cxnSpLocks/>
          </p:cNvCxnSpPr>
          <p:nvPr/>
        </p:nvCxnSpPr>
        <p:spPr>
          <a:xfrm flipH="1" flipV="1">
            <a:off x="19569955" y="18902134"/>
            <a:ext cx="228022" cy="24697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92C094CF-8BF9-4058-8861-A427A4EECDE3}"/>
              </a:ext>
            </a:extLst>
          </p:cNvPr>
          <p:cNvSpPr txBox="1"/>
          <p:nvPr/>
        </p:nvSpPr>
        <p:spPr>
          <a:xfrm>
            <a:off x="19863962" y="18755078"/>
            <a:ext cx="1555817" cy="1015663"/>
          </a:xfrm>
          <a:prstGeom prst="rect">
            <a:avLst/>
          </a:prstGeom>
          <a:noFill/>
        </p:spPr>
        <p:txBody>
          <a:bodyPr wrap="square" rtlCol="0">
            <a:spAutoFit/>
          </a:bodyPr>
          <a:lstStyle/>
          <a:p>
            <a:r>
              <a:rPr lang="en-US" sz="2000" dirty="0">
                <a:solidFill>
                  <a:srgbClr val="C00000"/>
                </a:solidFill>
              </a:rPr>
              <a:t>Velocity-integrated echo power</a:t>
            </a:r>
          </a:p>
        </p:txBody>
      </p:sp>
      <mc:AlternateContent xmlns:mc="http://schemas.openxmlformats.org/markup-compatibility/2006" xmlns:a14="http://schemas.microsoft.com/office/drawing/2010/main">
        <mc:Choice Requires="a14">
          <p:sp>
            <p:nvSpPr>
              <p:cNvPr id="181" name="TextBox 180">
                <a:extLst>
                  <a:ext uri="{FF2B5EF4-FFF2-40B4-BE49-F238E27FC236}">
                    <a16:creationId xmlns:a16="http://schemas.microsoft.com/office/drawing/2014/main" id="{EF543D25-B7C9-4A05-AFC0-44F10FDD09FD}"/>
                  </a:ext>
                </a:extLst>
              </p:cNvPr>
              <p:cNvSpPr txBox="1"/>
              <p:nvPr/>
            </p:nvSpPr>
            <p:spPr>
              <a:xfrm>
                <a:off x="13605067" y="18574295"/>
                <a:ext cx="3424705" cy="341504"/>
              </a:xfrm>
              <a:prstGeom prst="rect">
                <a:avLst/>
              </a:prstGeom>
              <a:noFill/>
            </p:spPr>
            <p:txBody>
              <a:bodyPr wrap="square" lIns="0" tIns="0" rIns="0" bIns="0" rtlCol="0">
                <a:spAutoFit/>
              </a:bodyPr>
              <a:lstStyle/>
              <a:p>
                <a14:m>
                  <m:oMath xmlns:m="http://schemas.openxmlformats.org/officeDocument/2006/math">
                    <m:sSub>
                      <m:sSubPr>
                        <m:ctrlPr>
                          <a:rPr lang="en-US" sz="2000" b="0" i="1" smtClean="0">
                            <a:solidFill>
                              <a:schemeClr val="accent4">
                                <a:lumMod val="75000"/>
                              </a:schemeClr>
                            </a:solidFill>
                            <a:latin typeface="Cambria Math" panose="02040503050406030204" pitchFamily="18" charset="0"/>
                          </a:rPr>
                        </m:ctrlPr>
                      </m:sSubPr>
                      <m:e>
                        <m:r>
                          <a:rPr lang="en-US" sz="2000" b="0" i="1" smtClean="0">
                            <a:solidFill>
                              <a:schemeClr val="accent4">
                                <a:lumMod val="75000"/>
                              </a:schemeClr>
                            </a:solidFill>
                            <a:latin typeface="Cambria Math" panose="02040503050406030204" pitchFamily="18" charset="0"/>
                          </a:rPr>
                          <m:t>𝑍</m:t>
                        </m:r>
                      </m:e>
                      <m:sub>
                        <m:r>
                          <a:rPr lang="en-US" sz="2000" b="0" i="1" smtClean="0">
                            <a:solidFill>
                              <a:schemeClr val="accent4">
                                <a:lumMod val="75000"/>
                              </a:schemeClr>
                            </a:solidFill>
                            <a:latin typeface="Cambria Math" panose="02040503050406030204" pitchFamily="18" charset="0"/>
                          </a:rPr>
                          <m:t>𝐾𝑎</m:t>
                        </m:r>
                        <m:r>
                          <a:rPr lang="en-US" sz="2000" b="0" i="1" smtClean="0">
                            <a:solidFill>
                              <a:schemeClr val="accent4">
                                <a:lumMod val="75000"/>
                              </a:schemeClr>
                            </a:solidFill>
                            <a:latin typeface="Cambria Math" panose="02040503050406030204" pitchFamily="18" charset="0"/>
                          </a:rPr>
                          <m:t>/</m:t>
                        </m:r>
                        <m:r>
                          <a:rPr lang="en-US" sz="2000" b="0" i="1" smtClean="0">
                            <a:solidFill>
                              <a:schemeClr val="accent4">
                                <a:lumMod val="75000"/>
                              </a:schemeClr>
                            </a:solidFill>
                            <a:latin typeface="Cambria Math" panose="02040503050406030204" pitchFamily="18" charset="0"/>
                          </a:rPr>
                          <m:t>𝑊</m:t>
                        </m:r>
                      </m:sub>
                    </m:sSub>
                    <m:r>
                      <a:rPr lang="en-US" sz="2000" b="0" i="1" smtClean="0">
                        <a:latin typeface="Cambria Math" panose="02040503050406030204" pitchFamily="18" charset="0"/>
                      </a:rPr>
                      <m:t>=</m:t>
                    </m:r>
                    <m:sSub>
                      <m:sSubPr>
                        <m:ctrlPr>
                          <a:rPr lang="en-US" sz="2000" b="0" i="1" smtClean="0">
                            <a:solidFill>
                              <a:srgbClr val="7030A0"/>
                            </a:solidFill>
                            <a:latin typeface="Cambria Math" panose="02040503050406030204" pitchFamily="18" charset="0"/>
                          </a:rPr>
                        </m:ctrlPr>
                      </m:sSubPr>
                      <m:e>
                        <m:r>
                          <a:rPr lang="en-US" sz="2000" b="0" i="1" smtClean="0">
                            <a:solidFill>
                              <a:srgbClr val="7030A0"/>
                            </a:solidFill>
                            <a:latin typeface="Cambria Math" panose="02040503050406030204" pitchFamily="18" charset="0"/>
                          </a:rPr>
                          <m:t>𝐶</m:t>
                        </m:r>
                      </m:e>
                      <m:sub>
                        <m:r>
                          <a:rPr lang="en-US" sz="2000" b="0" i="1" smtClean="0">
                            <a:solidFill>
                              <a:srgbClr val="7030A0"/>
                            </a:solidFill>
                            <a:latin typeface="Cambria Math" panose="02040503050406030204" pitchFamily="18" charset="0"/>
                          </a:rPr>
                          <m:t>𝐾𝑎</m:t>
                        </m:r>
                        <m:r>
                          <a:rPr lang="en-US" sz="2000" b="0" i="1" smtClean="0">
                            <a:solidFill>
                              <a:srgbClr val="7030A0"/>
                            </a:solidFill>
                            <a:latin typeface="Cambria Math" panose="02040503050406030204" pitchFamily="18" charset="0"/>
                          </a:rPr>
                          <m:t>/</m:t>
                        </m:r>
                        <m:r>
                          <a:rPr lang="en-US" sz="2000" b="0" i="1" smtClean="0">
                            <a:solidFill>
                              <a:srgbClr val="7030A0"/>
                            </a:solidFill>
                            <a:latin typeface="Cambria Math" panose="02040503050406030204" pitchFamily="18" charset="0"/>
                          </a:rPr>
                          <m:t>𝑊</m:t>
                        </m:r>
                      </m:sub>
                    </m:sSub>
                    <m:sSup>
                      <m:sSupPr>
                        <m:ctrlPr>
                          <a:rPr lang="en-US" sz="2000" b="0" i="1" smtClean="0">
                            <a:solidFill>
                              <a:schemeClr val="accent6"/>
                            </a:solidFill>
                            <a:latin typeface="Cambria Math" panose="02040503050406030204" pitchFamily="18" charset="0"/>
                          </a:rPr>
                        </m:ctrlPr>
                      </m:sSupPr>
                      <m:e>
                        <m:r>
                          <a:rPr lang="en-US" sz="2000" b="0" i="1" smtClean="0">
                            <a:solidFill>
                              <a:schemeClr val="accent6"/>
                            </a:solidFill>
                            <a:latin typeface="Cambria Math" panose="02040503050406030204" pitchFamily="18" charset="0"/>
                          </a:rPr>
                          <m:t>𝑟</m:t>
                        </m:r>
                      </m:e>
                      <m:sup>
                        <m:r>
                          <a:rPr lang="en-US" sz="2000" b="0" i="1" smtClean="0">
                            <a:solidFill>
                              <a:schemeClr val="accent6"/>
                            </a:solidFill>
                            <a:latin typeface="Cambria Math" panose="02040503050406030204" pitchFamily="18" charset="0"/>
                          </a:rPr>
                          <m:t>2</m:t>
                        </m:r>
                      </m:sup>
                    </m:sSup>
                  </m:oMath>
                </a14:m>
                <a:r>
                  <a:rPr lang="en-US" sz="2000" dirty="0">
                    <a:solidFill>
                      <a:srgbClr val="C00000"/>
                    </a:solidFill>
                  </a:rPr>
                  <a:t> </a:t>
                </a:r>
                <a14:m>
                  <m:oMath xmlns:m="http://schemas.openxmlformats.org/officeDocument/2006/math">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𝑃</m:t>
                        </m:r>
                      </m:e>
                      <m:sub>
                        <m:r>
                          <a:rPr lang="en-US" sz="2000" i="1">
                            <a:solidFill>
                              <a:srgbClr val="C00000"/>
                            </a:solidFill>
                            <a:latin typeface="Cambria Math" panose="02040503050406030204" pitchFamily="18" charset="0"/>
                          </a:rPr>
                          <m:t>𝑒</m:t>
                        </m:r>
                        <m:r>
                          <a:rPr lang="en-US" sz="2000" i="1">
                            <a:solidFill>
                              <a:srgbClr val="C00000"/>
                            </a:solidFill>
                            <a:latin typeface="Cambria Math" panose="02040503050406030204" pitchFamily="18" charset="0"/>
                          </a:rPr>
                          <m:t>,</m:t>
                        </m:r>
                        <m:r>
                          <a:rPr lang="en-US" sz="2000" b="0" i="1" smtClean="0">
                            <a:solidFill>
                              <a:srgbClr val="C00000"/>
                            </a:solidFill>
                            <a:latin typeface="Cambria Math" panose="02040503050406030204" pitchFamily="18" charset="0"/>
                          </a:rPr>
                          <m:t>𝐾𝑎</m:t>
                        </m:r>
                        <m:r>
                          <a:rPr lang="en-US" sz="2000" b="0" i="1" smtClean="0">
                            <a:solidFill>
                              <a:srgbClr val="C00000"/>
                            </a:solidFill>
                            <a:latin typeface="Cambria Math" panose="02040503050406030204" pitchFamily="18" charset="0"/>
                          </a:rPr>
                          <m:t>/</m:t>
                        </m:r>
                        <m:r>
                          <a:rPr lang="en-US" sz="2000" b="0" i="1" smtClean="0">
                            <a:solidFill>
                              <a:srgbClr val="C00000"/>
                            </a:solidFill>
                            <a:latin typeface="Cambria Math" panose="02040503050406030204" pitchFamily="18" charset="0"/>
                          </a:rPr>
                          <m:t>𝑊</m:t>
                        </m:r>
                      </m:sub>
                    </m:sSub>
                  </m:oMath>
                </a14:m>
                <a:endParaRPr lang="en-US" sz="2000" dirty="0"/>
              </a:p>
            </p:txBody>
          </p:sp>
        </mc:Choice>
        <mc:Fallback xmlns="">
          <p:sp>
            <p:nvSpPr>
              <p:cNvPr id="181" name="TextBox 180">
                <a:extLst>
                  <a:ext uri="{FF2B5EF4-FFF2-40B4-BE49-F238E27FC236}">
                    <a16:creationId xmlns:a16="http://schemas.microsoft.com/office/drawing/2014/main" id="{EF543D25-B7C9-4A05-AFC0-44F10FDD09FD}"/>
                  </a:ext>
                </a:extLst>
              </p:cNvPr>
              <p:cNvSpPr txBox="1">
                <a:spLocks noRot="1" noChangeAspect="1" noMove="1" noResize="1" noEditPoints="1" noAdjustHandles="1" noChangeArrowheads="1" noChangeShapeType="1" noTextEdit="1"/>
              </p:cNvSpPr>
              <p:nvPr/>
            </p:nvSpPr>
            <p:spPr>
              <a:xfrm>
                <a:off x="13605067" y="18574295"/>
                <a:ext cx="3424705" cy="341504"/>
              </a:xfrm>
              <a:prstGeom prst="rect">
                <a:avLst/>
              </a:prstGeom>
              <a:blipFill>
                <a:blip r:embed="rId22"/>
                <a:stretch>
                  <a:fillRect l="-2669" b="-28571"/>
                </a:stretch>
              </a:blipFill>
            </p:spPr>
            <p:txBody>
              <a:bodyPr/>
              <a:lstStyle/>
              <a:p>
                <a:r>
                  <a:rPr lang="en-US">
                    <a:noFill/>
                  </a:rPr>
                  <a:t> </a:t>
                </a:r>
              </a:p>
            </p:txBody>
          </p:sp>
        </mc:Fallback>
      </mc:AlternateContent>
      <p:cxnSp>
        <p:nvCxnSpPr>
          <p:cNvPr id="182" name="Straight Arrow Connector 181">
            <a:extLst>
              <a:ext uri="{FF2B5EF4-FFF2-40B4-BE49-F238E27FC236}">
                <a16:creationId xmlns:a16="http://schemas.microsoft.com/office/drawing/2014/main" id="{06E872A9-106A-4857-A174-5222ADBD666C}"/>
              </a:ext>
            </a:extLst>
          </p:cNvPr>
          <p:cNvCxnSpPr>
            <a:cxnSpLocks/>
          </p:cNvCxnSpPr>
          <p:nvPr/>
        </p:nvCxnSpPr>
        <p:spPr>
          <a:xfrm flipV="1">
            <a:off x="13555604" y="18928619"/>
            <a:ext cx="173560" cy="221684"/>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76DBDFDD-09FB-47BF-8083-B178BD8E3DBB}"/>
              </a:ext>
            </a:extLst>
          </p:cNvPr>
          <p:cNvSpPr txBox="1"/>
          <p:nvPr/>
        </p:nvSpPr>
        <p:spPr>
          <a:xfrm>
            <a:off x="12670868" y="19078319"/>
            <a:ext cx="1380157" cy="400110"/>
          </a:xfrm>
          <a:prstGeom prst="rect">
            <a:avLst/>
          </a:prstGeom>
          <a:noFill/>
        </p:spPr>
        <p:txBody>
          <a:bodyPr wrap="square" rtlCol="0">
            <a:spAutoFit/>
          </a:bodyPr>
          <a:lstStyle/>
          <a:p>
            <a:r>
              <a:rPr lang="en-US" sz="2000" dirty="0">
                <a:solidFill>
                  <a:schemeClr val="accent4">
                    <a:lumMod val="75000"/>
                  </a:schemeClr>
                </a:solidFill>
              </a:rPr>
              <a:t>Reflectivity</a:t>
            </a:r>
          </a:p>
        </p:txBody>
      </p:sp>
      <p:cxnSp>
        <p:nvCxnSpPr>
          <p:cNvPr id="184" name="Straight Arrow Connector 183">
            <a:extLst>
              <a:ext uri="{FF2B5EF4-FFF2-40B4-BE49-F238E27FC236}">
                <a16:creationId xmlns:a16="http://schemas.microsoft.com/office/drawing/2014/main" id="{E5C44EA6-6317-45A5-A84E-DD93AB8FED91}"/>
              </a:ext>
            </a:extLst>
          </p:cNvPr>
          <p:cNvCxnSpPr>
            <a:cxnSpLocks/>
          </p:cNvCxnSpPr>
          <p:nvPr/>
        </p:nvCxnSpPr>
        <p:spPr>
          <a:xfrm flipV="1">
            <a:off x="14455539" y="18962770"/>
            <a:ext cx="167634" cy="34851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5" name="TextBox 184">
            <a:extLst>
              <a:ext uri="{FF2B5EF4-FFF2-40B4-BE49-F238E27FC236}">
                <a16:creationId xmlns:a16="http://schemas.microsoft.com/office/drawing/2014/main" id="{1A0D0F13-C56A-4A65-917B-25FC780B9522}"/>
              </a:ext>
            </a:extLst>
          </p:cNvPr>
          <p:cNvSpPr txBox="1"/>
          <p:nvPr/>
        </p:nvSpPr>
        <p:spPr>
          <a:xfrm>
            <a:off x="13832321" y="19285883"/>
            <a:ext cx="2381870" cy="400110"/>
          </a:xfrm>
          <a:prstGeom prst="rect">
            <a:avLst/>
          </a:prstGeom>
          <a:noFill/>
        </p:spPr>
        <p:txBody>
          <a:bodyPr wrap="square" rtlCol="0">
            <a:spAutoFit/>
          </a:bodyPr>
          <a:lstStyle/>
          <a:p>
            <a:r>
              <a:rPr lang="en-US" sz="2000" dirty="0">
                <a:solidFill>
                  <a:srgbClr val="7030A0"/>
                </a:solidFill>
              </a:rPr>
              <a:t>Calibration factor</a:t>
            </a:r>
          </a:p>
        </p:txBody>
      </p:sp>
      <p:cxnSp>
        <p:nvCxnSpPr>
          <p:cNvPr id="186" name="Straight Arrow Connector 185">
            <a:extLst>
              <a:ext uri="{FF2B5EF4-FFF2-40B4-BE49-F238E27FC236}">
                <a16:creationId xmlns:a16="http://schemas.microsoft.com/office/drawing/2014/main" id="{FAE67AA1-DE27-444C-9422-DA245C40A0C8}"/>
              </a:ext>
            </a:extLst>
          </p:cNvPr>
          <p:cNvCxnSpPr>
            <a:cxnSpLocks/>
          </p:cNvCxnSpPr>
          <p:nvPr/>
        </p:nvCxnSpPr>
        <p:spPr>
          <a:xfrm flipV="1">
            <a:off x="15190041" y="18894589"/>
            <a:ext cx="125971" cy="21638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87" name="TextBox 186">
            <a:extLst>
              <a:ext uri="{FF2B5EF4-FFF2-40B4-BE49-F238E27FC236}">
                <a16:creationId xmlns:a16="http://schemas.microsoft.com/office/drawing/2014/main" id="{E75AF307-57D9-4950-BB7A-CA7BB631987E}"/>
              </a:ext>
            </a:extLst>
          </p:cNvPr>
          <p:cNvSpPr txBox="1"/>
          <p:nvPr/>
        </p:nvSpPr>
        <p:spPr>
          <a:xfrm>
            <a:off x="14629851" y="19002261"/>
            <a:ext cx="923379" cy="400110"/>
          </a:xfrm>
          <a:prstGeom prst="rect">
            <a:avLst/>
          </a:prstGeom>
          <a:noFill/>
        </p:spPr>
        <p:txBody>
          <a:bodyPr wrap="square" rtlCol="0">
            <a:spAutoFit/>
          </a:bodyPr>
          <a:lstStyle/>
          <a:p>
            <a:r>
              <a:rPr lang="en-US" sz="2000" dirty="0">
                <a:solidFill>
                  <a:schemeClr val="accent6"/>
                </a:solidFill>
              </a:rPr>
              <a:t>Range</a:t>
            </a:r>
          </a:p>
        </p:txBody>
      </p:sp>
      <p:cxnSp>
        <p:nvCxnSpPr>
          <p:cNvPr id="188" name="Straight Arrow Connector 187">
            <a:extLst>
              <a:ext uri="{FF2B5EF4-FFF2-40B4-BE49-F238E27FC236}">
                <a16:creationId xmlns:a16="http://schemas.microsoft.com/office/drawing/2014/main" id="{DFB788A1-8D15-4418-BAB5-917DD631F06C}"/>
              </a:ext>
            </a:extLst>
          </p:cNvPr>
          <p:cNvCxnSpPr>
            <a:cxnSpLocks/>
          </p:cNvCxnSpPr>
          <p:nvPr/>
        </p:nvCxnSpPr>
        <p:spPr>
          <a:xfrm flipH="1" flipV="1">
            <a:off x="15825689" y="19003680"/>
            <a:ext cx="121105" cy="29587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8D77189C-3B40-41B4-A4C6-A1E9F8455ED0}"/>
              </a:ext>
            </a:extLst>
          </p:cNvPr>
          <p:cNvSpPr txBox="1"/>
          <p:nvPr/>
        </p:nvSpPr>
        <p:spPr>
          <a:xfrm>
            <a:off x="15741363" y="19275032"/>
            <a:ext cx="1555817" cy="400110"/>
          </a:xfrm>
          <a:prstGeom prst="rect">
            <a:avLst/>
          </a:prstGeom>
          <a:noFill/>
        </p:spPr>
        <p:txBody>
          <a:bodyPr wrap="square" rtlCol="0">
            <a:spAutoFit/>
          </a:bodyPr>
          <a:lstStyle/>
          <a:p>
            <a:r>
              <a:rPr lang="en-US" sz="2000" dirty="0">
                <a:solidFill>
                  <a:srgbClr val="C00000"/>
                </a:solidFill>
              </a:rPr>
              <a:t>Echo power</a:t>
            </a:r>
          </a:p>
        </p:txBody>
      </p:sp>
      <p:sp>
        <p:nvSpPr>
          <p:cNvPr id="104" name="TextBox 103">
            <a:extLst>
              <a:ext uri="{FF2B5EF4-FFF2-40B4-BE49-F238E27FC236}">
                <a16:creationId xmlns:a16="http://schemas.microsoft.com/office/drawing/2014/main" id="{FF07C0B7-789F-4B09-87BC-AAB0D888A4CC}"/>
              </a:ext>
            </a:extLst>
          </p:cNvPr>
          <p:cNvSpPr txBox="1"/>
          <p:nvPr/>
        </p:nvSpPr>
        <p:spPr>
          <a:xfrm>
            <a:off x="4524654" y="23977358"/>
            <a:ext cx="2381870" cy="400110"/>
          </a:xfrm>
          <a:prstGeom prst="rect">
            <a:avLst/>
          </a:prstGeom>
          <a:noFill/>
        </p:spPr>
        <p:txBody>
          <a:bodyPr wrap="square" rtlCol="0">
            <a:spAutoFit/>
          </a:bodyPr>
          <a:lstStyle/>
          <a:p>
            <a:r>
              <a:rPr lang="en-US" sz="2000" dirty="0">
                <a:solidFill>
                  <a:schemeClr val="accent1"/>
                </a:solidFill>
              </a:rPr>
              <a:t>Cloud boundaries</a:t>
            </a:r>
          </a:p>
        </p:txBody>
      </p:sp>
      <p:cxnSp>
        <p:nvCxnSpPr>
          <p:cNvPr id="105" name="Straight Arrow Connector 104">
            <a:extLst>
              <a:ext uri="{FF2B5EF4-FFF2-40B4-BE49-F238E27FC236}">
                <a16:creationId xmlns:a16="http://schemas.microsoft.com/office/drawing/2014/main" id="{596DDC40-1841-4A22-9447-FC126751CB38}"/>
              </a:ext>
            </a:extLst>
          </p:cNvPr>
          <p:cNvCxnSpPr>
            <a:cxnSpLocks/>
          </p:cNvCxnSpPr>
          <p:nvPr/>
        </p:nvCxnSpPr>
        <p:spPr>
          <a:xfrm>
            <a:off x="6327020" y="24328009"/>
            <a:ext cx="210921" cy="72265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1489F69A-2FBE-480C-9FA9-60DE081E5985}"/>
              </a:ext>
            </a:extLst>
          </p:cNvPr>
          <p:cNvSpPr txBox="1"/>
          <p:nvPr/>
        </p:nvSpPr>
        <p:spPr>
          <a:xfrm>
            <a:off x="9049077" y="23954163"/>
            <a:ext cx="3486262" cy="400110"/>
          </a:xfrm>
          <a:prstGeom prst="rect">
            <a:avLst/>
          </a:prstGeom>
          <a:noFill/>
        </p:spPr>
        <p:txBody>
          <a:bodyPr wrap="square" rtlCol="0">
            <a:spAutoFit/>
          </a:bodyPr>
          <a:lstStyle/>
          <a:p>
            <a:r>
              <a:rPr lang="en-US" sz="2000" dirty="0">
                <a:solidFill>
                  <a:schemeClr val="accent1"/>
                </a:solidFill>
              </a:rPr>
              <a:t>Large hydrometeor region</a:t>
            </a:r>
          </a:p>
        </p:txBody>
      </p:sp>
      <p:cxnSp>
        <p:nvCxnSpPr>
          <p:cNvPr id="111" name="Straight Arrow Connector 110">
            <a:extLst>
              <a:ext uri="{FF2B5EF4-FFF2-40B4-BE49-F238E27FC236}">
                <a16:creationId xmlns:a16="http://schemas.microsoft.com/office/drawing/2014/main" id="{DD8BF403-6F01-4514-AE83-E543084CB6FE}"/>
              </a:ext>
            </a:extLst>
          </p:cNvPr>
          <p:cNvCxnSpPr>
            <a:cxnSpLocks/>
          </p:cNvCxnSpPr>
          <p:nvPr/>
        </p:nvCxnSpPr>
        <p:spPr>
          <a:xfrm flipH="1">
            <a:off x="8541398" y="24351854"/>
            <a:ext cx="958214" cy="40011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0529F192-A57A-4FF7-BB1C-8E3878822940}"/>
              </a:ext>
            </a:extLst>
          </p:cNvPr>
          <p:cNvCxnSpPr>
            <a:cxnSpLocks/>
          </p:cNvCxnSpPr>
          <p:nvPr/>
        </p:nvCxnSpPr>
        <p:spPr>
          <a:xfrm>
            <a:off x="11637352" y="24328009"/>
            <a:ext cx="737716" cy="42395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4E31FAAE-CB54-4311-9663-F4702C6F876D}"/>
              </a:ext>
            </a:extLst>
          </p:cNvPr>
          <p:cNvSpPr txBox="1"/>
          <p:nvPr/>
        </p:nvSpPr>
        <p:spPr>
          <a:xfrm>
            <a:off x="19376016" y="23949858"/>
            <a:ext cx="1963413" cy="400110"/>
          </a:xfrm>
          <a:prstGeom prst="rect">
            <a:avLst/>
          </a:prstGeom>
          <a:noFill/>
        </p:spPr>
        <p:txBody>
          <a:bodyPr wrap="square" rtlCol="0">
            <a:spAutoFit/>
          </a:bodyPr>
          <a:lstStyle/>
          <a:p>
            <a:r>
              <a:rPr lang="en-US" sz="2000" dirty="0">
                <a:solidFill>
                  <a:schemeClr val="accent1"/>
                </a:solidFill>
              </a:rPr>
              <a:t>Turbulent region</a:t>
            </a:r>
          </a:p>
        </p:txBody>
      </p:sp>
      <p:cxnSp>
        <p:nvCxnSpPr>
          <p:cNvPr id="123" name="Straight Arrow Connector 122">
            <a:extLst>
              <a:ext uri="{FF2B5EF4-FFF2-40B4-BE49-F238E27FC236}">
                <a16:creationId xmlns:a16="http://schemas.microsoft.com/office/drawing/2014/main" id="{91271C0C-C7F9-4BA6-8395-393C05CBD39A}"/>
              </a:ext>
            </a:extLst>
          </p:cNvPr>
          <p:cNvCxnSpPr>
            <a:cxnSpLocks/>
          </p:cNvCxnSpPr>
          <p:nvPr/>
        </p:nvCxnSpPr>
        <p:spPr>
          <a:xfrm flipH="1">
            <a:off x="18724508" y="24266515"/>
            <a:ext cx="745069" cy="51118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E0D431B9-AE04-45E7-80E0-01D3AEF86C4F}"/>
              </a:ext>
            </a:extLst>
          </p:cNvPr>
          <p:cNvCxnSpPr>
            <a:cxnSpLocks/>
          </p:cNvCxnSpPr>
          <p:nvPr/>
        </p:nvCxnSpPr>
        <p:spPr>
          <a:xfrm flipV="1">
            <a:off x="16900728" y="23464265"/>
            <a:ext cx="230438" cy="48962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EE23744E-C9AF-4876-95CC-723F1B90DAF2}"/>
              </a:ext>
            </a:extLst>
          </p:cNvPr>
          <p:cNvCxnSpPr>
            <a:cxnSpLocks/>
          </p:cNvCxnSpPr>
          <p:nvPr/>
        </p:nvCxnSpPr>
        <p:spPr>
          <a:xfrm flipH="1">
            <a:off x="4232006" y="24377753"/>
            <a:ext cx="447448" cy="39994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13EBA7EF-B9EE-473A-AF72-227B2DB8B9E5}"/>
              </a:ext>
            </a:extLst>
          </p:cNvPr>
          <p:cNvSpPr txBox="1"/>
          <p:nvPr/>
        </p:nvSpPr>
        <p:spPr>
          <a:xfrm>
            <a:off x="16201403" y="23923580"/>
            <a:ext cx="2089138" cy="400110"/>
          </a:xfrm>
          <a:prstGeom prst="rect">
            <a:avLst/>
          </a:prstGeom>
          <a:noFill/>
        </p:spPr>
        <p:txBody>
          <a:bodyPr wrap="square" rtlCol="0">
            <a:spAutoFit/>
          </a:bodyPr>
          <a:lstStyle/>
          <a:p>
            <a:r>
              <a:rPr lang="en-US" sz="2000" dirty="0">
                <a:solidFill>
                  <a:schemeClr val="accent1"/>
                </a:solidFill>
              </a:rPr>
              <a:t>Light precipitation</a:t>
            </a:r>
          </a:p>
        </p:txBody>
      </p:sp>
      <p:cxnSp>
        <p:nvCxnSpPr>
          <p:cNvPr id="132" name="Straight Arrow Connector 131">
            <a:extLst>
              <a:ext uri="{FF2B5EF4-FFF2-40B4-BE49-F238E27FC236}">
                <a16:creationId xmlns:a16="http://schemas.microsoft.com/office/drawing/2014/main" id="{8AE20AB8-2815-4DE2-864A-5A7E7CE124B8}"/>
              </a:ext>
            </a:extLst>
          </p:cNvPr>
          <p:cNvCxnSpPr>
            <a:cxnSpLocks/>
          </p:cNvCxnSpPr>
          <p:nvPr/>
        </p:nvCxnSpPr>
        <p:spPr>
          <a:xfrm flipV="1">
            <a:off x="17932400" y="23476459"/>
            <a:ext cx="242782" cy="47743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4EEE8672-E5A3-4EA9-89CB-805892347EE1}"/>
              </a:ext>
            </a:extLst>
          </p:cNvPr>
          <p:cNvSpPr txBox="1"/>
          <p:nvPr/>
        </p:nvSpPr>
        <p:spPr>
          <a:xfrm>
            <a:off x="9516086" y="26297934"/>
            <a:ext cx="2497011" cy="400110"/>
          </a:xfrm>
          <a:prstGeom prst="rect">
            <a:avLst/>
          </a:prstGeom>
          <a:noFill/>
        </p:spPr>
        <p:txBody>
          <a:bodyPr wrap="square" rtlCol="0">
            <a:spAutoFit/>
          </a:bodyPr>
          <a:lstStyle/>
          <a:p>
            <a:r>
              <a:rPr lang="en-US" sz="2000" dirty="0">
                <a:solidFill>
                  <a:schemeClr val="accent1"/>
                </a:solidFill>
              </a:rPr>
              <a:t>Precipitation streaks</a:t>
            </a:r>
          </a:p>
        </p:txBody>
      </p:sp>
      <p:cxnSp>
        <p:nvCxnSpPr>
          <p:cNvPr id="151" name="Straight Arrow Connector 150">
            <a:extLst>
              <a:ext uri="{FF2B5EF4-FFF2-40B4-BE49-F238E27FC236}">
                <a16:creationId xmlns:a16="http://schemas.microsoft.com/office/drawing/2014/main" id="{8EA42EE7-7381-44BF-A610-8095560481A2}"/>
              </a:ext>
            </a:extLst>
          </p:cNvPr>
          <p:cNvCxnSpPr>
            <a:cxnSpLocks/>
          </p:cNvCxnSpPr>
          <p:nvPr/>
        </p:nvCxnSpPr>
        <p:spPr>
          <a:xfrm flipH="1" flipV="1">
            <a:off x="8103292" y="25673279"/>
            <a:ext cx="1396321" cy="70966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8D0D7330-D6DE-4026-9080-CFF60B5109BA}"/>
              </a:ext>
            </a:extLst>
          </p:cNvPr>
          <p:cNvCxnSpPr>
            <a:cxnSpLocks/>
          </p:cNvCxnSpPr>
          <p:nvPr/>
        </p:nvCxnSpPr>
        <p:spPr>
          <a:xfrm flipH="1" flipV="1">
            <a:off x="7047481" y="25649024"/>
            <a:ext cx="2455905" cy="74649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69AC9E46-57B6-4AD4-8F40-738FA8747BE8}"/>
              </a:ext>
            </a:extLst>
          </p:cNvPr>
          <p:cNvCxnSpPr>
            <a:cxnSpLocks/>
          </p:cNvCxnSpPr>
          <p:nvPr/>
        </p:nvCxnSpPr>
        <p:spPr>
          <a:xfrm flipV="1">
            <a:off x="11637352" y="25506635"/>
            <a:ext cx="659908" cy="84310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90446A4F-94E1-4CCC-90C5-55B817DC688F}"/>
              </a:ext>
            </a:extLst>
          </p:cNvPr>
          <p:cNvCxnSpPr>
            <a:cxnSpLocks/>
          </p:cNvCxnSpPr>
          <p:nvPr/>
        </p:nvCxnSpPr>
        <p:spPr>
          <a:xfrm flipV="1">
            <a:off x="11637352" y="25548881"/>
            <a:ext cx="1495140" cy="79390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852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2558</TotalTime>
  <Words>911</Words>
  <Application>Microsoft Office PowerPoint</Application>
  <PresentationFormat>Custom</PresentationFormat>
  <Paragraphs>76</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Cambria Math</vt:lpstr>
      <vt:lpstr>Helvetica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Poster Template Guidelines</dc:title>
  <dc:creator>Chen, Joy (US 183B)</dc:creator>
  <cp:lastModifiedBy>Hong, Sophia (US 1212)</cp:lastModifiedBy>
  <cp:revision>211</cp:revision>
  <dcterms:created xsi:type="dcterms:W3CDTF">2022-08-22T17:05:38Z</dcterms:created>
  <dcterms:modified xsi:type="dcterms:W3CDTF">2023-11-29T03:40:37Z</dcterms:modified>
</cp:coreProperties>
</file>