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99"/>
    <p:restoredTop sz="96405"/>
  </p:normalViewPr>
  <p:slideViewPr>
    <p:cSldViewPr snapToGrid="0">
      <p:cViewPr varScale="1">
        <p:scale>
          <a:sx n="26" d="100"/>
          <a:sy n="26" d="100"/>
        </p:scale>
        <p:origin x="6110"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3">
            <a:extLst>
              <a:ext uri="{FF2B5EF4-FFF2-40B4-BE49-F238E27FC236}">
                <a16:creationId xmlns:a16="http://schemas.microsoft.com/office/drawing/2014/main" id="{95BCF487-D49E-B750-4F0B-9010F9D9391E}"/>
              </a:ext>
            </a:extLst>
          </p:cNvPr>
          <p:cNvPicPr>
            <a:picLocks noChangeAspect="1"/>
          </p:cNvPicPr>
          <p:nvPr/>
        </p:nvPicPr>
        <p:blipFill>
          <a:blip r:embed="rId2">
            <a:alphaModFix/>
          </a:blip>
          <a:stretch>
            <a:fillRect/>
          </a:stretch>
        </p:blipFill>
        <p:spPr>
          <a:xfrm>
            <a:off x="4013178" y="12864962"/>
            <a:ext cx="6305311" cy="4728985"/>
          </a:xfrm>
          <a:prstGeom prst="rect">
            <a:avLst/>
          </a:prstGeom>
        </p:spPr>
      </p:pic>
      <p:sp>
        <p:nvSpPr>
          <p:cNvPr id="3" name="Rectangle 2">
            <a:extLst>
              <a:ext uri="{FF2B5EF4-FFF2-40B4-BE49-F238E27FC236}">
                <a16:creationId xmlns:a16="http://schemas.microsoft.com/office/drawing/2014/main" id="{17008870-3C96-F7DA-7C91-760C1D693711}"/>
              </a:ext>
            </a:extLst>
          </p:cNvPr>
          <p:cNvSpPr/>
          <p:nvPr/>
        </p:nvSpPr>
        <p:spPr>
          <a:xfrm>
            <a:off x="0" y="-54024"/>
            <a:ext cx="21945600" cy="2297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2417069"/>
            <a:ext cx="21945600" cy="6220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729474" y="28632241"/>
            <a:ext cx="8050696" cy="2354491"/>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2200" dirty="0">
              <a:latin typeface="Helvetica" pitchFamily="2" charset="0"/>
              <a:cs typeface="Arial" panose="020B0604020202020204" pitchFamily="34" charset="0"/>
            </a:endParaRPr>
          </a:p>
          <a:p>
            <a:r>
              <a:rPr lang="en-US" sz="2200" b="1" dirty="0" err="1">
                <a:latin typeface="Helvetica" pitchFamily="2" charset="0"/>
                <a:cs typeface="Arial" panose="020B0604020202020204" pitchFamily="34" charset="0"/>
              </a:rPr>
              <a:t>www.nasa.gov</a:t>
            </a:r>
            <a:endParaRPr lang="en-US" sz="2200" b="1"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8541399" y="28332385"/>
            <a:ext cx="12674727" cy="405770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1" y="4027719"/>
            <a:ext cx="21945600" cy="2308324"/>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The Pitfalls of Ignoring Topography in Snow Retrievals: A Case Study with EMIT</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321090" y="6616965"/>
            <a:ext cx="19376571" cy="1938992"/>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Author: </a:t>
            </a:r>
            <a:r>
              <a:rPr lang="en-US" sz="4000" b="1" dirty="0" err="1">
                <a:solidFill>
                  <a:schemeClr val="bg1"/>
                </a:solidFill>
                <a:latin typeface="Arial" panose="020B0604020202020204" pitchFamily="34" charset="0"/>
                <a:cs typeface="Arial" panose="020B0604020202020204" pitchFamily="34" charset="0"/>
              </a:rPr>
              <a:t>Niklas</a:t>
            </a:r>
            <a:r>
              <a:rPr lang="en-US" sz="4000" b="1" dirty="0">
                <a:solidFill>
                  <a:schemeClr val="bg1"/>
                </a:solidFill>
                <a:latin typeface="Arial" panose="020B0604020202020204" pitchFamily="34" charset="0"/>
                <a:cs typeface="Arial" panose="020B0604020202020204" pitchFamily="34" charset="0"/>
              </a:rPr>
              <a:t> Bohn, JPL Postdoctoral Fellow (382B)</a:t>
            </a:r>
          </a:p>
          <a:p>
            <a:pPr algn="ctr"/>
            <a:r>
              <a:rPr lang="en-US" sz="4000" b="1" dirty="0">
                <a:solidFill>
                  <a:schemeClr val="bg1"/>
                </a:solidFill>
                <a:latin typeface="Arial" panose="020B0604020202020204" pitchFamily="34" charset="0"/>
                <a:cs typeface="Arial" panose="020B0604020202020204" pitchFamily="34" charset="0"/>
              </a:rPr>
              <a:t>Philip </a:t>
            </a:r>
            <a:r>
              <a:rPr lang="en-US" sz="4000" b="1" dirty="0" err="1">
                <a:solidFill>
                  <a:schemeClr val="bg1"/>
                </a:solidFill>
                <a:latin typeface="Arial" panose="020B0604020202020204" pitchFamily="34" charset="0"/>
                <a:cs typeface="Arial" panose="020B0604020202020204" pitchFamily="34" charset="0"/>
              </a:rPr>
              <a:t>Brodrick</a:t>
            </a:r>
            <a:r>
              <a:rPr lang="en-US" sz="4000" b="1" dirty="0">
                <a:solidFill>
                  <a:schemeClr val="bg1"/>
                </a:solidFill>
                <a:latin typeface="Arial" panose="020B0604020202020204" pitchFamily="34" charset="0"/>
                <a:cs typeface="Arial" panose="020B0604020202020204" pitchFamily="34" charset="0"/>
              </a:rPr>
              <a:t> (398J), David R. Thompson (382B), Robert O. Green (382B), Nimrod Carmon (398L)</a:t>
            </a:r>
          </a:p>
        </p:txBody>
      </p:sp>
      <p:sp>
        <p:nvSpPr>
          <p:cNvPr id="16" name="TextBox 15">
            <a:extLst>
              <a:ext uri="{FF2B5EF4-FFF2-40B4-BE49-F238E27FC236}">
                <a16:creationId xmlns:a16="http://schemas.microsoft.com/office/drawing/2014/main" id="{1F793811-165A-F465-D149-810F948966A7}"/>
              </a:ext>
            </a:extLst>
          </p:cNvPr>
          <p:cNvSpPr txBox="1"/>
          <p:nvPr/>
        </p:nvSpPr>
        <p:spPr>
          <a:xfrm>
            <a:off x="800099" y="3078666"/>
            <a:ext cx="20416026"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3"/>
          <a:stretch>
            <a:fillRect/>
          </a:stretch>
        </p:blipFill>
        <p:spPr>
          <a:xfrm>
            <a:off x="19897512" y="279967"/>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729474" y="31456747"/>
            <a:ext cx="5976257" cy="1323439"/>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Clearance Number: CL#00-0000</a:t>
            </a:r>
          </a:p>
          <a:p>
            <a:pPr>
              <a:spcBef>
                <a:spcPts val="1200"/>
              </a:spcBef>
            </a:pPr>
            <a:r>
              <a:rPr lang="en-US" sz="2000" dirty="0">
                <a:latin typeface="Arial" panose="020B0604020202020204" pitchFamily="34" charset="0"/>
                <a:cs typeface="Arial" panose="020B0604020202020204" pitchFamily="34" charset="0"/>
              </a:rPr>
              <a:t>Poster Number: PRD-</a:t>
            </a:r>
          </a:p>
          <a:p>
            <a:pPr>
              <a:spcBef>
                <a:spcPts val="1200"/>
              </a:spcBef>
            </a:pPr>
            <a:r>
              <a:rPr lang="en-US" sz="2000" dirty="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8780169" y="28532869"/>
            <a:ext cx="12435953" cy="4247317"/>
          </a:xfrm>
          <a:prstGeom prst="rect">
            <a:avLst/>
          </a:prstGeom>
          <a:noFill/>
        </p:spPr>
        <p:txBody>
          <a:bodyPr wrap="square" rtlCol="0">
            <a:spAutoFit/>
          </a:bodyPr>
          <a:lstStyle/>
          <a:p>
            <a:pPr>
              <a:spcBef>
                <a:spcPct val="0"/>
              </a:spcBef>
            </a:pPr>
            <a:r>
              <a:rPr lang="en-US" altLang="en-US" sz="3000" b="1" dirty="0">
                <a:latin typeface="Arial" panose="020B0604020202020204" pitchFamily="34" charset="0"/>
              </a:rPr>
              <a:t>Publications and Acknowledgements:</a:t>
            </a:r>
          </a:p>
          <a:p>
            <a:r>
              <a:rPr lang="en-US" sz="2400" dirty="0">
                <a:effectLst/>
              </a:rPr>
              <a:t>N. Bohn, E. H. Bair, P. G. </a:t>
            </a:r>
            <a:r>
              <a:rPr lang="en-US" sz="2400" dirty="0" err="1">
                <a:effectLst/>
              </a:rPr>
              <a:t>Brodrick</a:t>
            </a:r>
            <a:r>
              <a:rPr lang="en-US" sz="2400" dirty="0">
                <a:effectLst/>
              </a:rPr>
              <a:t>, N. Carmon, R. O. Green, T. H. Painter, D. R. Thompson (2023). </a:t>
            </a:r>
            <a:r>
              <a:rPr lang="en-US" sz="2400" b="0" dirty="0">
                <a:effectLst/>
              </a:rPr>
              <a:t>Estimating dust on snow - Application of </a:t>
            </a:r>
            <a:r>
              <a:rPr lang="en-US" sz="2400" dirty="0"/>
              <a:t>a</a:t>
            </a:r>
            <a:r>
              <a:rPr lang="en-US" sz="2400" b="0" dirty="0">
                <a:effectLst/>
              </a:rPr>
              <a:t> coupled atmosphere-surface model to spaceborne EMIT imaging spectrometer data. </a:t>
            </a:r>
            <a:r>
              <a:rPr lang="en-US" sz="2400" b="0" i="1" dirty="0">
                <a:effectLst/>
              </a:rPr>
              <a:t>IGARSS Proceedings</a:t>
            </a:r>
            <a:r>
              <a:rPr lang="en-US" sz="2400" b="0" dirty="0">
                <a:effectLst/>
              </a:rPr>
              <a:t>, Pasadena, CA, USA.</a:t>
            </a:r>
          </a:p>
          <a:p>
            <a:r>
              <a:rPr lang="en-US" sz="2400" dirty="0">
                <a:effectLst/>
              </a:rPr>
              <a:t>N. Bohn, E. H. Bair, P. G. </a:t>
            </a:r>
            <a:r>
              <a:rPr lang="en-US" sz="2400" dirty="0" err="1">
                <a:effectLst/>
              </a:rPr>
              <a:t>Brodrick</a:t>
            </a:r>
            <a:r>
              <a:rPr lang="en-US" sz="2400" dirty="0">
                <a:effectLst/>
              </a:rPr>
              <a:t>, N. Carmon, R. O. Green, T. H. Painter, D. R. Thompson (2023). </a:t>
            </a:r>
            <a:r>
              <a:rPr lang="en-US" sz="2400" b="0" dirty="0">
                <a:effectLst/>
              </a:rPr>
              <a:t>The pitfalls of ignoring topography in snow retrievals: a case study with EMIT. </a:t>
            </a:r>
            <a:r>
              <a:rPr lang="en-US" sz="2400" b="0" i="1" dirty="0">
                <a:effectLst/>
              </a:rPr>
              <a:t>In prep.</a:t>
            </a:r>
          </a:p>
          <a:p>
            <a:endParaRPr lang="en-US" altLang="en-US" sz="3000" dirty="0">
              <a:latin typeface="Arial" panose="020B0604020202020204" pitchFamily="34" charset="0"/>
            </a:endParaRPr>
          </a:p>
          <a:p>
            <a:pPr>
              <a:spcBef>
                <a:spcPct val="0"/>
              </a:spcBef>
            </a:pPr>
            <a:r>
              <a:rPr lang="en-US" altLang="en-US" sz="3000" b="1" dirty="0">
                <a:latin typeface="Arial" panose="020B0604020202020204" pitchFamily="34" charset="0"/>
              </a:rPr>
              <a:t>Author Contact Information: </a:t>
            </a:r>
          </a:p>
          <a:p>
            <a:pPr>
              <a:spcBef>
                <a:spcPct val="0"/>
              </a:spcBef>
            </a:pPr>
            <a:r>
              <a:rPr lang="en-US" altLang="en-US" sz="3000" b="1" i="1" dirty="0">
                <a:solidFill>
                  <a:schemeClr val="bg2">
                    <a:lumMod val="50000"/>
                  </a:schemeClr>
                </a:solidFill>
                <a:latin typeface="Arial" panose="020B0604020202020204" pitchFamily="34" charset="0"/>
              </a:rPr>
              <a:t>Phone: (626) 319-9194, Email: </a:t>
            </a:r>
            <a:r>
              <a:rPr lang="en-US" altLang="en-US" sz="3000" b="1" i="1" dirty="0" err="1">
                <a:solidFill>
                  <a:schemeClr val="bg2">
                    <a:lumMod val="50000"/>
                  </a:schemeClr>
                </a:solidFill>
                <a:latin typeface="Arial" panose="020B0604020202020204" pitchFamily="34" charset="0"/>
              </a:rPr>
              <a:t>urs.n.bohn@jpl.nasa.gov</a:t>
            </a:r>
            <a:endParaRPr lang="en-US" altLang="en-US" sz="3000" i="1" dirty="0">
              <a:solidFill>
                <a:schemeClr val="bg2">
                  <a:lumMod val="50000"/>
                </a:schemeClr>
              </a:solidFill>
              <a:latin typeface="Arial" panose="020B0604020202020204" pitchFamily="34" charset="0"/>
            </a:endParaRPr>
          </a:p>
          <a:p>
            <a:endParaRPr lang="en-US" sz="3000" dirty="0"/>
          </a:p>
        </p:txBody>
      </p:sp>
      <p:sp>
        <p:nvSpPr>
          <p:cNvPr id="5" name="Rectangle 4">
            <a:extLst>
              <a:ext uri="{FF2B5EF4-FFF2-40B4-BE49-F238E27FC236}">
                <a16:creationId xmlns:a16="http://schemas.microsoft.com/office/drawing/2014/main" id="{8BE95501-4B9A-0A61-73D0-89BFD8BD67A2}"/>
              </a:ext>
            </a:extLst>
          </p:cNvPr>
          <p:cNvSpPr/>
          <p:nvPr/>
        </p:nvSpPr>
        <p:spPr>
          <a:xfrm>
            <a:off x="11652720" y="15162634"/>
            <a:ext cx="9703182" cy="2123658"/>
          </a:xfrm>
          <a:prstGeom prst="rect">
            <a:avLst/>
          </a:prstGeom>
        </p:spPr>
        <p:txBody>
          <a:bodyPr wrap="square">
            <a:spAutoFit/>
          </a:bodyPr>
          <a:lstStyle/>
          <a:p>
            <a:pPr algn="ctr"/>
            <a:r>
              <a:rPr lang="en-US" sz="3600" b="1" i="1" dirty="0">
                <a:solidFill>
                  <a:srgbClr val="FF0000"/>
                </a:solidFill>
              </a:rPr>
              <a:t>Objective</a:t>
            </a:r>
          </a:p>
          <a:p>
            <a:pPr algn="ctr"/>
            <a:r>
              <a:rPr lang="de-DE" sz="3200" i="1" dirty="0" err="1">
                <a:solidFill>
                  <a:srgbClr val="FF0000"/>
                </a:solidFill>
              </a:rPr>
              <a:t>Emphasize</a:t>
            </a:r>
            <a:r>
              <a:rPr lang="de-DE" sz="3200" i="1" u="none" strike="noStrike" dirty="0">
                <a:solidFill>
                  <a:srgbClr val="FF0000"/>
                </a:solidFill>
                <a:effectLst/>
              </a:rPr>
              <a:t> </a:t>
            </a:r>
            <a:r>
              <a:rPr lang="de-DE" sz="3200" i="1" u="none" strike="noStrike" dirty="0" err="1">
                <a:solidFill>
                  <a:srgbClr val="FF0000"/>
                </a:solidFill>
                <a:effectLst/>
              </a:rPr>
              <a:t>the</a:t>
            </a:r>
            <a:r>
              <a:rPr lang="de-DE" sz="3200" i="1" u="none" strike="noStrike" dirty="0">
                <a:solidFill>
                  <a:srgbClr val="FF0000"/>
                </a:solidFill>
                <a:effectLst/>
              </a:rPr>
              <a:t> </a:t>
            </a:r>
            <a:r>
              <a:rPr lang="de-DE" sz="3200" i="1" u="none" strike="noStrike" dirty="0" err="1">
                <a:solidFill>
                  <a:srgbClr val="FF0000"/>
                </a:solidFill>
                <a:effectLst/>
              </a:rPr>
              <a:t>importance</a:t>
            </a:r>
            <a:r>
              <a:rPr lang="de-DE" sz="3200" i="1" u="none" strike="noStrike" dirty="0">
                <a:solidFill>
                  <a:srgbClr val="FF0000"/>
                </a:solidFill>
                <a:effectLst/>
              </a:rPr>
              <a:t> </a:t>
            </a:r>
            <a:r>
              <a:rPr lang="de-DE" sz="3200" i="1" u="none" strike="noStrike" dirty="0" err="1">
                <a:solidFill>
                  <a:srgbClr val="FF0000"/>
                </a:solidFill>
                <a:effectLst/>
              </a:rPr>
              <a:t>of</a:t>
            </a:r>
            <a:r>
              <a:rPr lang="de-DE" sz="3200" i="1" u="none" strike="noStrike" dirty="0">
                <a:solidFill>
                  <a:srgbClr val="FF0000"/>
                </a:solidFill>
                <a:effectLst/>
              </a:rPr>
              <a:t> </a:t>
            </a:r>
            <a:r>
              <a:rPr lang="de-DE" sz="3200" i="1" u="none" strike="noStrike" dirty="0" err="1">
                <a:solidFill>
                  <a:srgbClr val="FF0000"/>
                </a:solidFill>
                <a:effectLst/>
              </a:rPr>
              <a:t>surface</a:t>
            </a:r>
            <a:r>
              <a:rPr lang="de-DE" sz="3200" i="1" u="none" strike="noStrike" dirty="0">
                <a:solidFill>
                  <a:srgbClr val="FF0000"/>
                </a:solidFill>
                <a:effectLst/>
              </a:rPr>
              <a:t> </a:t>
            </a:r>
            <a:r>
              <a:rPr lang="de-DE" sz="3200" i="1" u="none" strike="noStrike" dirty="0" err="1">
                <a:solidFill>
                  <a:srgbClr val="FF0000"/>
                </a:solidFill>
                <a:effectLst/>
              </a:rPr>
              <a:t>topography</a:t>
            </a:r>
            <a:r>
              <a:rPr lang="de-DE" sz="3200" i="1" u="none" strike="noStrike" dirty="0">
                <a:solidFill>
                  <a:srgbClr val="FF0000"/>
                </a:solidFill>
                <a:effectLst/>
              </a:rPr>
              <a:t> </a:t>
            </a:r>
            <a:r>
              <a:rPr lang="de-DE" sz="3200" i="1" u="none" strike="noStrike" dirty="0" err="1">
                <a:solidFill>
                  <a:srgbClr val="FF0000"/>
                </a:solidFill>
                <a:effectLst/>
              </a:rPr>
              <a:t>for</a:t>
            </a:r>
            <a:r>
              <a:rPr lang="de-DE" sz="3200" i="1" dirty="0">
                <a:solidFill>
                  <a:srgbClr val="FF0000"/>
                </a:solidFill>
              </a:rPr>
              <a:t> remote </a:t>
            </a:r>
            <a:r>
              <a:rPr lang="de-DE" sz="3200" i="1" dirty="0" err="1">
                <a:solidFill>
                  <a:srgbClr val="FF0000"/>
                </a:solidFill>
              </a:rPr>
              <a:t>imaging</a:t>
            </a:r>
            <a:r>
              <a:rPr lang="de-DE" sz="3200" i="1" dirty="0">
                <a:solidFill>
                  <a:srgbClr val="FF0000"/>
                </a:solidFill>
              </a:rPr>
              <a:t> </a:t>
            </a:r>
            <a:r>
              <a:rPr lang="de-DE" sz="3200" i="1" dirty="0" err="1">
                <a:solidFill>
                  <a:srgbClr val="FF0000"/>
                </a:solidFill>
              </a:rPr>
              <a:t>spectroscopy</a:t>
            </a:r>
            <a:r>
              <a:rPr lang="de-DE" sz="3200" i="1" u="none" strike="noStrike" dirty="0">
                <a:solidFill>
                  <a:srgbClr val="FF0000"/>
                </a:solidFill>
                <a:effectLst/>
              </a:rPr>
              <a:t> </a:t>
            </a:r>
            <a:r>
              <a:rPr lang="de-DE" sz="3200" i="1" u="none" strike="noStrike" dirty="0" err="1">
                <a:solidFill>
                  <a:srgbClr val="FF0000"/>
                </a:solidFill>
                <a:effectLst/>
              </a:rPr>
              <a:t>snow</a:t>
            </a:r>
            <a:r>
              <a:rPr lang="de-DE" sz="3200" i="1" u="none" strike="noStrike" dirty="0">
                <a:solidFill>
                  <a:srgbClr val="FF0000"/>
                </a:solidFill>
                <a:effectLst/>
              </a:rPr>
              <a:t> </a:t>
            </a:r>
            <a:r>
              <a:rPr lang="de-DE" sz="3200" i="1" u="none" strike="noStrike" dirty="0" err="1">
                <a:solidFill>
                  <a:srgbClr val="FF0000"/>
                </a:solidFill>
                <a:effectLst/>
              </a:rPr>
              <a:t>retrievals</a:t>
            </a:r>
            <a:r>
              <a:rPr lang="de-DE" sz="3200" i="1" dirty="0">
                <a:solidFill>
                  <a:srgbClr val="FF0000"/>
                </a:solidFill>
              </a:rPr>
              <a:t> </a:t>
            </a:r>
            <a:r>
              <a:rPr lang="de-DE" sz="3200" i="1" dirty="0" err="1">
                <a:solidFill>
                  <a:srgbClr val="FF0000"/>
                </a:solidFill>
              </a:rPr>
              <a:t>by</a:t>
            </a:r>
            <a:r>
              <a:rPr lang="de-DE" sz="3200" i="1" dirty="0">
                <a:solidFill>
                  <a:srgbClr val="FF0000"/>
                </a:solidFill>
              </a:rPr>
              <a:t> </a:t>
            </a:r>
            <a:r>
              <a:rPr lang="de-DE" sz="3200" i="1" dirty="0" err="1">
                <a:solidFill>
                  <a:srgbClr val="FF0000"/>
                </a:solidFill>
              </a:rPr>
              <a:t>highlighting</a:t>
            </a:r>
            <a:r>
              <a:rPr lang="de-DE" sz="3200" i="1" dirty="0">
                <a:solidFill>
                  <a:srgbClr val="FF0000"/>
                </a:solidFill>
              </a:rPr>
              <a:t> </a:t>
            </a:r>
            <a:r>
              <a:rPr lang="de-DE" sz="3200" i="1" dirty="0" err="1">
                <a:solidFill>
                  <a:srgbClr val="FF0000"/>
                </a:solidFill>
              </a:rPr>
              <a:t>the</a:t>
            </a:r>
            <a:r>
              <a:rPr lang="de-DE" sz="3200" i="1" dirty="0">
                <a:solidFill>
                  <a:srgbClr val="FF0000"/>
                </a:solidFill>
              </a:rPr>
              <a:t> </a:t>
            </a:r>
            <a:r>
              <a:rPr lang="de-DE" sz="3200" i="1" dirty="0" err="1">
                <a:solidFill>
                  <a:srgbClr val="FF0000"/>
                </a:solidFill>
              </a:rPr>
              <a:t>pitfalls</a:t>
            </a:r>
            <a:r>
              <a:rPr lang="de-DE" sz="3200" i="1" dirty="0">
                <a:solidFill>
                  <a:srgbClr val="FF0000"/>
                </a:solidFill>
              </a:rPr>
              <a:t> </a:t>
            </a:r>
            <a:r>
              <a:rPr lang="de-DE" sz="3200" i="1" dirty="0" err="1">
                <a:solidFill>
                  <a:srgbClr val="FF0000"/>
                </a:solidFill>
              </a:rPr>
              <a:t>when</a:t>
            </a:r>
            <a:r>
              <a:rPr lang="de-DE" sz="3200" i="1" dirty="0">
                <a:solidFill>
                  <a:srgbClr val="FF0000"/>
                </a:solidFill>
              </a:rPr>
              <a:t> </a:t>
            </a:r>
            <a:r>
              <a:rPr lang="de-DE" sz="3200" i="1" dirty="0" err="1">
                <a:solidFill>
                  <a:srgbClr val="FF0000"/>
                </a:solidFill>
              </a:rPr>
              <a:t>ignoring</a:t>
            </a:r>
            <a:r>
              <a:rPr lang="de-DE" sz="3200" i="1" dirty="0">
                <a:solidFill>
                  <a:srgbClr val="FF0000"/>
                </a:solidFill>
              </a:rPr>
              <a:t> it.</a:t>
            </a:r>
            <a:endParaRPr lang="en-US" sz="3200" i="1" dirty="0">
              <a:solidFill>
                <a:srgbClr val="FF0000"/>
              </a:solidFill>
            </a:endParaRPr>
          </a:p>
        </p:txBody>
      </p:sp>
      <p:sp>
        <p:nvSpPr>
          <p:cNvPr id="10" name="Rectangle 9">
            <a:extLst>
              <a:ext uri="{FF2B5EF4-FFF2-40B4-BE49-F238E27FC236}">
                <a16:creationId xmlns:a16="http://schemas.microsoft.com/office/drawing/2014/main" id="{CD2D4DAF-FBA5-BA61-8C16-458A0F29468E}"/>
              </a:ext>
            </a:extLst>
          </p:cNvPr>
          <p:cNvSpPr/>
          <p:nvPr/>
        </p:nvSpPr>
        <p:spPr>
          <a:xfrm>
            <a:off x="729473" y="8826485"/>
            <a:ext cx="10044752" cy="8340745"/>
          </a:xfrm>
          <a:prstGeom prst="rect">
            <a:avLst/>
          </a:prstGeom>
          <a:noFill/>
          <a:ln>
            <a:noFill/>
          </a:ln>
        </p:spPr>
        <p:txBody>
          <a:bodyPr wrap="square">
            <a:spAutoFit/>
          </a:bodyPr>
          <a:lstStyle/>
          <a:p>
            <a:r>
              <a:rPr lang="en-US" sz="3200" b="1" dirty="0"/>
              <a:t>Background</a:t>
            </a:r>
            <a:endParaRPr lang="en-US" sz="3200" dirty="0">
              <a:solidFill>
                <a:srgbClr val="FF0000"/>
              </a:solidFill>
            </a:endParaRPr>
          </a:p>
          <a:p>
            <a:pPr algn="just"/>
            <a:r>
              <a:rPr lang="en-US" sz="2400" dirty="0"/>
              <a:t>NASA’s Earth Surface Mineral Dust Source Investigation (EMIT), launched in July 2022 and installed on the International Space Station (ISS), aims to improve our understanding of the Earth’s mineral dust sources and their climate impacts. These impacts include dust deposition on snow surfaces in mountainous regions, such as the Western US and the Andes in South America. Small dust particles reduce the snow albedo and increase the radiative forcing, leading to enforced melting dynamics, which play a key role in climate change. EMIT provides the prerequisites needed to quantify the concentration of these particles in the upper layer of the snow pack by featuring narrow spectral channels and a ground </a:t>
            </a:r>
          </a:p>
          <a:p>
            <a:pPr algn="just"/>
            <a:r>
              <a:rPr lang="en-US" sz="2400" dirty="0"/>
              <a:t>sampling distance of </a:t>
            </a:r>
          </a:p>
          <a:p>
            <a:pPr algn="just"/>
            <a:r>
              <a:rPr lang="en-US" sz="2400" dirty="0"/>
              <a:t>60 m. Current retrieval </a:t>
            </a:r>
          </a:p>
          <a:p>
            <a:pPr algn="just"/>
            <a:r>
              <a:rPr lang="en-US" sz="2400" dirty="0"/>
              <a:t>approaches neglect the </a:t>
            </a:r>
          </a:p>
          <a:p>
            <a:pPr algn="just"/>
            <a:r>
              <a:rPr lang="en-US" sz="2400" dirty="0"/>
              <a:t>effects of topography, </a:t>
            </a:r>
          </a:p>
          <a:p>
            <a:pPr algn="just"/>
            <a:r>
              <a:rPr lang="en-US" sz="2400" dirty="0"/>
              <a:t>which could lead to </a:t>
            </a:r>
          </a:p>
          <a:p>
            <a:pPr algn="just"/>
            <a:r>
              <a:rPr lang="en-US" sz="2400" dirty="0"/>
              <a:t>significant biases in </a:t>
            </a:r>
          </a:p>
          <a:p>
            <a:pPr algn="just"/>
            <a:r>
              <a:rPr lang="en-US" sz="2400" dirty="0"/>
              <a:t>estimated dust </a:t>
            </a:r>
          </a:p>
          <a:p>
            <a:pPr algn="just"/>
            <a:r>
              <a:rPr lang="en-US" sz="2400" dirty="0"/>
              <a:t>concentration, and </a:t>
            </a:r>
          </a:p>
          <a:p>
            <a:pPr algn="just"/>
            <a:r>
              <a:rPr lang="en-US" sz="2400" dirty="0"/>
              <a:t>propagate through to  </a:t>
            </a:r>
          </a:p>
          <a:p>
            <a:pPr algn="just"/>
            <a:r>
              <a:rPr lang="en-US" sz="2400" dirty="0"/>
              <a:t>erroneous calculations </a:t>
            </a:r>
          </a:p>
          <a:p>
            <a:pPr algn="just"/>
            <a:r>
              <a:rPr lang="en-US" sz="2400" dirty="0"/>
              <a:t>of radiative forcing.</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6E91503-C95A-FBBD-E80C-E4B2DCEC3A20}"/>
                  </a:ext>
                </a:extLst>
              </p:cNvPr>
              <p:cNvSpPr/>
              <p:nvPr/>
            </p:nvSpPr>
            <p:spPr>
              <a:xfrm>
                <a:off x="729474" y="17823007"/>
                <a:ext cx="8266958" cy="6870150"/>
              </a:xfrm>
              <a:prstGeom prst="rect">
                <a:avLst/>
              </a:prstGeom>
            </p:spPr>
            <p:txBody>
              <a:bodyPr wrap="square">
                <a:spAutoFit/>
              </a:bodyPr>
              <a:lstStyle/>
              <a:p>
                <a:r>
                  <a:rPr lang="en-US" sz="3200" b="1" dirty="0"/>
                  <a:t>Approach</a:t>
                </a:r>
              </a:p>
              <a:p>
                <a:pPr algn="just"/>
                <a:r>
                  <a:rPr lang="en-US" sz="2400" dirty="0"/>
                  <a:t>Our approach is based on previous work that simultaneously retrieves atmosphere and surface properties using Optimal Estimation (Thompson et al. 2018), but modifies both forward model and state vector:</a:t>
                </a:r>
              </a:p>
              <a:p>
                <a:pPr algn="just"/>
                <a:endParaRPr lang="en-US" sz="2400" dirty="0"/>
              </a:p>
              <a:p>
                <a:r>
                  <a:rPr lang="en-US" sz="2400" i="1" u="sng" dirty="0"/>
                  <a:t>Cost function</a:t>
                </a:r>
              </a:p>
              <a:p>
                <a:endParaRPr lang="en-US" sz="800" i="1" dirty="0"/>
              </a:p>
              <a:p>
                <a14:m>
                  <m:oMath xmlns:m="http://schemas.openxmlformats.org/officeDocument/2006/math">
                    <m:r>
                      <a:rPr lang="en-US" sz="2400" b="0" i="1" smtClean="0">
                        <a:latin typeface="Cambria Math" panose="02040503050406030204" pitchFamily="18" charset="0"/>
                      </a:rPr>
                      <m:t>𝐶</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𝒙</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m:t>
                        </m:r>
                        <m:r>
                          <a:rPr lang="en-US" sz="2400" b="1" i="1">
                            <a:latin typeface="Cambria Math" panose="02040503050406030204" pitchFamily="18" charset="0"/>
                          </a:rPr>
                          <m:t>𝒚</m:t>
                        </m:r>
                        <m:r>
                          <a:rPr lang="en-US" sz="2400" i="1">
                            <a:latin typeface="Cambria Math" panose="02040503050406030204" pitchFamily="18" charset="0"/>
                          </a:rPr>
                          <m:t>−</m:t>
                        </m:r>
                        <m:r>
                          <a:rPr lang="en-US" sz="2400" b="1" i="1">
                            <a:latin typeface="Cambria Math" panose="02040503050406030204" pitchFamily="18" charset="0"/>
                          </a:rPr>
                          <m:t>𝑭</m:t>
                        </m:r>
                        <m:r>
                          <a:rPr lang="en-US" sz="2400" i="1">
                            <a:latin typeface="Cambria Math" panose="02040503050406030204" pitchFamily="18" charset="0"/>
                          </a:rPr>
                          <m:t>(</m:t>
                        </m:r>
                        <m:r>
                          <a:rPr lang="en-US" sz="2400" b="1" i="1">
                            <a:latin typeface="Cambria Math" panose="02040503050406030204" pitchFamily="18" charset="0"/>
                          </a:rPr>
                          <m:t>𝒙</m:t>
                        </m:r>
                        <m:r>
                          <a:rPr lang="en-US" sz="2400" i="1">
                            <a:latin typeface="Cambria Math" panose="02040503050406030204" pitchFamily="18" charset="0"/>
                          </a:rPr>
                          <m:t>))</m:t>
                        </m:r>
                      </m:e>
                      <m:sup>
                        <m:r>
                          <a:rPr lang="en-US" sz="2400" b="0" i="1" smtClean="0">
                            <a:latin typeface="Cambria Math" panose="02040503050406030204" pitchFamily="18" charset="0"/>
                          </a:rPr>
                          <m:t>𝑇</m:t>
                        </m:r>
                      </m:sup>
                    </m:sSup>
                    <m:sSubSup>
                      <m:sSubSupPr>
                        <m:ctrlPr>
                          <a:rPr lang="en-US" sz="2400" b="0" i="1" smtClean="0">
                            <a:latin typeface="Cambria Math" panose="02040503050406030204" pitchFamily="18" charset="0"/>
                          </a:rPr>
                        </m:ctrlPr>
                      </m:sSubSupPr>
                      <m:e>
                        <m:r>
                          <a:rPr lang="en-US" sz="2400" b="1" i="1" smtClean="0">
                            <a:latin typeface="Cambria Math" panose="02040503050406030204" pitchFamily="18" charset="0"/>
                          </a:rPr>
                          <m:t>𝑺</m:t>
                        </m:r>
                      </m:e>
                      <m:sub>
                        <m:r>
                          <a:rPr lang="en-US" sz="2400" b="1" i="1">
                            <a:latin typeface="Cambria Math" panose="02040503050406030204" pitchFamily="18" charset="0"/>
                            <a:ea typeface="Cambria Math" panose="02040503050406030204" pitchFamily="18" charset="0"/>
                          </a:rPr>
                          <m:t>𝝐</m:t>
                        </m:r>
                      </m:sub>
                      <m:sup>
                        <m:r>
                          <a:rPr lang="en-US" sz="2400" b="0" i="1" smtClean="0">
                            <a:latin typeface="Cambria Math" panose="02040503050406030204" pitchFamily="18" charset="0"/>
                          </a:rPr>
                          <m:t>−1</m:t>
                        </m:r>
                      </m:sup>
                    </m:sSubSup>
                    <m:sSup>
                      <m:sSupPr>
                        <m:ctrlPr>
                          <a:rPr lang="en-US" sz="2400" i="1">
                            <a:latin typeface="Cambria Math" panose="02040503050406030204" pitchFamily="18" charset="0"/>
                          </a:rPr>
                        </m:ctrlPr>
                      </m:sSupPr>
                      <m:e>
                        <m:r>
                          <a:rPr lang="en-US" sz="2400" i="1">
                            <a:latin typeface="Cambria Math" panose="02040503050406030204" pitchFamily="18" charset="0"/>
                          </a:rPr>
                          <m:t>(</m:t>
                        </m:r>
                        <m:r>
                          <a:rPr lang="en-US" sz="2400" b="1" i="1">
                            <a:latin typeface="Cambria Math" panose="02040503050406030204" pitchFamily="18" charset="0"/>
                          </a:rPr>
                          <m:t>𝒚</m:t>
                        </m:r>
                        <m:r>
                          <a:rPr lang="en-US" sz="2400" i="1">
                            <a:latin typeface="Cambria Math" panose="02040503050406030204" pitchFamily="18" charset="0"/>
                          </a:rPr>
                          <m:t>−</m:t>
                        </m:r>
                        <m:r>
                          <a:rPr lang="en-US" sz="2400" b="1" i="1">
                            <a:latin typeface="Cambria Math" panose="02040503050406030204" pitchFamily="18" charset="0"/>
                          </a:rPr>
                          <m:t>𝑭</m:t>
                        </m:r>
                        <m:r>
                          <a:rPr lang="en-US" sz="2400" i="1">
                            <a:latin typeface="Cambria Math" panose="02040503050406030204" pitchFamily="18" charset="0"/>
                          </a:rPr>
                          <m:t>(</m:t>
                        </m:r>
                        <m:r>
                          <a:rPr lang="en-US" sz="2400" b="1" i="1">
                            <a:latin typeface="Cambria Math" panose="02040503050406030204" pitchFamily="18" charset="0"/>
                          </a:rPr>
                          <m:t>𝒙</m:t>
                        </m:r>
                        <m:r>
                          <a:rPr lang="en-US" sz="2400" i="1">
                            <a:latin typeface="Cambria Math" panose="02040503050406030204" pitchFamily="18" charset="0"/>
                          </a:rPr>
                          <m:t>))</m:t>
                        </m:r>
                      </m:e>
                      <m:sup>
                        <m:r>
                          <a:rPr lang="en-US" sz="2400" i="1">
                            <a:latin typeface="Cambria Math" panose="02040503050406030204" pitchFamily="18" charset="0"/>
                          </a:rPr>
                          <m:t>𝑇</m:t>
                        </m:r>
                      </m:sup>
                    </m:sSup>
                  </m:oMath>
                </a14:m>
                <a:r>
                  <a:rPr lang="en-US" sz="2400" dirty="0"/>
                  <a:t>+ </a:t>
                </a:r>
                <a14:m>
                  <m:oMath xmlns:m="http://schemas.openxmlformats.org/officeDocument/2006/math">
                    <m:sSup>
                      <m:sSupPr>
                        <m:ctrlPr>
                          <a:rPr lang="en-US" sz="2400" i="1">
                            <a:latin typeface="Cambria Math" panose="02040503050406030204" pitchFamily="18" charset="0"/>
                          </a:rPr>
                        </m:ctrlPr>
                      </m:sSupPr>
                      <m:e>
                        <m:r>
                          <a:rPr lang="en-US" sz="2400" b="0" i="1" smtClean="0">
                            <a:latin typeface="Cambria Math" panose="02040503050406030204" pitchFamily="18" charset="0"/>
                          </a:rPr>
                          <m:t>(</m:t>
                        </m:r>
                        <m:r>
                          <a:rPr lang="en-US" sz="2400" b="1" i="1" smtClean="0">
                            <a:latin typeface="Cambria Math" panose="02040503050406030204" pitchFamily="18" charset="0"/>
                          </a:rPr>
                          <m:t>𝒙</m:t>
                        </m:r>
                        <m:r>
                          <a:rPr lang="en-US" sz="2400" i="1">
                            <a:latin typeface="Cambria Math" panose="02040503050406030204" pitchFamily="18" charset="0"/>
                          </a:rPr>
                          <m:t>−</m:t>
                        </m:r>
                        <m:sSub>
                          <m:sSubPr>
                            <m:ctrlPr>
                              <a:rPr lang="en-US" sz="2400" b="1" i="1">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ea typeface="Cambria Math" panose="02040503050406030204" pitchFamily="18" charset="0"/>
                              </a:rPr>
                              <m:t>𝒂</m:t>
                            </m:r>
                          </m:sub>
                        </m:sSub>
                        <m:r>
                          <a:rPr lang="en-US" sz="2400" i="1">
                            <a:latin typeface="Cambria Math" panose="02040503050406030204" pitchFamily="18" charset="0"/>
                          </a:rPr>
                          <m:t>)</m:t>
                        </m:r>
                      </m:e>
                      <m:sup>
                        <m:r>
                          <a:rPr lang="en-US" sz="2400" i="1">
                            <a:latin typeface="Cambria Math" panose="02040503050406030204" pitchFamily="18" charset="0"/>
                          </a:rPr>
                          <m:t>𝑇</m:t>
                        </m:r>
                      </m:sup>
                    </m:sSup>
                    <m:sSubSup>
                      <m:sSubSupPr>
                        <m:ctrlPr>
                          <a:rPr lang="en-US" sz="2400" i="1">
                            <a:latin typeface="Cambria Math" panose="02040503050406030204" pitchFamily="18" charset="0"/>
                          </a:rPr>
                        </m:ctrlPr>
                      </m:sSubSupPr>
                      <m:e>
                        <m:r>
                          <a:rPr lang="en-US" sz="2400" b="1" i="1">
                            <a:latin typeface="Cambria Math" panose="02040503050406030204" pitchFamily="18" charset="0"/>
                          </a:rPr>
                          <m:t>𝑺</m:t>
                        </m:r>
                      </m:e>
                      <m:sub>
                        <m:r>
                          <a:rPr lang="en-US" sz="2400" b="1" i="1" smtClean="0">
                            <a:latin typeface="Cambria Math" panose="02040503050406030204" pitchFamily="18" charset="0"/>
                          </a:rPr>
                          <m:t>𝒂</m:t>
                        </m:r>
                      </m:sub>
                      <m:sup>
                        <m:r>
                          <a:rPr lang="en-US" sz="2400" i="1">
                            <a:latin typeface="Cambria Math" panose="02040503050406030204" pitchFamily="18" charset="0"/>
                          </a:rPr>
                          <m:t>−1</m:t>
                        </m:r>
                      </m:sup>
                    </m:sSubSup>
                    <m:sSup>
                      <m:sSupPr>
                        <m:ctrlPr>
                          <a:rPr lang="en-US" sz="2400" i="1">
                            <a:latin typeface="Cambria Math" panose="02040503050406030204" pitchFamily="18" charset="0"/>
                          </a:rPr>
                        </m:ctrlPr>
                      </m:sSupPr>
                      <m:e>
                        <m:r>
                          <a:rPr lang="en-US" sz="2400" i="1">
                            <a:latin typeface="Cambria Math" panose="02040503050406030204" pitchFamily="18" charset="0"/>
                          </a:rPr>
                          <m:t>(</m:t>
                        </m:r>
                        <m:r>
                          <a:rPr lang="en-US" sz="2400" b="1" i="1">
                            <a:latin typeface="Cambria Math" panose="02040503050406030204" pitchFamily="18" charset="0"/>
                          </a:rPr>
                          <m:t>𝒙</m:t>
                        </m:r>
                        <m:r>
                          <a:rPr lang="en-US" sz="2400" i="1">
                            <a:latin typeface="Cambria Math" panose="02040503050406030204" pitchFamily="18" charset="0"/>
                          </a:rPr>
                          <m:t>−</m:t>
                        </m:r>
                        <m:sSub>
                          <m:sSubPr>
                            <m:ctrlPr>
                              <a:rPr lang="en-US" sz="2400" b="1" i="1">
                                <a:latin typeface="Cambria Math" panose="02040503050406030204" pitchFamily="18" charset="0"/>
                              </a:rPr>
                            </m:ctrlPr>
                          </m:sSubPr>
                          <m:e>
                            <m:r>
                              <a:rPr lang="en-US" sz="2400" b="1" i="1">
                                <a:latin typeface="Cambria Math" panose="02040503050406030204" pitchFamily="18" charset="0"/>
                              </a:rPr>
                              <m:t>𝒙</m:t>
                            </m:r>
                          </m:e>
                          <m:sub>
                            <m:r>
                              <a:rPr lang="en-US" sz="2400" b="1" i="1">
                                <a:latin typeface="Cambria Math" panose="02040503050406030204" pitchFamily="18" charset="0"/>
                                <a:ea typeface="Cambria Math" panose="02040503050406030204" pitchFamily="18" charset="0"/>
                              </a:rPr>
                              <m:t>𝒂</m:t>
                            </m:r>
                          </m:sub>
                        </m:sSub>
                        <m:r>
                          <a:rPr lang="en-US" sz="2400" i="1">
                            <a:latin typeface="Cambria Math" panose="02040503050406030204" pitchFamily="18" charset="0"/>
                          </a:rPr>
                          <m:t>)</m:t>
                        </m:r>
                      </m:e>
                      <m:sup>
                        <m:r>
                          <a:rPr lang="en-US" sz="2400" i="1">
                            <a:latin typeface="Cambria Math" panose="02040503050406030204" pitchFamily="18" charset="0"/>
                          </a:rPr>
                          <m:t>𝑇</m:t>
                        </m:r>
                      </m:sup>
                    </m:sSup>
                  </m:oMath>
                </a14:m>
                <a:endParaRPr lang="en-US" sz="2400" dirty="0"/>
              </a:p>
              <a:p>
                <a:endParaRPr lang="en-US" sz="3200" dirty="0"/>
              </a:p>
              <a:p>
                <a:r>
                  <a:rPr lang="en-US" sz="2400" i="1" u="sng" dirty="0"/>
                  <a:t>Multi-transmittance forward model (Carmon et al. 2022)</a:t>
                </a:r>
              </a:p>
              <a:p>
                <a:endParaRPr lang="en-US" sz="800" dirty="0"/>
              </a:p>
              <a:p>
                <a:pPr/>
                <a14:m>
                  <m:oMathPara xmlns:m="http://schemas.openxmlformats.org/officeDocument/2006/math">
                    <m:oMathParaPr>
                      <m:jc m:val="left"/>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𝒍</m:t>
                          </m:r>
                        </m:e>
                        <m:sub>
                          <m:r>
                            <a:rPr lang="en-US" sz="2400" b="1" i="1" smtClean="0">
                              <a:latin typeface="Cambria Math" panose="02040503050406030204" pitchFamily="18" charset="0"/>
                            </a:rPr>
                            <m:t>𝒕𝒐𝒂</m:t>
                          </m:r>
                        </m:sub>
                      </m:sSub>
                      <m:r>
                        <a:rPr lang="en-US" sz="2400" b="0"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𝒍</m:t>
                          </m:r>
                        </m:e>
                        <m:sub>
                          <m:r>
                            <a:rPr lang="en-US" sz="2400" b="1" i="1" smtClean="0">
                              <a:latin typeface="Cambria Math" panose="02040503050406030204" pitchFamily="18" charset="0"/>
                            </a:rPr>
                            <m:t>𝟎</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𝒆</m:t>
                              </m:r>
                            </m:e>
                            <m:sub>
                              <m:r>
                                <a:rPr lang="en-US" sz="2400" b="1" i="1" smtClean="0">
                                  <a:latin typeface="Cambria Math" panose="02040503050406030204" pitchFamily="18" charset="0"/>
                                </a:rPr>
                                <m:t>𝟎</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𝜋</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cos</m:t>
                              </m:r>
                            </m:fName>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𝑖</m:t>
                                      </m:r>
                                    </m:sub>
                                  </m:sSub>
                                </m:e>
                              </m:d>
                            </m:e>
                          </m:func>
                          <m:sSubSup>
                            <m:sSubSupPr>
                              <m:ctrlPr>
                                <a:rPr lang="en-US" sz="2400" b="1" i="1" smtClean="0">
                                  <a:latin typeface="Cambria Math" panose="02040503050406030204" pitchFamily="18" charset="0"/>
                                </a:rPr>
                              </m:ctrlPr>
                            </m:sSubSupPr>
                            <m:e>
                              <m:r>
                                <a:rPr lang="en-US" sz="2400" b="1" i="1" smtClean="0">
                                  <a:latin typeface="Cambria Math" panose="02040503050406030204" pitchFamily="18" charset="0"/>
                                </a:rPr>
                                <m:t>𝒕</m:t>
                              </m:r>
                            </m:e>
                            <m:sub>
                              <m:r>
                                <a:rPr lang="en-US" sz="2400" b="1" i="1" smtClean="0">
                                  <a:latin typeface="Cambria Math" panose="02040503050406030204" pitchFamily="18" charset="0"/>
                                </a:rPr>
                                <m:t>𝒅𝒊𝒓</m:t>
                              </m:r>
                            </m:sub>
                            <m:sup>
                              <m:r>
                                <a:rPr lang="en-US" sz="2400" b="1" i="1" smtClean="0">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cos</m:t>
                              </m:r>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0</m:t>
                                      </m:r>
                                    </m:sub>
                                  </m:sSub>
                                </m:e>
                              </m:d>
                            </m:e>
                          </m:func>
                          <m:sSubSup>
                            <m:sSubSupPr>
                              <m:ctrlPr>
                                <a:rPr lang="en-US" sz="2400" b="1" i="1">
                                  <a:latin typeface="Cambria Math" panose="02040503050406030204" pitchFamily="18" charset="0"/>
                                </a:rPr>
                              </m:ctrlPr>
                            </m:sSubSupPr>
                            <m:e>
                              <m:r>
                                <a:rPr lang="en-US" sz="2400" b="1" i="1">
                                  <a:latin typeface="Cambria Math" panose="02040503050406030204" pitchFamily="18" charset="0"/>
                                </a:rPr>
                                <m:t>𝒕</m:t>
                              </m:r>
                            </m:e>
                            <m:sub>
                              <m:r>
                                <a:rPr lang="en-US" sz="2400" b="1" i="1">
                                  <a:latin typeface="Cambria Math" panose="02040503050406030204" pitchFamily="18" charset="0"/>
                                </a:rPr>
                                <m:t>𝒅</m:t>
                              </m:r>
                              <m:r>
                                <a:rPr lang="en-US" sz="2400" b="1" i="1" smtClean="0">
                                  <a:latin typeface="Cambria Math" panose="02040503050406030204" pitchFamily="18" charset="0"/>
                                </a:rPr>
                                <m:t>𝒊𝒇</m:t>
                              </m:r>
                            </m:sub>
                            <m:sup>
                              <m:r>
                                <a:rPr lang="en-US" sz="2400" b="1" i="1">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rPr>
                            <m:t>)</m:t>
                          </m:r>
                        </m:num>
                        <m:den>
                          <m:r>
                            <a:rPr lang="en-US" sz="2400" b="0" i="1" smtClean="0">
                              <a:latin typeface="Cambria Math" panose="02040503050406030204" pitchFamily="18" charset="0"/>
                            </a:rPr>
                            <m:t>1−</m:t>
                          </m:r>
                          <m:r>
                            <a:rPr lang="en-US" sz="2400" b="1" i="1" smtClean="0">
                              <a:latin typeface="Cambria Math" panose="02040503050406030204" pitchFamily="18" charset="0"/>
                            </a:rPr>
                            <m:t>𝒔</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𝝆</m:t>
                              </m:r>
                            </m:e>
                            <m:sub>
                              <m:r>
                                <a:rPr lang="en-US" sz="2400" b="1" i="1" smtClean="0">
                                  <a:latin typeface="Cambria Math" panose="02040503050406030204" pitchFamily="18" charset="0"/>
                                </a:rPr>
                                <m:t>𝒔</m:t>
                              </m:r>
                            </m:sub>
                          </m:sSub>
                        </m:den>
                      </m:f>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𝝆</m:t>
                          </m:r>
                        </m:e>
                        <m:sub>
                          <m:r>
                            <a:rPr lang="en-US" sz="2400" b="1" i="1">
                              <a:latin typeface="Cambria Math" panose="02040503050406030204" pitchFamily="18" charset="0"/>
                            </a:rPr>
                            <m:t>𝒔</m:t>
                          </m:r>
                        </m:sub>
                      </m:sSub>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𝒕</m:t>
                          </m:r>
                        </m:e>
                        <m:sup>
                          <m:r>
                            <a:rPr lang="en-US" sz="2400" b="1" i="1" smtClean="0">
                              <a:latin typeface="Cambria Math" panose="02040503050406030204" pitchFamily="18" charset="0"/>
                              <a:ea typeface="Cambria Math" panose="02040503050406030204" pitchFamily="18" charset="0"/>
                            </a:rPr>
                            <m:t>↑</m:t>
                          </m:r>
                        </m:sup>
                      </m:sSup>
                    </m:oMath>
                  </m:oMathPara>
                </a14:m>
                <a:endParaRPr lang="en-US" sz="2400" b="1" dirty="0"/>
              </a:p>
              <a:p>
                <a:endParaRPr lang="en-US" sz="3200" dirty="0"/>
              </a:p>
              <a:p>
                <a:r>
                  <a:rPr lang="en-US" sz="2400" i="1" u="sng" dirty="0"/>
                  <a:t>State vector</a:t>
                </a:r>
              </a:p>
              <a:p>
                <a:endParaRPr lang="en-US" sz="800" dirty="0"/>
              </a:p>
              <a:p>
                <a:r>
                  <a:rPr lang="en-US" sz="2400" dirty="0"/>
                  <a:t>water vapor, AOT, pressure elevation snow grain size,</a:t>
                </a:r>
              </a:p>
              <a:p>
                <a:r>
                  <a:rPr lang="en-US" sz="2400" dirty="0"/>
                  <a:t>liquid water content, dust concentration, </a:t>
                </a:r>
                <a14:m>
                  <m:oMath xmlns:m="http://schemas.openxmlformats.org/officeDocument/2006/math">
                    <m:func>
                      <m:funcPr>
                        <m:ctrlPr>
                          <a:rPr lang="en-US" sz="2400" i="1" smtClean="0">
                            <a:latin typeface="Cambria Math" panose="02040503050406030204" pitchFamily="18" charset="0"/>
                          </a:rPr>
                        </m:ctrlPr>
                      </m:funcPr>
                      <m:fName>
                        <m:r>
                          <m:rPr>
                            <m:sty m:val="p"/>
                          </m:rPr>
                          <a:rPr lang="en-US" sz="2400">
                            <a:latin typeface="Cambria Math" panose="02040503050406030204" pitchFamily="18" charset="0"/>
                          </a:rPr>
                          <m:t>cos</m:t>
                        </m:r>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rPr>
                                  <m:t>𝑖</m:t>
                                </m:r>
                              </m:sub>
                            </m:sSub>
                          </m:e>
                        </m:d>
                      </m:e>
                    </m:func>
                  </m:oMath>
                </a14:m>
                <a:endParaRPr lang="en-US" sz="2400" dirty="0"/>
              </a:p>
            </p:txBody>
          </p:sp>
        </mc:Choice>
        <mc:Fallback xmlns="">
          <p:sp>
            <p:nvSpPr>
              <p:cNvPr id="11" name="Rectangle 10">
                <a:extLst>
                  <a:ext uri="{FF2B5EF4-FFF2-40B4-BE49-F238E27FC236}">
                    <a16:creationId xmlns:a16="http://schemas.microsoft.com/office/drawing/2014/main" id="{B6E91503-C95A-FBBD-E80C-E4B2DCEC3A20}"/>
                  </a:ext>
                </a:extLst>
              </p:cNvPr>
              <p:cNvSpPr>
                <a:spLocks noRot="1" noChangeAspect="1" noMove="1" noResize="1" noEditPoints="1" noAdjustHandles="1" noChangeArrowheads="1" noChangeShapeType="1" noTextEdit="1"/>
              </p:cNvSpPr>
              <p:nvPr/>
            </p:nvSpPr>
            <p:spPr>
              <a:xfrm>
                <a:off x="729474" y="17823007"/>
                <a:ext cx="8266958" cy="6870150"/>
              </a:xfrm>
              <a:prstGeom prst="rect">
                <a:avLst/>
              </a:prstGeom>
              <a:blipFill>
                <a:blip r:embed="rId4"/>
                <a:stretch>
                  <a:fillRect l="-1840" t="-1107" r="-1074" b="-923"/>
                </a:stretch>
              </a:blipFill>
            </p:spPr>
            <p:txBody>
              <a:bodyPr/>
              <a:lstStyle/>
              <a:p>
                <a:r>
                  <a:rPr lang="en-US">
                    <a:noFill/>
                  </a:rPr>
                  <a:t> </a:t>
                </a:r>
              </a:p>
            </p:txBody>
          </p:sp>
        </mc:Fallback>
      </mc:AlternateContent>
      <p:pic>
        <p:nvPicPr>
          <p:cNvPr id="7" name="Picture 33">
            <a:extLst>
              <a:ext uri="{FF2B5EF4-FFF2-40B4-BE49-F238E27FC236}">
                <a16:creationId xmlns:a16="http://schemas.microsoft.com/office/drawing/2014/main" id="{724DEF83-46EA-EB2A-E33F-85C50C5C1F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72" t="21546" r="21709" b="7018"/>
          <a:stretch/>
        </p:blipFill>
        <p:spPr>
          <a:xfrm>
            <a:off x="11512943" y="9083355"/>
            <a:ext cx="9703182" cy="5547461"/>
          </a:xfrm>
          <a:prstGeom prst="rect">
            <a:avLst/>
          </a:prstGeom>
          <a:effectLst/>
        </p:spPr>
      </p:pic>
      <p:pic>
        <p:nvPicPr>
          <p:cNvPr id="23" name="Picture 22">
            <a:extLst>
              <a:ext uri="{FF2B5EF4-FFF2-40B4-BE49-F238E27FC236}">
                <a16:creationId xmlns:a16="http://schemas.microsoft.com/office/drawing/2014/main" id="{A6CB26CD-BFBF-1458-C8FF-463B87371354}"/>
              </a:ext>
            </a:extLst>
          </p:cNvPr>
          <p:cNvPicPr>
            <a:picLocks noChangeAspect="1"/>
          </p:cNvPicPr>
          <p:nvPr/>
        </p:nvPicPr>
        <p:blipFill>
          <a:blip r:embed="rId6"/>
          <a:stretch>
            <a:fillRect/>
          </a:stretch>
        </p:blipFill>
        <p:spPr>
          <a:xfrm>
            <a:off x="9542284" y="18518174"/>
            <a:ext cx="3520440" cy="3609340"/>
          </a:xfrm>
          <a:prstGeom prst="rect">
            <a:avLst/>
          </a:prstGeom>
        </p:spPr>
      </p:pic>
      <p:pic>
        <p:nvPicPr>
          <p:cNvPr id="25" name="Picture 24">
            <a:extLst>
              <a:ext uri="{FF2B5EF4-FFF2-40B4-BE49-F238E27FC236}">
                <a16:creationId xmlns:a16="http://schemas.microsoft.com/office/drawing/2014/main" id="{6B889901-2455-70BE-99B3-F4585194082C}"/>
              </a:ext>
            </a:extLst>
          </p:cNvPr>
          <p:cNvPicPr>
            <a:picLocks noChangeAspect="1"/>
          </p:cNvPicPr>
          <p:nvPr/>
        </p:nvPicPr>
        <p:blipFill>
          <a:blip r:embed="rId7"/>
          <a:stretch>
            <a:fillRect/>
          </a:stretch>
        </p:blipFill>
        <p:spPr>
          <a:xfrm>
            <a:off x="13443724" y="21349233"/>
            <a:ext cx="7772400" cy="4061649"/>
          </a:xfrm>
          <a:prstGeom prst="rect">
            <a:avLst/>
          </a:prstGeom>
        </p:spPr>
      </p:pic>
      <p:pic>
        <p:nvPicPr>
          <p:cNvPr id="27" name="Picture 26">
            <a:extLst>
              <a:ext uri="{FF2B5EF4-FFF2-40B4-BE49-F238E27FC236}">
                <a16:creationId xmlns:a16="http://schemas.microsoft.com/office/drawing/2014/main" id="{BC239E1D-1E16-7777-775E-02AC72F17FC9}"/>
              </a:ext>
            </a:extLst>
          </p:cNvPr>
          <p:cNvPicPr>
            <a:picLocks noChangeAspect="1"/>
          </p:cNvPicPr>
          <p:nvPr/>
        </p:nvPicPr>
        <p:blipFill>
          <a:blip r:embed="rId8"/>
          <a:stretch>
            <a:fillRect/>
          </a:stretch>
        </p:blipFill>
        <p:spPr>
          <a:xfrm>
            <a:off x="13443724" y="17959742"/>
            <a:ext cx="7772400" cy="3189007"/>
          </a:xfrm>
          <a:prstGeom prst="rect">
            <a:avLst/>
          </a:prstGeom>
        </p:spPr>
      </p:pic>
      <p:sp>
        <p:nvSpPr>
          <p:cNvPr id="30" name="Rectangle 29">
            <a:extLst>
              <a:ext uri="{FF2B5EF4-FFF2-40B4-BE49-F238E27FC236}">
                <a16:creationId xmlns:a16="http://schemas.microsoft.com/office/drawing/2014/main" id="{F5A35562-8CE6-48CD-2683-320516413DF3}"/>
              </a:ext>
            </a:extLst>
          </p:cNvPr>
          <p:cNvSpPr/>
          <p:nvPr/>
        </p:nvSpPr>
        <p:spPr>
          <a:xfrm>
            <a:off x="11481935" y="17823007"/>
            <a:ext cx="10044752" cy="584775"/>
          </a:xfrm>
          <a:prstGeom prst="rect">
            <a:avLst/>
          </a:prstGeom>
        </p:spPr>
        <p:txBody>
          <a:bodyPr wrap="square">
            <a:spAutoFit/>
          </a:bodyPr>
          <a:lstStyle/>
          <a:p>
            <a:r>
              <a:rPr lang="en-US" sz="3200" b="1" dirty="0"/>
              <a:t>Results</a:t>
            </a:r>
          </a:p>
        </p:txBody>
      </p:sp>
      <p:sp>
        <p:nvSpPr>
          <p:cNvPr id="31" name="Rectangle 30">
            <a:extLst>
              <a:ext uri="{FF2B5EF4-FFF2-40B4-BE49-F238E27FC236}">
                <a16:creationId xmlns:a16="http://schemas.microsoft.com/office/drawing/2014/main" id="{B8FC8880-A875-AA45-E42B-B2FDC00A61ED}"/>
              </a:ext>
            </a:extLst>
          </p:cNvPr>
          <p:cNvSpPr/>
          <p:nvPr/>
        </p:nvSpPr>
        <p:spPr>
          <a:xfrm>
            <a:off x="729472" y="25233082"/>
            <a:ext cx="20486651" cy="3170099"/>
          </a:xfrm>
          <a:prstGeom prst="rect">
            <a:avLst/>
          </a:prstGeom>
        </p:spPr>
        <p:txBody>
          <a:bodyPr wrap="square">
            <a:spAutoFit/>
          </a:bodyPr>
          <a:lstStyle/>
          <a:p>
            <a:r>
              <a:rPr lang="en-US" sz="3200" b="1" dirty="0"/>
              <a:t>Conclusion</a:t>
            </a:r>
          </a:p>
          <a:p>
            <a:pPr algn="just"/>
            <a:r>
              <a:rPr lang="en-US" sz="2400" dirty="0"/>
              <a:t>Our topography-aware forward model couples atmosphere and snow radiative transfer to improve retrievals of surface properties in mountainous regions. This leads to a dimensionality reduction of the optimized state by several orders of magnitude and associated decreasing computational cost. It also facilitates a more physics-based model parameterization, as the inversion only optimizes a few atmospheric parameters and </a:t>
            </a:r>
            <a:r>
              <a:rPr lang="en-US" sz="2400" dirty="0" err="1"/>
              <a:t>geobiophysical</a:t>
            </a:r>
            <a:r>
              <a:rPr lang="en-US" sz="2400" dirty="0"/>
              <a:t> properties of the snow surface. We highlight significantly increased retrieval errors of mineral dust concentration and radiative forcing when topographic characteristics are not accounted for. These findings will be essential for the development of global retrieval algorithms for upcoming spaceborne imaging spectroscopy missions such as NASA’s Surface Biology and Geology (SBG). In this context, future efforts also need to consider the mixed pixel problem, as well as a more variable representation of snow and ice surface layers in terms of their optical properties.</a:t>
            </a:r>
          </a:p>
        </p:txBody>
      </p:sp>
      <p:pic>
        <p:nvPicPr>
          <p:cNvPr id="17" name="Picture 16">
            <a:extLst>
              <a:ext uri="{FF2B5EF4-FFF2-40B4-BE49-F238E27FC236}">
                <a16:creationId xmlns:a16="http://schemas.microsoft.com/office/drawing/2014/main" id="{6233C6CA-113E-23E1-D539-FB48DAE989E0}"/>
              </a:ext>
            </a:extLst>
          </p:cNvPr>
          <p:cNvPicPr>
            <a:picLocks noChangeAspect="1"/>
          </p:cNvPicPr>
          <p:nvPr/>
        </p:nvPicPr>
        <p:blipFill>
          <a:blip r:embed="rId9"/>
          <a:stretch>
            <a:fillRect/>
          </a:stretch>
        </p:blipFill>
        <p:spPr>
          <a:xfrm>
            <a:off x="9428067" y="22362517"/>
            <a:ext cx="3748874" cy="2338747"/>
          </a:xfrm>
          <a:prstGeom prst="rect">
            <a:avLst/>
          </a:prstGeom>
        </p:spPr>
      </p:pic>
      <p:sp>
        <p:nvSpPr>
          <p:cNvPr id="18" name="Rectangle 17">
            <a:extLst>
              <a:ext uri="{FF2B5EF4-FFF2-40B4-BE49-F238E27FC236}">
                <a16:creationId xmlns:a16="http://schemas.microsoft.com/office/drawing/2014/main" id="{427EA19E-EEE2-F34B-BCE2-00B28F51952E}"/>
              </a:ext>
            </a:extLst>
          </p:cNvPr>
          <p:cNvSpPr/>
          <p:nvPr/>
        </p:nvSpPr>
        <p:spPr>
          <a:xfrm>
            <a:off x="10211667" y="24687191"/>
            <a:ext cx="2602552" cy="369332"/>
          </a:xfrm>
          <a:prstGeom prst="rect">
            <a:avLst/>
          </a:prstGeom>
        </p:spPr>
        <p:txBody>
          <a:bodyPr wrap="square">
            <a:spAutoFit/>
          </a:bodyPr>
          <a:lstStyle/>
          <a:p>
            <a:r>
              <a:rPr lang="en-US" dirty="0"/>
              <a:t>Radiative forcing [W/m</a:t>
            </a:r>
            <a:r>
              <a:rPr lang="en-US" baseline="30000" dirty="0"/>
              <a:t>2</a:t>
            </a:r>
            <a:r>
              <a:rPr lang="en-US" dirty="0"/>
              <a:t>]</a:t>
            </a:r>
          </a:p>
        </p:txBody>
      </p:sp>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1136</TotalTime>
  <Words>668</Words>
  <Application>Microsoft Office PowerPoint</Application>
  <PresentationFormat>Custom</PresentationFormat>
  <Paragraphs>54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31</cp:revision>
  <dcterms:created xsi:type="dcterms:W3CDTF">2022-08-22T17:05:38Z</dcterms:created>
  <dcterms:modified xsi:type="dcterms:W3CDTF">2023-11-29T03:05:40Z</dcterms:modified>
</cp:coreProperties>
</file>