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6C6"/>
    <a:srgbClr val="9DC5AD"/>
    <a:srgbClr val="CEE6C5"/>
    <a:srgbClr val="E3DDEB"/>
    <a:srgbClr val="9CB8D6"/>
    <a:srgbClr val="F2ECCA"/>
    <a:srgbClr val="B2D6C3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/>
    <p:restoredTop sz="96405"/>
  </p:normalViewPr>
  <p:slideViewPr>
    <p:cSldViewPr snapToGrid="0">
      <p:cViewPr varScale="1">
        <p:scale>
          <a:sx n="26" d="100"/>
          <a:sy n="26" d="100"/>
        </p:scale>
        <p:origin x="57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A5E4A16-D759-ED45-73C0-26E208783B4A}"/>
              </a:ext>
            </a:extLst>
          </p:cNvPr>
          <p:cNvSpPr/>
          <p:nvPr/>
        </p:nvSpPr>
        <p:spPr>
          <a:xfrm>
            <a:off x="13822044" y="14096232"/>
            <a:ext cx="7375619" cy="6440859"/>
          </a:xfrm>
          <a:prstGeom prst="rect">
            <a:avLst/>
          </a:prstGeom>
          <a:solidFill>
            <a:srgbClr val="CFE6C6">
              <a:alpha val="30000"/>
            </a:srgbClr>
          </a:solidFill>
          <a:ln w="76200">
            <a:solidFill>
              <a:srgbClr val="B2D6C3"/>
            </a:solidFill>
          </a:ln>
          <a:effectLst>
            <a:softEdge rad="1807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15E6B-1A2F-5537-9B2C-D189B22DA22C}"/>
              </a:ext>
            </a:extLst>
          </p:cNvPr>
          <p:cNvSpPr/>
          <p:nvPr/>
        </p:nvSpPr>
        <p:spPr>
          <a:xfrm>
            <a:off x="1030799" y="20543564"/>
            <a:ext cx="7462036" cy="4879684"/>
          </a:xfrm>
          <a:prstGeom prst="rect">
            <a:avLst/>
          </a:prstGeom>
          <a:solidFill>
            <a:srgbClr val="CEE6C5">
              <a:alpha val="39879"/>
            </a:srgbClr>
          </a:solidFill>
          <a:ln w="76200">
            <a:solidFill>
              <a:srgbClr val="B2D6C3"/>
            </a:solidFill>
          </a:ln>
          <a:effectLst>
            <a:softEdge rad="1807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2C6A62-5CC3-55E0-82EB-57C0A215BA0B}"/>
              </a:ext>
            </a:extLst>
          </p:cNvPr>
          <p:cNvSpPr/>
          <p:nvPr/>
        </p:nvSpPr>
        <p:spPr>
          <a:xfrm>
            <a:off x="8643838" y="20546196"/>
            <a:ext cx="12572285" cy="4876995"/>
          </a:xfrm>
          <a:prstGeom prst="rect">
            <a:avLst/>
          </a:prstGeom>
          <a:solidFill>
            <a:srgbClr val="CEE6C5">
              <a:alpha val="30000"/>
            </a:srgbClr>
          </a:solidFill>
          <a:ln w="76200">
            <a:solidFill>
              <a:srgbClr val="B2D6C3"/>
            </a:solidFill>
          </a:ln>
          <a:effectLst>
            <a:softEdge rad="1807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2806C73-9215-E91D-6729-3C461C7A0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82"/>
          <a:stretch/>
        </p:blipFill>
        <p:spPr>
          <a:xfrm>
            <a:off x="1030798" y="17539109"/>
            <a:ext cx="12870632" cy="278241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C44C599-7146-5AB9-591A-2D0CC8231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" t="841" r="1205" b="2302"/>
          <a:stretch/>
        </p:blipFill>
        <p:spPr>
          <a:xfrm>
            <a:off x="14103298" y="17081554"/>
            <a:ext cx="5170985" cy="22633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-1" y="-27697"/>
            <a:ext cx="21945600" cy="876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850757"/>
            <a:ext cx="21945600" cy="54735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729474" y="28770786"/>
            <a:ext cx="805069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16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406931" y="188230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541399" y="28907173"/>
            <a:ext cx="12674727" cy="3649175"/>
          </a:xfrm>
          <a:prstGeom prst="rect">
            <a:avLst/>
          </a:prstGeom>
          <a:solidFill>
            <a:srgbClr val="9CB8D6">
              <a:alpha val="10000"/>
            </a:srgbClr>
          </a:solidFill>
          <a:ln w="76200">
            <a:solidFill>
              <a:srgbClr val="9CB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800100" y="2208340"/>
            <a:ext cx="20416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chemeClr val="bg1"/>
                </a:solidFill>
              </a:rPr>
              <a:t>The potential of the Orbiting Carbon Observatory-2 (OCO-2) column CO</a:t>
            </a:r>
            <a:r>
              <a:rPr lang="en-US" sz="6400" b="1" baseline="-25000" dirty="0">
                <a:solidFill>
                  <a:schemeClr val="bg1"/>
                </a:solidFill>
              </a:rPr>
              <a:t>2</a:t>
            </a:r>
            <a:r>
              <a:rPr lang="en-US" sz="6400" b="1" dirty="0">
                <a:solidFill>
                  <a:schemeClr val="bg1"/>
                </a:solidFill>
              </a:rPr>
              <a:t> measurements to constrain air-sea CO</a:t>
            </a:r>
            <a:r>
              <a:rPr lang="en-US" sz="6400" b="1" baseline="-25000" dirty="0">
                <a:solidFill>
                  <a:schemeClr val="bg1"/>
                </a:solidFill>
              </a:rPr>
              <a:t>2</a:t>
            </a:r>
            <a:r>
              <a:rPr lang="en-US" sz="6400" b="1" dirty="0">
                <a:solidFill>
                  <a:schemeClr val="bg1"/>
                </a:solidFill>
              </a:rPr>
              <a:t> fluxes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90" y="4481439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Jeongmin Yun, JPL Postdoctoral Fellow (329G)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Advisor: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Junjie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Liu (329G)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3811-165A-F465-D149-810F948966A7}"/>
              </a:ext>
            </a:extLst>
          </p:cNvPr>
          <p:cNvSpPr txBox="1"/>
          <p:nvPr/>
        </p:nvSpPr>
        <p:spPr>
          <a:xfrm>
            <a:off x="800099" y="1234837"/>
            <a:ext cx="2041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073" y="-16269"/>
            <a:ext cx="850354" cy="8503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729474" y="31217589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PRD-E-016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8787737" y="29266876"/>
            <a:ext cx="12167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Helvetica" pitchFamily="2" charset="0"/>
              </a:rPr>
              <a:t>Publications and Acknowledgements:</a:t>
            </a:r>
          </a:p>
          <a:p>
            <a:pPr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of the Orbiting Carbon Observatory-2 column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to constrain air-sea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fluxes, Yun and Liu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Biogeoscience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prep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Phone: (747) 367 – 1415       Email: </a:t>
            </a:r>
            <a:r>
              <a:rPr lang="en-US" altLang="en-US" sz="3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jeongmin.yun@jpl.nasa.gov</a:t>
            </a:r>
            <a:endParaRPr lang="en-US" altLang="en-US" sz="3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185BB-8639-2630-D18F-C05E21042136}"/>
              </a:ext>
            </a:extLst>
          </p:cNvPr>
          <p:cNvSpPr/>
          <p:nvPr/>
        </p:nvSpPr>
        <p:spPr>
          <a:xfrm>
            <a:off x="729474" y="6821172"/>
            <a:ext cx="20486651" cy="2353867"/>
          </a:xfrm>
          <a:prstGeom prst="rect">
            <a:avLst/>
          </a:prstGeom>
          <a:solidFill>
            <a:srgbClr val="B2D6C3">
              <a:alpha val="23956"/>
            </a:srgbClr>
          </a:solidFill>
          <a:ln w="76200">
            <a:solidFill>
              <a:srgbClr val="9D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D06BB6-453B-5F41-771F-E98B2DFCCC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327"/>
          <a:stretch/>
        </p:blipFill>
        <p:spPr>
          <a:xfrm>
            <a:off x="21477043" y="6780719"/>
            <a:ext cx="468557" cy="28268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F2D737F-F670-BC62-6863-BA13984436A7}"/>
              </a:ext>
            </a:extLst>
          </p:cNvPr>
          <p:cNvSpPr/>
          <p:nvPr/>
        </p:nvSpPr>
        <p:spPr>
          <a:xfrm>
            <a:off x="729474" y="6797455"/>
            <a:ext cx="3285598" cy="465679"/>
          </a:xfrm>
          <a:prstGeom prst="rect">
            <a:avLst/>
          </a:prstGeom>
          <a:solidFill>
            <a:srgbClr val="9DC5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2B6770-FA65-E295-2902-2E25C954F8B3}"/>
              </a:ext>
            </a:extLst>
          </p:cNvPr>
          <p:cNvSpPr/>
          <p:nvPr/>
        </p:nvSpPr>
        <p:spPr>
          <a:xfrm>
            <a:off x="729474" y="9545468"/>
            <a:ext cx="7610961" cy="4084738"/>
          </a:xfrm>
          <a:prstGeom prst="rect">
            <a:avLst/>
          </a:prstGeom>
          <a:noFill/>
          <a:ln w="76200">
            <a:solidFill>
              <a:srgbClr val="B2D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1C2D97-1BDB-91BD-4E85-32618A47459D}"/>
              </a:ext>
            </a:extLst>
          </p:cNvPr>
          <p:cNvSpPr/>
          <p:nvPr/>
        </p:nvSpPr>
        <p:spPr>
          <a:xfrm>
            <a:off x="729474" y="9543757"/>
            <a:ext cx="3285598" cy="465679"/>
          </a:xfrm>
          <a:prstGeom prst="rect">
            <a:avLst/>
          </a:prstGeom>
          <a:solidFill>
            <a:srgbClr val="B2D6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EC99D-A64F-A17E-7667-9CCFC9895F20}"/>
              </a:ext>
            </a:extLst>
          </p:cNvPr>
          <p:cNvSpPr/>
          <p:nvPr/>
        </p:nvSpPr>
        <p:spPr>
          <a:xfrm>
            <a:off x="8780170" y="9545468"/>
            <a:ext cx="12435954" cy="4084738"/>
          </a:xfrm>
          <a:prstGeom prst="rect">
            <a:avLst/>
          </a:prstGeom>
          <a:noFill/>
          <a:ln w="76200">
            <a:solidFill>
              <a:srgbClr val="B2D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9E23DE-4EF7-1048-D125-1FC32B9072C4}"/>
              </a:ext>
            </a:extLst>
          </p:cNvPr>
          <p:cNvSpPr/>
          <p:nvPr/>
        </p:nvSpPr>
        <p:spPr>
          <a:xfrm>
            <a:off x="8780170" y="9543757"/>
            <a:ext cx="3285598" cy="465679"/>
          </a:xfrm>
          <a:prstGeom prst="rect">
            <a:avLst/>
          </a:prstGeom>
          <a:solidFill>
            <a:srgbClr val="B2D6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E8F6D3-7F2F-9B42-F2A2-49B6ADA08459}"/>
              </a:ext>
            </a:extLst>
          </p:cNvPr>
          <p:cNvSpPr/>
          <p:nvPr/>
        </p:nvSpPr>
        <p:spPr>
          <a:xfrm>
            <a:off x="729474" y="13958256"/>
            <a:ext cx="20486650" cy="11654263"/>
          </a:xfrm>
          <a:prstGeom prst="rect">
            <a:avLst/>
          </a:prstGeom>
          <a:noFill/>
          <a:ln w="76200">
            <a:solidFill>
              <a:srgbClr val="CEE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A91B0-9009-4137-D0EF-4EBCA8E363C5}"/>
              </a:ext>
            </a:extLst>
          </p:cNvPr>
          <p:cNvSpPr/>
          <p:nvPr/>
        </p:nvSpPr>
        <p:spPr>
          <a:xfrm>
            <a:off x="729474" y="13947239"/>
            <a:ext cx="3285598" cy="465679"/>
          </a:xfrm>
          <a:prstGeom prst="rect">
            <a:avLst/>
          </a:prstGeom>
          <a:solidFill>
            <a:srgbClr val="CEE6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1A7BD3-CE17-B245-9067-59E38332D867}"/>
              </a:ext>
            </a:extLst>
          </p:cNvPr>
          <p:cNvSpPr/>
          <p:nvPr/>
        </p:nvSpPr>
        <p:spPr>
          <a:xfrm>
            <a:off x="711013" y="26018871"/>
            <a:ext cx="20486650" cy="2483442"/>
          </a:xfrm>
          <a:prstGeom prst="rect">
            <a:avLst/>
          </a:prstGeom>
          <a:noFill/>
          <a:ln w="76200">
            <a:solidFill>
              <a:srgbClr val="F2E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FE9F63-735F-CC76-7FC8-690CD4D150C2}"/>
              </a:ext>
            </a:extLst>
          </p:cNvPr>
          <p:cNvSpPr/>
          <p:nvPr/>
        </p:nvSpPr>
        <p:spPr>
          <a:xfrm>
            <a:off x="729474" y="26007854"/>
            <a:ext cx="3285598" cy="465679"/>
          </a:xfrm>
          <a:prstGeom prst="rect">
            <a:avLst/>
          </a:prstGeom>
          <a:solidFill>
            <a:srgbClr val="F2EC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Implication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37CB84-B0E5-BFB9-092F-6E33C4E532D4}"/>
              </a:ext>
            </a:extLst>
          </p:cNvPr>
          <p:cNvGrpSpPr/>
          <p:nvPr/>
        </p:nvGrpSpPr>
        <p:grpSpPr>
          <a:xfrm>
            <a:off x="1267003" y="14430637"/>
            <a:ext cx="13339487" cy="3174650"/>
            <a:chOff x="2103651" y="1292227"/>
            <a:chExt cx="7486148" cy="178162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C4803B-90B6-81CF-2041-2E7CE35DB01B}"/>
                </a:ext>
              </a:extLst>
            </p:cNvPr>
            <p:cNvGrpSpPr/>
            <p:nvPr/>
          </p:nvGrpSpPr>
          <p:grpSpPr>
            <a:xfrm>
              <a:off x="2103651" y="1292227"/>
              <a:ext cx="7486148" cy="1781621"/>
              <a:chOff x="1911998" y="1176986"/>
              <a:chExt cx="6335001" cy="1507661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5FCFB06-BD93-D4A7-BC46-60B5DBA64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96000" y="1248602"/>
                <a:ext cx="1795905" cy="1209487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0BFDB1-227F-4388-23C1-C401788E8BED}"/>
                  </a:ext>
                </a:extLst>
              </p:cNvPr>
              <p:cNvSpPr txBox="1"/>
              <p:nvPr/>
            </p:nvSpPr>
            <p:spPr>
              <a:xfrm>
                <a:off x="3972487" y="1176986"/>
                <a:ext cx="2214767" cy="17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Posterior terrestrial flux error (E1)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3DA153-71A7-CB45-EF36-9A951FE7EFA9}"/>
                  </a:ext>
                </a:extLst>
              </p:cNvPr>
              <p:cNvSpPr txBox="1"/>
              <p:nvPr/>
            </p:nvSpPr>
            <p:spPr>
              <a:xfrm>
                <a:off x="1911998" y="1176986"/>
                <a:ext cx="1964620" cy="17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Prior terrestrial flux error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A51031-2209-B6ED-759B-F935AD54F209}"/>
                  </a:ext>
                </a:extLst>
              </p:cNvPr>
              <p:cNvSpPr txBox="1"/>
              <p:nvPr/>
            </p:nvSpPr>
            <p:spPr>
              <a:xfrm>
                <a:off x="3972487" y="2509249"/>
                <a:ext cx="2214767" cy="17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Posterior air-sea flux error (E1)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FCECA8-2DB1-6523-1055-750301C6D020}"/>
                  </a:ext>
                </a:extLst>
              </p:cNvPr>
              <p:cNvSpPr txBox="1"/>
              <p:nvPr/>
            </p:nvSpPr>
            <p:spPr>
              <a:xfrm>
                <a:off x="1911998" y="2509249"/>
                <a:ext cx="1964620" cy="17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Prior air-sea flux error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E62EF79-2FE1-2751-D427-B3C3B624BB08}"/>
                  </a:ext>
                </a:extLst>
              </p:cNvPr>
              <p:cNvSpPr txBox="1"/>
              <p:nvPr/>
            </p:nvSpPr>
            <p:spPr>
              <a:xfrm>
                <a:off x="6032232" y="2504057"/>
                <a:ext cx="2214767" cy="17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Posterior air-sea flux error (E2)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22AEDB0-B0EC-2F34-08F3-A8F152A1E9D3}"/>
                </a:ext>
              </a:extLst>
            </p:cNvPr>
            <p:cNvGrpSpPr/>
            <p:nvPr/>
          </p:nvGrpSpPr>
          <p:grpSpPr>
            <a:xfrm>
              <a:off x="8311957" y="2023845"/>
              <a:ext cx="674172" cy="556614"/>
              <a:chOff x="10073316" y="2707165"/>
              <a:chExt cx="956388" cy="55661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816217C-58AC-0F88-7F53-F85D66EA3967}"/>
                  </a:ext>
                </a:extLst>
              </p:cNvPr>
              <p:cNvGrpSpPr/>
              <p:nvPr/>
            </p:nvGrpSpPr>
            <p:grpSpPr>
              <a:xfrm>
                <a:off x="10073316" y="2707165"/>
                <a:ext cx="956388" cy="556614"/>
                <a:chOff x="6925749" y="1767710"/>
                <a:chExt cx="956388" cy="556614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0945F25-6ACF-DD47-560A-C7BDC91657E9}"/>
                    </a:ext>
                  </a:extLst>
                </p:cNvPr>
                <p:cNvSpPr txBox="1"/>
                <p:nvPr/>
              </p:nvSpPr>
              <p:spPr>
                <a:xfrm>
                  <a:off x="6925749" y="2013419"/>
                  <a:ext cx="956388" cy="31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Prior </a:t>
                  </a:r>
                </a:p>
                <a:p>
                  <a:r>
                    <a:rPr lang="en-US" sz="1000" b="1" dirty="0">
                      <a:solidFill>
                        <a:srgbClr val="015191"/>
                      </a:solidFill>
                    </a:rPr>
                    <a:t>Posterior (E1)</a:t>
                  </a:r>
                </a:p>
                <a:p>
                  <a:r>
                    <a:rPr lang="en-US" sz="1000" b="1" dirty="0">
                      <a:solidFill>
                        <a:srgbClr val="980110"/>
                      </a:solidFill>
                    </a:rPr>
                    <a:t>Posterior (E2)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E9A0C0B-F2E3-6082-200D-7220F8849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8666" y="1835353"/>
                  <a:ext cx="14120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9F17BAE-BA5C-BB87-279B-DB22BA628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8666" y="2013419"/>
                  <a:ext cx="14629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1518013-0744-04C7-7B33-25E06D4162BA}"/>
                    </a:ext>
                  </a:extLst>
                </p:cNvPr>
                <p:cNvSpPr txBox="1"/>
                <p:nvPr/>
              </p:nvSpPr>
              <p:spPr>
                <a:xfrm>
                  <a:off x="7125515" y="1767710"/>
                  <a:ext cx="579454" cy="310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OG</a:t>
                  </a:r>
                </a:p>
                <a:p>
                  <a:r>
                    <a:rPr lang="en-US" sz="1000" b="1" dirty="0"/>
                    <a:t>LNLG</a:t>
                  </a:r>
                </a:p>
                <a:p>
                  <a:r>
                    <a:rPr lang="en-US" sz="1000" b="1" dirty="0"/>
                    <a:t>LNLGOG</a:t>
                  </a: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67DD5E-4AA9-FC9A-2387-DBE8B4280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6233" y="2863786"/>
                <a:ext cx="141203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E27B25B-2985-DC06-F217-4F376F1931CC}"/>
              </a:ext>
            </a:extLst>
          </p:cNvPr>
          <p:cNvSpPr txBox="1"/>
          <p:nvPr/>
        </p:nvSpPr>
        <p:spPr>
          <a:xfrm>
            <a:off x="8866001" y="10070490"/>
            <a:ext cx="1174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Carbon Monitoring System Flux global inverse modeling system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19F73C-A8FD-99DC-D566-1106FE73F0FC}"/>
              </a:ext>
            </a:extLst>
          </p:cNvPr>
          <p:cNvSpPr txBox="1"/>
          <p:nvPr/>
        </p:nvSpPr>
        <p:spPr>
          <a:xfrm>
            <a:off x="8866001" y="10513970"/>
            <a:ext cx="692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OSSEs (observing system simulation experiments)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119EA1-2C2F-EE28-F648-23205FD1F88B}"/>
              </a:ext>
            </a:extLst>
          </p:cNvPr>
          <p:cNvSpPr txBox="1"/>
          <p:nvPr/>
        </p:nvSpPr>
        <p:spPr>
          <a:xfrm>
            <a:off x="9203407" y="10963864"/>
            <a:ext cx="11783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ea typeface="Batang" panose="02030600000101010101" pitchFamily="18" charset="-127"/>
              </a:rPr>
              <a:t>to evaluate the utility of OCO-2 XCO</a:t>
            </a:r>
            <a:r>
              <a:rPr lang="en-GB" sz="2000" baseline="-25000" dirty="0">
                <a:effectLst/>
                <a:ea typeface="Batang" panose="02030600000101010101" pitchFamily="18" charset="-127"/>
              </a:rPr>
              <a:t>2</a:t>
            </a:r>
            <a:r>
              <a:rPr lang="en-GB" sz="2000" dirty="0">
                <a:effectLst/>
                <a:ea typeface="Batang" panose="02030600000101010101" pitchFamily="18" charset="-127"/>
              </a:rPr>
              <a:t> observations for constraining air-sea CO</a:t>
            </a:r>
            <a:r>
              <a:rPr lang="en-GB" sz="2000" baseline="-25000" dirty="0">
                <a:effectLst/>
                <a:ea typeface="Batang" panose="02030600000101010101" pitchFamily="18" charset="-127"/>
              </a:rPr>
              <a:t>2</a:t>
            </a:r>
            <a:r>
              <a:rPr lang="en-GB" sz="2000" dirty="0">
                <a:effectLst/>
                <a:ea typeface="Batang" panose="02030600000101010101" pitchFamily="18" charset="-127"/>
              </a:rPr>
              <a:t> flux through the inversion </a:t>
            </a:r>
            <a:r>
              <a:rPr lang="en-US" sz="2000" dirty="0">
                <a:effectLst/>
                <a:ea typeface="Batang" panose="02030600000101010101" pitchFamily="18" charset="-127"/>
              </a:rPr>
              <a:t>system</a:t>
            </a:r>
            <a:endParaRPr lang="en-US" sz="2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1D3A63-CF98-7CB2-3BA5-B99000E2CB89}"/>
              </a:ext>
            </a:extLst>
          </p:cNvPr>
          <p:cNvSpPr txBox="1"/>
          <p:nvPr/>
        </p:nvSpPr>
        <p:spPr>
          <a:xfrm>
            <a:off x="9203407" y="11390880"/>
            <a:ext cx="140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/>
              <a:t>Exp_1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E2DC71-F8F5-003D-C3A0-4818E502C123}"/>
              </a:ext>
            </a:extLst>
          </p:cNvPr>
          <p:cNvSpPr txBox="1"/>
          <p:nvPr/>
        </p:nvSpPr>
        <p:spPr>
          <a:xfrm>
            <a:off x="9203407" y="12411035"/>
            <a:ext cx="140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/>
              <a:t>Exp_2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813DE-910E-D96B-BA0F-7C29A787F695}"/>
              </a:ext>
            </a:extLst>
          </p:cNvPr>
          <p:cNvSpPr txBox="1"/>
          <p:nvPr/>
        </p:nvSpPr>
        <p:spPr>
          <a:xfrm>
            <a:off x="10552017" y="11443993"/>
            <a:ext cx="2417108" cy="369332"/>
          </a:xfrm>
          <a:prstGeom prst="rect">
            <a:avLst/>
          </a:prstGeom>
          <a:solidFill>
            <a:srgbClr val="F2ECCA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 terrestrial flux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C496AD7-F25C-F6E4-0DA5-D9AE36C377D6}"/>
              </a:ext>
            </a:extLst>
          </p:cNvPr>
          <p:cNvSpPr txBox="1"/>
          <p:nvPr/>
        </p:nvSpPr>
        <p:spPr>
          <a:xfrm>
            <a:off x="10552017" y="11929005"/>
            <a:ext cx="2417108" cy="369332"/>
          </a:xfrm>
          <a:prstGeom prst="rect">
            <a:avLst/>
          </a:prstGeom>
          <a:solidFill>
            <a:srgbClr val="F2ECCA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 air-sea flux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C984D6F-6FBA-2531-2A1C-8B180885363D}"/>
              </a:ext>
            </a:extLst>
          </p:cNvPr>
          <p:cNvSpPr txBox="1"/>
          <p:nvPr/>
        </p:nvSpPr>
        <p:spPr>
          <a:xfrm>
            <a:off x="10552017" y="12493480"/>
            <a:ext cx="2417108" cy="541046"/>
          </a:xfrm>
          <a:prstGeom prst="rect">
            <a:avLst/>
          </a:prstGeom>
          <a:solidFill>
            <a:srgbClr val="CEE6C5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Posterior terrestrial flux using true land </a:t>
            </a:r>
            <a:r>
              <a:rPr lang="en-GB" dirty="0">
                <a:effectLst/>
                <a:ea typeface="Batang" panose="02030600000101010101" pitchFamily="18" charset="-127"/>
              </a:rPr>
              <a:t>XCO</a:t>
            </a:r>
            <a:r>
              <a:rPr lang="en-GB" baseline="-25000" dirty="0">
                <a:effectLst/>
                <a:ea typeface="Batang" panose="02030600000101010101" pitchFamily="18" charset="-127"/>
              </a:rPr>
              <a:t>2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88F65B-2F87-46BD-94DD-410429828947}"/>
              </a:ext>
            </a:extLst>
          </p:cNvPr>
          <p:cNvSpPr txBox="1"/>
          <p:nvPr/>
        </p:nvSpPr>
        <p:spPr>
          <a:xfrm>
            <a:off x="10552017" y="13095128"/>
            <a:ext cx="2417108" cy="369332"/>
          </a:xfrm>
          <a:prstGeom prst="rect">
            <a:avLst/>
          </a:prstGeom>
          <a:solidFill>
            <a:srgbClr val="F2ECCA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 air-sea flux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02709CA-6F01-B703-C426-93A1620CFC1C}"/>
              </a:ext>
            </a:extLst>
          </p:cNvPr>
          <p:cNvCxnSpPr>
            <a:cxnSpLocks/>
          </p:cNvCxnSpPr>
          <p:nvPr/>
        </p:nvCxnSpPr>
        <p:spPr>
          <a:xfrm>
            <a:off x="13069491" y="11628659"/>
            <a:ext cx="2098345" cy="0"/>
          </a:xfrm>
          <a:prstGeom prst="straightConnector1">
            <a:avLst/>
          </a:prstGeom>
          <a:ln w="57150">
            <a:solidFill>
              <a:srgbClr val="9CB8D6">
                <a:alpha val="6123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6D6FB74-D944-E3F0-D8D5-F8C6BC408E62}"/>
              </a:ext>
            </a:extLst>
          </p:cNvPr>
          <p:cNvCxnSpPr/>
          <p:nvPr/>
        </p:nvCxnSpPr>
        <p:spPr>
          <a:xfrm>
            <a:off x="13049194" y="12113671"/>
            <a:ext cx="2098345" cy="0"/>
          </a:xfrm>
          <a:prstGeom prst="straightConnector1">
            <a:avLst/>
          </a:prstGeom>
          <a:ln w="57150">
            <a:solidFill>
              <a:srgbClr val="9CB8D6">
                <a:alpha val="6123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09641171-11C8-38BD-3420-D8ABA79764FC}"/>
              </a:ext>
            </a:extLst>
          </p:cNvPr>
          <p:cNvSpPr txBox="1"/>
          <p:nvPr/>
        </p:nvSpPr>
        <p:spPr>
          <a:xfrm>
            <a:off x="13149823" y="11518616"/>
            <a:ext cx="1937681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Optimize using true XCO</a:t>
            </a:r>
            <a:r>
              <a:rPr lang="en-US" baseline="-25000" dirty="0"/>
              <a:t>2</a:t>
            </a:r>
            <a:r>
              <a:rPr lang="en-US" dirty="0"/>
              <a:t> over ocean and/or land 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248AFFD-B9AF-6884-4AA7-631D7F910A6B}"/>
              </a:ext>
            </a:extLst>
          </p:cNvPr>
          <p:cNvCxnSpPr/>
          <p:nvPr/>
        </p:nvCxnSpPr>
        <p:spPr>
          <a:xfrm>
            <a:off x="13069489" y="13259623"/>
            <a:ext cx="2098345" cy="0"/>
          </a:xfrm>
          <a:prstGeom prst="straightConnector1">
            <a:avLst/>
          </a:prstGeom>
          <a:ln w="57150">
            <a:solidFill>
              <a:srgbClr val="9CB8D6">
                <a:alpha val="6123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400820C-411C-FFF4-47CD-997A76EA92B8}"/>
              </a:ext>
            </a:extLst>
          </p:cNvPr>
          <p:cNvSpPr txBox="1"/>
          <p:nvPr/>
        </p:nvSpPr>
        <p:spPr>
          <a:xfrm>
            <a:off x="13149822" y="12651470"/>
            <a:ext cx="1937681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Optimize using true XCO</a:t>
            </a:r>
            <a:r>
              <a:rPr lang="en-US" baseline="-25000" dirty="0"/>
              <a:t>2</a:t>
            </a:r>
            <a:r>
              <a:rPr lang="en-US" dirty="0"/>
              <a:t> over ocean</a:t>
            </a:r>
          </a:p>
        </p:txBody>
      </p:sp>
      <p:sp>
        <p:nvSpPr>
          <p:cNvPr id="108" name="Right Brace 107">
            <a:extLst>
              <a:ext uri="{FF2B5EF4-FFF2-40B4-BE49-F238E27FC236}">
                <a16:creationId xmlns:a16="http://schemas.microsoft.com/office/drawing/2014/main" id="{5FD6ED2C-B81F-DDE1-19C4-D4699F8F1937}"/>
              </a:ext>
            </a:extLst>
          </p:cNvPr>
          <p:cNvSpPr/>
          <p:nvPr/>
        </p:nvSpPr>
        <p:spPr>
          <a:xfrm>
            <a:off x="17729938" y="11673875"/>
            <a:ext cx="180660" cy="1597913"/>
          </a:xfrm>
          <a:prstGeom prst="rightBrace">
            <a:avLst>
              <a:gd name="adj1" fmla="val 8333"/>
              <a:gd name="adj2" fmla="val 30329"/>
            </a:avLst>
          </a:prstGeom>
          <a:ln w="57150">
            <a:solidFill>
              <a:srgbClr val="E3D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5411338-C5E2-24A8-BB87-0C2B1714119B}"/>
              </a:ext>
            </a:extLst>
          </p:cNvPr>
          <p:cNvSpPr txBox="1"/>
          <p:nvPr/>
        </p:nvSpPr>
        <p:spPr>
          <a:xfrm>
            <a:off x="17997961" y="11649855"/>
            <a:ext cx="3038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Assessing inversion performance by comparing posterior flux to true flux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9CCAAF-A768-C499-1FD5-16F647AC9902}"/>
              </a:ext>
            </a:extLst>
          </p:cNvPr>
          <p:cNvSpPr txBox="1"/>
          <p:nvPr/>
        </p:nvSpPr>
        <p:spPr>
          <a:xfrm>
            <a:off x="15235753" y="11443993"/>
            <a:ext cx="2417109" cy="369332"/>
          </a:xfrm>
          <a:prstGeom prst="rect">
            <a:avLst/>
          </a:prstGeom>
          <a:solidFill>
            <a:srgbClr val="CEE6C5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Posterior terrestrial flux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2B7BA9B-B74D-E2FC-5EDE-00773A38AE53}"/>
              </a:ext>
            </a:extLst>
          </p:cNvPr>
          <p:cNvSpPr txBox="1"/>
          <p:nvPr/>
        </p:nvSpPr>
        <p:spPr>
          <a:xfrm>
            <a:off x="15235753" y="11929005"/>
            <a:ext cx="2417109" cy="369332"/>
          </a:xfrm>
          <a:prstGeom prst="rect">
            <a:avLst/>
          </a:prstGeom>
          <a:solidFill>
            <a:srgbClr val="CEE6C5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Posterior air-sea flux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D99682D-B0D8-730E-73A6-B04C6BC144A0}"/>
              </a:ext>
            </a:extLst>
          </p:cNvPr>
          <p:cNvSpPr txBox="1"/>
          <p:nvPr/>
        </p:nvSpPr>
        <p:spPr>
          <a:xfrm>
            <a:off x="15235753" y="13055069"/>
            <a:ext cx="2417109" cy="369332"/>
          </a:xfrm>
          <a:prstGeom prst="rect">
            <a:avLst/>
          </a:prstGeom>
          <a:solidFill>
            <a:srgbClr val="CEE6C5">
              <a:alpha val="84714"/>
            </a:srgbClr>
          </a:solidFill>
          <a:effectLst>
            <a:softEdge rad="58336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Posterior air-sea flux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2A8ED56-21DC-0FB1-D79F-CEC8648887AE}"/>
              </a:ext>
            </a:extLst>
          </p:cNvPr>
          <p:cNvSpPr txBox="1"/>
          <p:nvPr/>
        </p:nvSpPr>
        <p:spPr>
          <a:xfrm>
            <a:off x="17997961" y="12754164"/>
            <a:ext cx="331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period: 2018, monthly  </a:t>
            </a:r>
          </a:p>
          <a:p>
            <a:r>
              <a:rPr lang="en-US" sz="1600" dirty="0"/>
              <a:t>Prior flux: MOM6, CLM5</a:t>
            </a:r>
          </a:p>
          <a:p>
            <a:r>
              <a:rPr lang="en-US" sz="1600" dirty="0"/>
              <a:t>True flux: ECCO-Darwin, CARDAMOM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FAF38D7-E226-AB89-B84E-7CF88E30F022}"/>
              </a:ext>
            </a:extLst>
          </p:cNvPr>
          <p:cNvSpPr txBox="1"/>
          <p:nvPr/>
        </p:nvSpPr>
        <p:spPr>
          <a:xfrm>
            <a:off x="819469" y="12351575"/>
            <a:ext cx="7434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This study introduces a way </a:t>
            </a:r>
            <a:r>
              <a:rPr lang="en-US" altLang="ko-KR" sz="2400" b="1" dirty="0"/>
              <a:t>for</a:t>
            </a:r>
            <a:r>
              <a:rPr lang="en-US" sz="2400" b="1" dirty="0"/>
              <a:t> constraining air-sea CO</a:t>
            </a:r>
            <a:r>
              <a:rPr lang="en-US" sz="2400" b="1" baseline="-25000" dirty="0"/>
              <a:t>2</a:t>
            </a:r>
            <a:r>
              <a:rPr lang="en-US" sz="2400" b="1" dirty="0"/>
              <a:t> flux through a global inverse model assimilating OCO-2 XCO2 data.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2BCB1D-D95B-A4BE-5BE1-096A3707A3A4}"/>
              </a:ext>
            </a:extLst>
          </p:cNvPr>
          <p:cNvSpPr txBox="1"/>
          <p:nvPr/>
        </p:nvSpPr>
        <p:spPr>
          <a:xfrm>
            <a:off x="832328" y="10107112"/>
            <a:ext cx="742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Accurately estimating air-sea CO</a:t>
            </a:r>
            <a:r>
              <a:rPr lang="en-US" sz="2400" baseline="-25000" dirty="0"/>
              <a:t>2</a:t>
            </a:r>
            <a:r>
              <a:rPr lang="en-US" sz="2400" dirty="0"/>
              <a:t> flux is crucial to monitor changes in the carbon uptake ability of ocean</a:t>
            </a:r>
            <a:r>
              <a:rPr lang="en-US" altLang="ko-KR" sz="2400" dirty="0"/>
              <a:t>s</a:t>
            </a:r>
            <a:r>
              <a:rPr lang="en-US" sz="2400" dirty="0"/>
              <a:t>, but this remains challenging.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93EEFF5-4AC2-6BFE-8579-E6B6A6836801}"/>
              </a:ext>
            </a:extLst>
          </p:cNvPr>
          <p:cNvSpPr txBox="1"/>
          <p:nvPr/>
        </p:nvSpPr>
        <p:spPr>
          <a:xfrm>
            <a:off x="4046163" y="14055768"/>
            <a:ext cx="708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&lt; Seasonal difference (JJA minus DJF) of flux errors &gt;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31239C2-0573-F120-30AB-146A462291D6}"/>
              </a:ext>
            </a:extLst>
          </p:cNvPr>
          <p:cNvSpPr txBox="1"/>
          <p:nvPr/>
        </p:nvSpPr>
        <p:spPr>
          <a:xfrm>
            <a:off x="1126055" y="20684159"/>
            <a:ext cx="7214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/>
              <a:t>Current problem:</a:t>
            </a:r>
            <a:br>
              <a:rPr lang="en-US" sz="2800" b="1" dirty="0"/>
            </a:br>
            <a:r>
              <a:rPr lang="en-US" altLang="ko-KR" sz="2400" b="1" dirty="0"/>
              <a:t>T</a:t>
            </a:r>
            <a:r>
              <a:rPr lang="en-US" sz="2400" b="1" dirty="0"/>
              <a:t>ypical inverse modeling, which simultaneously optimizes terrestrial and air-sea fluxes using XCO2 observations, rarely minimizes air-sea flux errors.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AC046FE-F7EE-ABF6-48EE-0B7BECE29DE1}"/>
              </a:ext>
            </a:extLst>
          </p:cNvPr>
          <p:cNvSpPr txBox="1"/>
          <p:nvPr/>
        </p:nvSpPr>
        <p:spPr>
          <a:xfrm>
            <a:off x="8759937" y="20686549"/>
            <a:ext cx="568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800" b="1" dirty="0"/>
              <a:t>Problem cause:</a:t>
            </a:r>
            <a:br>
              <a:rPr lang="en-US" sz="2800" b="1" dirty="0"/>
            </a:br>
            <a:r>
              <a:rPr lang="en-US" sz="2400" b="1" dirty="0"/>
              <a:t>Too small contributions of air-sea flux to observed atmospheric XCO2 changes compared to terrestrial flux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DE1CB17-E5B2-EFDF-EF77-EA167F471264}"/>
              </a:ext>
            </a:extLst>
          </p:cNvPr>
          <p:cNvSpPr txBox="1"/>
          <p:nvPr/>
        </p:nvSpPr>
        <p:spPr>
          <a:xfrm>
            <a:off x="13901430" y="14179020"/>
            <a:ext cx="72143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800" b="1" dirty="0"/>
              <a:t>Potential solution:</a:t>
            </a:r>
            <a:br>
              <a:rPr lang="en-US" sz="2800" b="1" dirty="0"/>
            </a:br>
            <a:r>
              <a:rPr lang="en-US" sz="2400" b="1" i="0" dirty="0">
                <a:effectLst/>
              </a:rPr>
              <a:t>Sequentially optimizing terrestrial </a:t>
            </a: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i="0" dirty="0">
                <a:effectLst/>
              </a:rPr>
              <a:t>flux first and then air-sea </a:t>
            </a:r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i="0" dirty="0">
                <a:effectLst/>
              </a:rPr>
              <a:t>flux only</a:t>
            </a:r>
            <a:br>
              <a:rPr lang="en-US" sz="2400" b="1" i="0" dirty="0">
                <a:effectLst/>
              </a:rPr>
            </a:br>
            <a:r>
              <a:rPr lang="en-US" sz="2400" b="1" i="0" dirty="0">
                <a:effectLst/>
                <a:sym typeface="Wingdings" pitchFamily="2" charset="2"/>
              </a:rPr>
              <a:t> more than 50</a:t>
            </a:r>
            <a:r>
              <a:rPr lang="en-US" sz="2400" b="1" dirty="0">
                <a:sym typeface="Wingdings" pitchFamily="2" charset="2"/>
              </a:rPr>
              <a:t>% improvement of air-sea flux estimates in the Southern Ocean</a:t>
            </a:r>
            <a:endParaRPr lang="en-US" sz="2400" b="1" i="0" dirty="0">
              <a:effectLst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624F955-3558-AC4A-F265-8D59AAE5D0DD}"/>
              </a:ext>
            </a:extLst>
          </p:cNvPr>
          <p:cNvSpPr txBox="1"/>
          <p:nvPr/>
        </p:nvSpPr>
        <p:spPr>
          <a:xfrm>
            <a:off x="8860187" y="22521959"/>
            <a:ext cx="543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&lt; Mean contributions for JJA &gt;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C579EF-AA57-AAEF-1D44-EC40023B7E61}"/>
              </a:ext>
            </a:extLst>
          </p:cNvPr>
          <p:cNvSpPr txBox="1"/>
          <p:nvPr/>
        </p:nvSpPr>
        <p:spPr>
          <a:xfrm>
            <a:off x="800098" y="11414345"/>
            <a:ext cx="745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OCO-2 satellite has monitored total column CO</a:t>
            </a:r>
            <a:r>
              <a:rPr lang="en-US" sz="2400" baseline="-25000" dirty="0"/>
              <a:t>2</a:t>
            </a:r>
            <a:r>
              <a:rPr lang="en-US" sz="2400" dirty="0"/>
              <a:t> concentration (XCO</a:t>
            </a:r>
            <a:r>
              <a:rPr lang="en-US" sz="2400" baseline="-25000" dirty="0"/>
              <a:t>2</a:t>
            </a:r>
            <a:r>
              <a:rPr lang="en-US" sz="2400" dirty="0"/>
              <a:t>) over the globe since 2014.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DF52A41-1DD9-4361-279C-8612EB7C9200}"/>
              </a:ext>
            </a:extLst>
          </p:cNvPr>
          <p:cNvSpPr txBox="1"/>
          <p:nvPr/>
        </p:nvSpPr>
        <p:spPr>
          <a:xfrm>
            <a:off x="1126054" y="26573162"/>
            <a:ext cx="19663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Our research contributes to the </a:t>
            </a:r>
            <a:r>
              <a:rPr lang="en-US" sz="2400" b="1" i="0" dirty="0">
                <a:effectLst/>
              </a:rPr>
              <a:t>OCO-2 science mission objectives </a:t>
            </a:r>
            <a:r>
              <a:rPr lang="en-US" sz="2400" b="0" i="0" dirty="0">
                <a:effectLst/>
              </a:rPr>
              <a:t>by introducing a new approach for constraining air-sea CO2 flux through a global inverse model that assimilates OCO-2 XCO2 data.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559E41C-EB7F-22ED-ACF8-56FD7FE252A4}"/>
              </a:ext>
            </a:extLst>
          </p:cNvPr>
          <p:cNvSpPr txBox="1"/>
          <p:nvPr/>
        </p:nvSpPr>
        <p:spPr>
          <a:xfrm>
            <a:off x="1126053" y="27450466"/>
            <a:ext cx="19663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introduced approach would </a:t>
            </a:r>
            <a:r>
              <a:rPr lang="en-US" sz="2400" b="1" i="0" dirty="0">
                <a:effectLst/>
              </a:rPr>
              <a:t>enhances our understanding of carbon flux dynamics, especially in the Southern Ocean</a:t>
            </a:r>
            <a:r>
              <a:rPr lang="en-US" sz="2400" b="0" i="0" dirty="0">
                <a:effectLst/>
              </a:rPr>
              <a:t>, </a:t>
            </a:r>
            <a:r>
              <a:rPr lang="en-US" sz="2400" b="1" i="0" dirty="0">
                <a:effectLst/>
              </a:rPr>
              <a:t>aiding in the mission's goal of monitoring carbon sources and sinks and quantifying their </a:t>
            </a:r>
            <a:r>
              <a:rPr lang="en-US" sz="2400" b="1" i="0" dirty="0" err="1">
                <a:effectLst/>
              </a:rPr>
              <a:t>spatio</a:t>
            </a:r>
            <a:r>
              <a:rPr lang="en-US" sz="2400" b="1" i="0" dirty="0">
                <a:effectLst/>
              </a:rPr>
              <a:t>-temporal variability</a:t>
            </a:r>
            <a:r>
              <a:rPr lang="en-US" sz="2400" b="0" i="0" dirty="0">
                <a:effectLst/>
              </a:rPr>
              <a:t>.</a:t>
            </a:r>
            <a:endParaRPr lang="en-US" sz="2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BAAC6E5-F56C-FAF6-B851-13BC40E1A883}"/>
              </a:ext>
            </a:extLst>
          </p:cNvPr>
          <p:cNvSpPr txBox="1"/>
          <p:nvPr/>
        </p:nvSpPr>
        <p:spPr>
          <a:xfrm>
            <a:off x="990393" y="8152774"/>
            <a:ext cx="19799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</a:rPr>
              <a:t>Sequentially optimizing terrestrial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b="1" i="0" dirty="0">
                <a:effectLst/>
              </a:rPr>
              <a:t>flux first and then air-sea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b="1" i="0" dirty="0">
                <a:effectLst/>
              </a:rPr>
              <a:t>flux can improve the inversion performance for constraining air-sea </a:t>
            </a:r>
            <a:r>
              <a:rPr lang="en-US" sz="2800" b="1" dirty="0"/>
              <a:t>CO</a:t>
            </a:r>
            <a:r>
              <a:rPr lang="en-US" sz="2800" b="1" baseline="-25000" dirty="0"/>
              <a:t>2</a:t>
            </a:r>
            <a:r>
              <a:rPr lang="en-US" sz="2800" b="1" dirty="0"/>
              <a:t> </a:t>
            </a:r>
            <a:r>
              <a:rPr lang="en-US" sz="2800" b="1" i="0" dirty="0">
                <a:effectLst/>
              </a:rPr>
              <a:t>flux in the Southern Ocean.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EE81E88-CC84-43C9-C2D6-45CBA2476CE0}"/>
              </a:ext>
            </a:extLst>
          </p:cNvPr>
          <p:cNvSpPr txBox="1"/>
          <p:nvPr/>
        </p:nvSpPr>
        <p:spPr>
          <a:xfrm>
            <a:off x="990393" y="7286893"/>
            <a:ext cx="19799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Constraining air-sea fluxes through inverse models assimilating OCO-2 XCO</a:t>
            </a:r>
            <a:r>
              <a:rPr lang="en-US" sz="2800" b="0" i="0" baseline="-25000" dirty="0">
                <a:effectLst/>
              </a:rPr>
              <a:t>2</a:t>
            </a:r>
            <a:r>
              <a:rPr lang="en-US" sz="2800" b="0" i="0" dirty="0">
                <a:effectLst/>
              </a:rPr>
              <a:t> data remains challenging due to the smaller magnitude of air-sea CO</a:t>
            </a:r>
            <a:r>
              <a:rPr lang="en-US" sz="2800" b="0" i="0" baseline="-25000" dirty="0">
                <a:effectLst/>
              </a:rPr>
              <a:t>2</a:t>
            </a:r>
            <a:r>
              <a:rPr lang="en-US" sz="2800" b="0" i="0" dirty="0">
                <a:effectLst/>
              </a:rPr>
              <a:t> flux compared to terrestrial CO</a:t>
            </a:r>
            <a:r>
              <a:rPr lang="en-US" sz="2800" b="0" i="0" baseline="-25000" dirty="0">
                <a:effectLst/>
              </a:rPr>
              <a:t>2</a:t>
            </a:r>
            <a:r>
              <a:rPr lang="en-US" sz="2800" b="0" i="0" dirty="0">
                <a:effectLst/>
              </a:rPr>
              <a:t> flux.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5CE3B-2765-3516-C0E6-F7063CCC3ECF}"/>
              </a:ext>
            </a:extLst>
          </p:cNvPr>
          <p:cNvSpPr txBox="1"/>
          <p:nvPr/>
        </p:nvSpPr>
        <p:spPr>
          <a:xfrm>
            <a:off x="14204205" y="16447172"/>
            <a:ext cx="530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&lt; Monthly variations of total air-sea flux in the Southern Ocean &gt;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C7D29B-81FB-9A7C-CC64-03BE6C793843}"/>
              </a:ext>
            </a:extLst>
          </p:cNvPr>
          <p:cNvGrpSpPr/>
          <p:nvPr/>
        </p:nvGrpSpPr>
        <p:grpSpPr>
          <a:xfrm>
            <a:off x="19502043" y="17141472"/>
            <a:ext cx="476207" cy="849667"/>
            <a:chOff x="2769555" y="1825261"/>
            <a:chExt cx="104984" cy="2868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BF00C9-0AD5-BEC3-E9F5-43B2279F4DFC}"/>
                </a:ext>
              </a:extLst>
            </p:cNvPr>
            <p:cNvGrpSpPr/>
            <p:nvPr/>
          </p:nvGrpSpPr>
          <p:grpSpPr>
            <a:xfrm>
              <a:off x="2769555" y="1957478"/>
              <a:ext cx="103121" cy="154598"/>
              <a:chOff x="10191843" y="2883605"/>
              <a:chExt cx="146290" cy="15459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E09C763-1DA5-F501-B97E-4B262043134C}"/>
                  </a:ext>
                </a:extLst>
              </p:cNvPr>
              <p:cNvGrpSpPr/>
              <p:nvPr/>
            </p:nvGrpSpPr>
            <p:grpSpPr>
              <a:xfrm>
                <a:off x="10191843" y="2883605"/>
                <a:ext cx="146290" cy="154598"/>
                <a:chOff x="7044276" y="1944150"/>
                <a:chExt cx="146290" cy="15459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EDCE23A-04FA-F856-F702-06D7034B4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9363" y="2098748"/>
                  <a:ext cx="14120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F578E24-0122-211E-1C63-48E1ED38E3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4276" y="1944150"/>
                  <a:ext cx="14629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7CB9D80-0618-A698-E1AA-DFD81CA89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6930" y="2958109"/>
                <a:ext cx="1412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206E4F-A05E-FF8A-30F4-0F99882FBCC3}"/>
                </a:ext>
              </a:extLst>
            </p:cNvPr>
            <p:cNvSpPr/>
            <p:nvPr/>
          </p:nvSpPr>
          <p:spPr>
            <a:xfrm>
              <a:off x="2772976" y="1825261"/>
              <a:ext cx="101563" cy="5849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C88A81C-BA39-3473-2674-361A5577A469}"/>
              </a:ext>
            </a:extLst>
          </p:cNvPr>
          <p:cNvSpPr txBox="1"/>
          <p:nvPr/>
        </p:nvSpPr>
        <p:spPr>
          <a:xfrm>
            <a:off x="19404088" y="18144740"/>
            <a:ext cx="2093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True flux</a:t>
            </a:r>
          </a:p>
          <a:p>
            <a:r>
              <a:rPr lang="en-US" sz="1600" b="1" dirty="0">
                <a:solidFill>
                  <a:srgbClr val="B1B1B1"/>
                </a:solidFill>
              </a:rPr>
              <a:t>Prior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B1B1B1"/>
                </a:solidFill>
              </a:rPr>
              <a:t>flux</a:t>
            </a:r>
          </a:p>
          <a:p>
            <a:r>
              <a:rPr lang="en-US" sz="1600" b="1" dirty="0">
                <a:solidFill>
                  <a:srgbClr val="015191"/>
                </a:solidFill>
              </a:rPr>
              <a:t>Posterior flux (E1)</a:t>
            </a:r>
          </a:p>
          <a:p>
            <a:r>
              <a:rPr lang="en-US" sz="1600" b="1" dirty="0">
                <a:solidFill>
                  <a:srgbClr val="980110"/>
                </a:solidFill>
              </a:rPr>
              <a:t>Posterior flux (E2)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3AF54D-49D5-7B57-F9BF-70836C11A6B5}"/>
              </a:ext>
            </a:extLst>
          </p:cNvPr>
          <p:cNvSpPr txBox="1"/>
          <p:nvPr/>
        </p:nvSpPr>
        <p:spPr>
          <a:xfrm>
            <a:off x="19998206" y="17441663"/>
            <a:ext cx="111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LNLGOG XCO</a:t>
            </a:r>
            <a:r>
              <a:rPr lang="en-US" sz="1200" b="1" baseline="-25000" dirty="0"/>
              <a:t>2</a:t>
            </a:r>
          </a:p>
          <a:p>
            <a:r>
              <a:rPr lang="en-US" sz="1200" b="1" dirty="0"/>
              <a:t>LNLG XCO</a:t>
            </a:r>
            <a:r>
              <a:rPr lang="en-US" sz="1200" b="1" baseline="-25000" dirty="0"/>
              <a:t>2</a:t>
            </a:r>
            <a:endParaRPr lang="en-US" sz="1200" b="1" dirty="0"/>
          </a:p>
          <a:p>
            <a:r>
              <a:rPr lang="en-US" sz="1200" b="1" dirty="0"/>
              <a:t>OG XCO</a:t>
            </a:r>
            <a:r>
              <a:rPr lang="en-US" sz="1200" b="1" baseline="-25000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074715-B2C3-E14C-86C7-1FB9FE4956F6}"/>
              </a:ext>
            </a:extLst>
          </p:cNvPr>
          <p:cNvSpPr txBox="1"/>
          <p:nvPr/>
        </p:nvSpPr>
        <p:spPr>
          <a:xfrm>
            <a:off x="20021168" y="17066413"/>
            <a:ext cx="1132064" cy="39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/>
              <a:t>Observation number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6912F0-4222-F80A-B802-CE96F0A4D6CB}"/>
              </a:ext>
            </a:extLst>
          </p:cNvPr>
          <p:cNvSpPr txBox="1"/>
          <p:nvPr/>
        </p:nvSpPr>
        <p:spPr>
          <a:xfrm>
            <a:off x="14606488" y="19265015"/>
            <a:ext cx="600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Flux error (RMSE) reduction</a:t>
            </a:r>
            <a:endParaRPr lang="en-US" sz="2400" b="1" dirty="0">
              <a:solidFill>
                <a:srgbClr val="B1B1B1"/>
              </a:solidFill>
            </a:endParaRPr>
          </a:p>
          <a:p>
            <a:r>
              <a:rPr lang="en-US" sz="2400" b="1" dirty="0">
                <a:solidFill>
                  <a:srgbClr val="015191"/>
                </a:solidFill>
              </a:rPr>
              <a:t>       E1: 2–22% (2–19 </a:t>
            </a:r>
            <a:r>
              <a:rPr lang="en-US" sz="2400" b="1" dirty="0" err="1">
                <a:solidFill>
                  <a:srgbClr val="015191"/>
                </a:solidFill>
              </a:rPr>
              <a:t>Tg</a:t>
            </a:r>
            <a:r>
              <a:rPr lang="en-US" sz="2400" b="1" dirty="0">
                <a:solidFill>
                  <a:srgbClr val="015191"/>
                </a:solidFill>
              </a:rPr>
              <a:t> C mon</a:t>
            </a:r>
            <a:r>
              <a:rPr lang="en-US" sz="2400" b="1" baseline="30000" dirty="0">
                <a:solidFill>
                  <a:srgbClr val="015191"/>
                </a:solidFill>
              </a:rPr>
              <a:t>-1</a:t>
            </a:r>
            <a:r>
              <a:rPr lang="en-US" sz="2400" b="1" dirty="0">
                <a:solidFill>
                  <a:srgbClr val="015191"/>
                </a:solidFill>
              </a:rPr>
              <a:t>) </a:t>
            </a:r>
          </a:p>
          <a:p>
            <a:r>
              <a:rPr lang="en-US" sz="2400" b="1" dirty="0">
                <a:solidFill>
                  <a:srgbClr val="980110"/>
                </a:solidFill>
              </a:rPr>
              <a:t>       E2: 54% (47 </a:t>
            </a:r>
            <a:r>
              <a:rPr lang="en-US" sz="2400" b="1" dirty="0" err="1">
                <a:solidFill>
                  <a:srgbClr val="980110"/>
                </a:solidFill>
              </a:rPr>
              <a:t>Tg</a:t>
            </a:r>
            <a:r>
              <a:rPr lang="en-US" sz="2400" b="1" dirty="0">
                <a:solidFill>
                  <a:srgbClr val="980110"/>
                </a:solidFill>
              </a:rPr>
              <a:t> C mon</a:t>
            </a:r>
            <a:r>
              <a:rPr lang="en-US" sz="2400" b="1" baseline="30000" dirty="0">
                <a:solidFill>
                  <a:srgbClr val="980110"/>
                </a:solidFill>
              </a:rPr>
              <a:t>-1</a:t>
            </a:r>
            <a:r>
              <a:rPr lang="en-US" sz="2400" b="1" dirty="0">
                <a:solidFill>
                  <a:srgbClr val="980110"/>
                </a:solidFill>
              </a:rPr>
              <a:t>)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1CC2B48-1AFF-07B7-FC40-DD8288B22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22342"/>
              </p:ext>
            </p:extLst>
          </p:nvPr>
        </p:nvGraphicFramePr>
        <p:xfrm>
          <a:off x="8958234" y="22950302"/>
          <a:ext cx="5320438" cy="20510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8751">
                  <a:extLst>
                    <a:ext uri="{9D8B030D-6E8A-4147-A177-3AD203B41FA5}">
                      <a16:colId xmlns:a16="http://schemas.microsoft.com/office/drawing/2014/main" val="1296302696"/>
                    </a:ext>
                  </a:extLst>
                </a:gridCol>
                <a:gridCol w="1166686">
                  <a:extLst>
                    <a:ext uri="{9D8B030D-6E8A-4147-A177-3AD203B41FA5}">
                      <a16:colId xmlns:a16="http://schemas.microsoft.com/office/drawing/2014/main" val="3736136082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606744172"/>
                    </a:ext>
                  </a:extLst>
                </a:gridCol>
                <a:gridCol w="1166686">
                  <a:extLst>
                    <a:ext uri="{9D8B030D-6E8A-4147-A177-3AD203B41FA5}">
                      <a16:colId xmlns:a16="http://schemas.microsoft.com/office/drawing/2014/main" val="3109730935"/>
                    </a:ext>
                  </a:extLst>
                </a:gridCol>
                <a:gridCol w="933602">
                  <a:extLst>
                    <a:ext uri="{9D8B030D-6E8A-4147-A177-3AD203B41FA5}">
                      <a16:colId xmlns:a16="http://schemas.microsoft.com/office/drawing/2014/main" val="3542972627"/>
                    </a:ext>
                  </a:extLst>
                </a:gridCol>
              </a:tblGrid>
              <a:tr h="410206">
                <a:tc>
                  <a:txBody>
                    <a:bodyPr/>
                    <a:lstStyle/>
                    <a:p>
                      <a:r>
                        <a:rPr lang="en-US" sz="1800" dirty="0"/>
                        <a:t>XCO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data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ko-KR" sz="1800" dirty="0"/>
                        <a:t>LNLG (Land)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OG (Ocean)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13528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flux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Terrestrial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Air-sea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Terrestrial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Air-sea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23539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r>
                        <a:rPr lang="en-US" sz="1800" dirty="0"/>
                        <a:t>NH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666338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r>
                        <a:rPr lang="en-US" sz="1800" dirty="0"/>
                        <a:t>Tropics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2726"/>
                  </a:ext>
                </a:extLst>
              </a:tr>
              <a:tr h="410206">
                <a:tc>
                  <a:txBody>
                    <a:bodyPr/>
                    <a:lstStyle/>
                    <a:p>
                      <a:r>
                        <a:rPr lang="en-US" sz="1800" dirty="0"/>
                        <a:t>SH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23710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994D3FED-58FB-F805-EC7C-AEAC5E3BFDD3}"/>
              </a:ext>
            </a:extLst>
          </p:cNvPr>
          <p:cNvSpPr txBox="1"/>
          <p:nvPr/>
        </p:nvSpPr>
        <p:spPr>
          <a:xfrm>
            <a:off x="12969125" y="24966870"/>
            <a:ext cx="153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(unit:10</a:t>
            </a:r>
            <a:r>
              <a:rPr lang="en-US" sz="1600" baseline="30000" dirty="0"/>
              <a:t>-2</a:t>
            </a:r>
            <a:r>
              <a:rPr lang="en-US" sz="1600" dirty="0"/>
              <a:t> ppm)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E6F521-85B6-423A-708C-4B72E8798099}"/>
              </a:ext>
            </a:extLst>
          </p:cNvPr>
          <p:cNvSpPr txBox="1"/>
          <p:nvPr/>
        </p:nvSpPr>
        <p:spPr>
          <a:xfrm>
            <a:off x="1908662" y="22398101"/>
            <a:ext cx="5794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&lt; Seasonal difference (JJA minus DJF) of flux errors &gt;</a:t>
            </a: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0FCF0FB1-44C8-0426-D9A7-6E652419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42604"/>
              </p:ext>
            </p:extLst>
          </p:nvPr>
        </p:nvGraphicFramePr>
        <p:xfrm>
          <a:off x="1321090" y="22837250"/>
          <a:ext cx="6932295" cy="2164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87349">
                  <a:extLst>
                    <a:ext uri="{9D8B030D-6E8A-4147-A177-3AD203B41FA5}">
                      <a16:colId xmlns:a16="http://schemas.microsoft.com/office/drawing/2014/main" val="1296302696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736136082"/>
                    </a:ext>
                  </a:extLst>
                </a:gridCol>
                <a:gridCol w="656082">
                  <a:extLst>
                    <a:ext uri="{9D8B030D-6E8A-4147-A177-3AD203B41FA5}">
                      <a16:colId xmlns:a16="http://schemas.microsoft.com/office/drawing/2014/main" val="371652287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544281046"/>
                    </a:ext>
                  </a:extLst>
                </a:gridCol>
                <a:gridCol w="919607">
                  <a:extLst>
                    <a:ext uri="{9D8B030D-6E8A-4147-A177-3AD203B41FA5}">
                      <a16:colId xmlns:a16="http://schemas.microsoft.com/office/drawing/2014/main" val="84806418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10973093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153159187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327620450"/>
                    </a:ext>
                  </a:extLst>
                </a:gridCol>
                <a:gridCol w="919607">
                  <a:extLst>
                    <a:ext uri="{9D8B030D-6E8A-4147-A177-3AD203B41FA5}">
                      <a16:colId xmlns:a16="http://schemas.microsoft.com/office/drawing/2014/main" val="1246365715"/>
                    </a:ext>
                  </a:extLst>
                </a:gridCol>
              </a:tblGrid>
              <a:tr h="1284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/>
                        <a:t>Terrestrial </a:t>
                      </a:r>
                      <a:r>
                        <a:rPr lang="en-US" sz="1800" dirty="0"/>
                        <a:t>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 flux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1800" dirty="0"/>
                        <a:t>Air-sea CO</a:t>
                      </a:r>
                      <a:r>
                        <a:rPr lang="en-US" sz="1800" baseline="-25000" dirty="0"/>
                        <a:t>2 </a:t>
                      </a:r>
                      <a:r>
                        <a:rPr lang="en-US" sz="1800" dirty="0"/>
                        <a:t>flux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13528"/>
                  </a:ext>
                </a:extLst>
              </a:tr>
              <a:tr h="120579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Posterior (E1)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Posterior (E1)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23539"/>
                  </a:ext>
                </a:extLst>
              </a:tr>
              <a:tr h="120579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LNLG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LNLGOG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LNLG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LNLGOG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401311"/>
                  </a:ext>
                </a:extLst>
              </a:tr>
              <a:tr h="139849">
                <a:tc>
                  <a:txBody>
                    <a:bodyPr/>
                    <a:lstStyle/>
                    <a:p>
                      <a:r>
                        <a:rPr lang="en-US" sz="1800" dirty="0"/>
                        <a:t>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-2.90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-0.40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-0.33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-0.26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-0.30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66338"/>
                  </a:ext>
                </a:extLst>
              </a:tr>
              <a:tr h="120579">
                <a:tc>
                  <a:txBody>
                    <a:bodyPr/>
                    <a:lstStyle/>
                    <a:p>
                      <a:r>
                        <a:rPr lang="en-US" sz="1800" dirty="0"/>
                        <a:t>Tropics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0.28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0.11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862726"/>
                  </a:ext>
                </a:extLst>
              </a:tr>
              <a:tr h="139849">
                <a:tc>
                  <a:txBody>
                    <a:bodyPr/>
                    <a:lstStyle/>
                    <a:p>
                      <a:r>
                        <a:rPr lang="en-US" sz="1800" dirty="0"/>
                        <a:t>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0.49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-0.22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0.38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0.25</a:t>
                      </a:r>
                    </a:p>
                  </a:txBody>
                  <a:tcP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623710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5140CF04-57A3-DFCC-D37A-7F8C6D27892F}"/>
              </a:ext>
            </a:extLst>
          </p:cNvPr>
          <p:cNvSpPr txBox="1"/>
          <p:nvPr/>
        </p:nvSpPr>
        <p:spPr>
          <a:xfrm>
            <a:off x="7048276" y="22833788"/>
            <a:ext cx="130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(unit: Pg C )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524BE302-6968-1C2B-EFE0-8D79BA1D4B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817"/>
          <a:stretch/>
        </p:blipFill>
        <p:spPr>
          <a:xfrm>
            <a:off x="1041192" y="14728061"/>
            <a:ext cx="8566520" cy="240017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C42B722-934B-E71C-BDCF-185F0270A178}"/>
              </a:ext>
            </a:extLst>
          </p:cNvPr>
          <p:cNvSpPr txBox="1"/>
          <p:nvPr/>
        </p:nvSpPr>
        <p:spPr>
          <a:xfrm>
            <a:off x="7438289" y="16776681"/>
            <a:ext cx="146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gC</a:t>
            </a:r>
            <a:r>
              <a:rPr lang="en-US" sz="1600" dirty="0"/>
              <a:t> m</a:t>
            </a:r>
            <a:r>
              <a:rPr lang="en-US" sz="1600" baseline="30000" dirty="0"/>
              <a:t>-2</a:t>
            </a:r>
            <a:r>
              <a:rPr lang="en-US" sz="1600" dirty="0"/>
              <a:t> d</a:t>
            </a:r>
            <a:r>
              <a:rPr lang="en-US" sz="1600" baseline="30000" dirty="0"/>
              <a:t>-1</a:t>
            </a:r>
            <a:r>
              <a:rPr lang="en-US" sz="1600" dirty="0"/>
              <a:t>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17CFBA-C022-B385-A2F5-2DE20C1DAE92}"/>
              </a:ext>
            </a:extLst>
          </p:cNvPr>
          <p:cNvSpPr txBox="1"/>
          <p:nvPr/>
        </p:nvSpPr>
        <p:spPr>
          <a:xfrm>
            <a:off x="11703417" y="19848679"/>
            <a:ext cx="146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gC</a:t>
            </a:r>
            <a:r>
              <a:rPr lang="en-US" sz="1600" dirty="0"/>
              <a:t> m</a:t>
            </a:r>
            <a:r>
              <a:rPr lang="en-US" sz="1600" baseline="30000" dirty="0"/>
              <a:t>-2</a:t>
            </a:r>
            <a:r>
              <a:rPr lang="en-US" sz="1600" dirty="0"/>
              <a:t> d</a:t>
            </a:r>
            <a:r>
              <a:rPr lang="en-US" sz="1600" baseline="30000" dirty="0"/>
              <a:t>-1</a:t>
            </a:r>
            <a:r>
              <a:rPr lang="en-US" sz="1600" dirty="0"/>
              <a:t>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ED0453-CDE7-09B6-B588-026DDD728DE3}"/>
              </a:ext>
            </a:extLst>
          </p:cNvPr>
          <p:cNvSpPr/>
          <p:nvPr/>
        </p:nvSpPr>
        <p:spPr>
          <a:xfrm>
            <a:off x="1073084" y="20716854"/>
            <a:ext cx="472840" cy="472840"/>
          </a:xfrm>
          <a:prstGeom prst="ellipse">
            <a:avLst/>
          </a:prstGeom>
          <a:solidFill>
            <a:srgbClr val="CFE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81089-AE8B-FE77-E1CF-258F8A8E6790}"/>
              </a:ext>
            </a:extLst>
          </p:cNvPr>
          <p:cNvSpPr/>
          <p:nvPr/>
        </p:nvSpPr>
        <p:spPr>
          <a:xfrm>
            <a:off x="8687769" y="20716854"/>
            <a:ext cx="472840" cy="472840"/>
          </a:xfrm>
          <a:prstGeom prst="ellipse">
            <a:avLst/>
          </a:prstGeom>
          <a:solidFill>
            <a:srgbClr val="CFE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E26FC36-357D-D2DB-5D37-6618F0783293}"/>
              </a:ext>
            </a:extLst>
          </p:cNvPr>
          <p:cNvSpPr/>
          <p:nvPr/>
        </p:nvSpPr>
        <p:spPr>
          <a:xfrm>
            <a:off x="13855398" y="14204165"/>
            <a:ext cx="472840" cy="472840"/>
          </a:xfrm>
          <a:prstGeom prst="ellipse">
            <a:avLst/>
          </a:prstGeom>
          <a:solidFill>
            <a:srgbClr val="CFE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963C52-7DB6-D559-CCC5-E775688D9A06}"/>
              </a:ext>
            </a:extLst>
          </p:cNvPr>
          <p:cNvGrpSpPr/>
          <p:nvPr/>
        </p:nvGrpSpPr>
        <p:grpSpPr>
          <a:xfrm>
            <a:off x="14465397" y="21119962"/>
            <a:ext cx="6650412" cy="4452396"/>
            <a:chOff x="14447623" y="20952274"/>
            <a:chExt cx="6722429" cy="450061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92EA176-F5D2-B392-32FC-CFE6A1491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816" b="53432"/>
            <a:stretch/>
          </p:blipFill>
          <p:spPr>
            <a:xfrm>
              <a:off x="14447623" y="21259906"/>
              <a:ext cx="3302313" cy="164074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8F4ADA0E-3822-4468-DB4C-ED9598865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40" t="4857" r="582" b="53462"/>
            <a:stretch/>
          </p:blipFill>
          <p:spPr>
            <a:xfrm>
              <a:off x="17887187" y="21253680"/>
              <a:ext cx="3282865" cy="164697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0C2D68-84F3-611E-DA89-E77D201D65F2}"/>
                </a:ext>
              </a:extLst>
            </p:cNvPr>
            <p:cNvSpPr txBox="1"/>
            <p:nvPr/>
          </p:nvSpPr>
          <p:spPr>
            <a:xfrm>
              <a:off x="18960629" y="25083903"/>
              <a:ext cx="1460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(10</a:t>
              </a:r>
              <a:r>
                <a:rPr lang="en-US" sz="1600" baseline="30000" dirty="0"/>
                <a:t>-2</a:t>
              </a:r>
              <a:r>
                <a:rPr lang="en-US" sz="1600" dirty="0"/>
                <a:t> ppm)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3897DED-0F4D-1797-5D7D-7F455E85DBBC}"/>
                </a:ext>
              </a:extLst>
            </p:cNvPr>
            <p:cNvSpPr txBox="1"/>
            <p:nvPr/>
          </p:nvSpPr>
          <p:spPr>
            <a:xfrm>
              <a:off x="14481722" y="20961482"/>
              <a:ext cx="301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(a) OG XCO</a:t>
              </a:r>
              <a:r>
                <a:rPr lang="en-US" baseline="-25000" dirty="0"/>
                <a:t>2</a:t>
              </a:r>
              <a:r>
                <a:rPr lang="en-US" dirty="0"/>
                <a:t> (JJA)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FDF0DB-EF33-C08A-B3A4-B70114568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0638"/>
            <a:stretch/>
          </p:blipFill>
          <p:spPr>
            <a:xfrm>
              <a:off x="14447623" y="23210885"/>
              <a:ext cx="3302313" cy="19397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81FAC18-3388-CCD6-0B54-E2DA7BB31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40" t="50586" r="582"/>
            <a:stretch/>
          </p:blipFill>
          <p:spPr>
            <a:xfrm>
              <a:off x="17887187" y="23210885"/>
              <a:ext cx="3282865" cy="19524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E619F7-C411-23C8-8215-08883A5B6A99}"/>
                </a:ext>
              </a:extLst>
            </p:cNvPr>
            <p:cNvSpPr txBox="1"/>
            <p:nvPr/>
          </p:nvSpPr>
          <p:spPr>
            <a:xfrm>
              <a:off x="17861525" y="20952274"/>
              <a:ext cx="301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(b) LNLG XCO</a:t>
              </a:r>
              <a:r>
                <a:rPr lang="en-US" baseline="-25000" dirty="0"/>
                <a:t>2</a:t>
              </a:r>
              <a:r>
                <a:rPr lang="en-US" dirty="0"/>
                <a:t> (JJA)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70729F-0974-6C4A-30FF-EF0994A9CB3B}"/>
                </a:ext>
              </a:extLst>
            </p:cNvPr>
            <p:cNvSpPr txBox="1"/>
            <p:nvPr/>
          </p:nvSpPr>
          <p:spPr>
            <a:xfrm>
              <a:off x="14469005" y="22905435"/>
              <a:ext cx="301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(c) OG XCO</a:t>
              </a:r>
              <a:r>
                <a:rPr lang="en-US" baseline="-25000" dirty="0"/>
                <a:t>2</a:t>
              </a:r>
              <a:r>
                <a:rPr lang="en-US" dirty="0"/>
                <a:t> (DJF)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E48E9A5-17F0-4242-9E5C-DA7BDB9DE7DE}"/>
                </a:ext>
              </a:extLst>
            </p:cNvPr>
            <p:cNvSpPr txBox="1"/>
            <p:nvPr/>
          </p:nvSpPr>
          <p:spPr>
            <a:xfrm>
              <a:off x="17848808" y="22896225"/>
              <a:ext cx="301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(d) LNLG XCO</a:t>
              </a:r>
              <a:r>
                <a:rPr lang="en-US" baseline="-25000" dirty="0"/>
                <a:t>2</a:t>
              </a:r>
              <a:r>
                <a:rPr lang="en-US" dirty="0"/>
                <a:t> (DJF)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A48296-F48C-EF47-D74A-352F2DD140AB}"/>
                </a:ext>
              </a:extLst>
            </p:cNvPr>
            <p:cNvSpPr txBox="1"/>
            <p:nvPr/>
          </p:nvSpPr>
          <p:spPr>
            <a:xfrm>
              <a:off x="15631037" y="25114330"/>
              <a:ext cx="1460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(10</a:t>
              </a:r>
              <a:r>
                <a:rPr lang="en-US" sz="1600" baseline="30000" dirty="0"/>
                <a:t>-2</a:t>
              </a:r>
              <a:r>
                <a:rPr lang="en-US" sz="1600" dirty="0"/>
                <a:t> ppm)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5B088239-BD40-D089-B4F0-DA364D8356AD}"/>
              </a:ext>
            </a:extLst>
          </p:cNvPr>
          <p:cNvSpPr txBox="1"/>
          <p:nvPr/>
        </p:nvSpPr>
        <p:spPr>
          <a:xfrm>
            <a:off x="14698018" y="20619879"/>
            <a:ext cx="6266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&lt; Contributions of terrestrial and air-sea fluxes to observed atmospheric XCO</a:t>
            </a:r>
            <a:r>
              <a:rPr lang="en-US" sz="2000" b="1" baseline="-25000" dirty="0"/>
              <a:t>2</a:t>
            </a:r>
            <a:r>
              <a:rPr lang="en-US" sz="2000" b="1" dirty="0"/>
              <a:t> changes &gt;</a:t>
            </a:r>
          </a:p>
        </p:txBody>
      </p:sp>
    </p:spTree>
    <p:extLst>
      <p:ext uri="{BB962C8B-B14F-4D97-AF65-F5344CB8AC3E}">
        <p14:creationId xmlns:p14="http://schemas.microsoft.com/office/powerpoint/2010/main" val="18997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796</Words>
  <Application>Microsoft Office PowerPoint</Application>
  <PresentationFormat>Custom</PresentationFormat>
  <Paragraphs>154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51</cp:revision>
  <dcterms:created xsi:type="dcterms:W3CDTF">2022-08-22T17:05:38Z</dcterms:created>
  <dcterms:modified xsi:type="dcterms:W3CDTF">2023-11-29T03:26:08Z</dcterms:modified>
</cp:coreProperties>
</file>