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4"/>
    <p:restoredTop sz="96327"/>
  </p:normalViewPr>
  <p:slideViewPr>
    <p:cSldViewPr snapToGrid="0">
      <p:cViewPr>
        <p:scale>
          <a:sx n="80" d="100"/>
          <a:sy n="80" d="100"/>
        </p:scale>
        <p:origin x="800" y="-9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54449-ED92-594A-B0EA-037AAE3BC606}" type="datetimeFigureOut">
              <a:rPr lang="en-US" smtClean="0"/>
              <a:t>9/24/23</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9557A-63A6-D24C-A0CB-7EEFAC212982}" type="slidenum">
              <a:rPr lang="en-US" smtClean="0"/>
              <a:t>‹#›</a:t>
            </a:fld>
            <a:endParaRPr lang="en-US"/>
          </a:p>
        </p:txBody>
      </p:sp>
    </p:spTree>
    <p:extLst>
      <p:ext uri="{BB962C8B-B14F-4D97-AF65-F5344CB8AC3E}">
        <p14:creationId xmlns:p14="http://schemas.microsoft.com/office/powerpoint/2010/main" val="2367303983"/>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72FA5-28D0-904C-9750-B15D04D4FE03}" type="slidenum">
              <a:rPr lang="en-US" smtClean="0"/>
              <a:t>1</a:t>
            </a:fld>
            <a:endParaRPr lang="en-US"/>
          </a:p>
        </p:txBody>
      </p:sp>
    </p:spTree>
    <p:extLst>
      <p:ext uri="{BB962C8B-B14F-4D97-AF65-F5344CB8AC3E}">
        <p14:creationId xmlns:p14="http://schemas.microsoft.com/office/powerpoint/2010/main" val="367498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4F131E-FF7D-384A-9F5B-70F1CDE62BF6}"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131001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F131E-FF7D-384A-9F5B-70F1CDE62BF6}"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186218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F131E-FF7D-384A-9F5B-70F1CDE62BF6}"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40876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F131E-FF7D-384A-9F5B-70F1CDE62BF6}"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132731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F131E-FF7D-384A-9F5B-70F1CDE62BF6}"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239335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F131E-FF7D-384A-9F5B-70F1CDE62BF6}"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44770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F131E-FF7D-384A-9F5B-70F1CDE62BF6}" type="datetimeFigureOut">
              <a:rPr lang="en-US" smtClean="0"/>
              <a:t>9/23/23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85945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F131E-FF7D-384A-9F5B-70F1CDE62BF6}" type="datetimeFigureOut">
              <a:rPr lang="en-US" smtClean="0"/>
              <a:t>9/23/23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69311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F131E-FF7D-384A-9F5B-70F1CDE62BF6}" type="datetimeFigureOut">
              <a:rPr lang="en-US" smtClean="0"/>
              <a:t>9/23/23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122068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5F4F131E-FF7D-384A-9F5B-70F1CDE62BF6}"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135981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5F4F131E-FF7D-384A-9F5B-70F1CDE62BF6}"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30284-8BDD-9C49-8439-263514A5C1BF}" type="slidenum">
              <a:rPr lang="en-US" smtClean="0"/>
              <a:t>‹#›</a:t>
            </a:fld>
            <a:endParaRPr lang="en-US"/>
          </a:p>
        </p:txBody>
      </p:sp>
    </p:spTree>
    <p:extLst>
      <p:ext uri="{BB962C8B-B14F-4D97-AF65-F5344CB8AC3E}">
        <p14:creationId xmlns:p14="http://schemas.microsoft.com/office/powerpoint/2010/main" val="263685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5F4F131E-FF7D-384A-9F5B-70F1CDE62BF6}" type="datetimeFigureOut">
              <a:rPr lang="en-US" smtClean="0"/>
              <a:t>9/23/23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22830284-8BDD-9C49-8439-263514A5C1BF}" type="slidenum">
              <a:rPr lang="en-US" smtClean="0"/>
              <a:t>‹#›</a:t>
            </a:fld>
            <a:endParaRPr lang="en-US"/>
          </a:p>
        </p:txBody>
      </p:sp>
    </p:spTree>
    <p:extLst>
      <p:ext uri="{BB962C8B-B14F-4D97-AF65-F5344CB8AC3E}">
        <p14:creationId xmlns:p14="http://schemas.microsoft.com/office/powerpoint/2010/main" val="135092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1.png"/><Relationship Id="rId39" Type="http://schemas.openxmlformats.org/officeDocument/2006/relationships/image" Target="../media/image34.png"/><Relationship Id="rId21" Type="http://schemas.openxmlformats.org/officeDocument/2006/relationships/image" Target="../media/image18.png"/><Relationship Id="rId34" Type="http://schemas.openxmlformats.org/officeDocument/2006/relationships/image" Target="../media/image29.png"/><Relationship Id="rId42" Type="http://schemas.openxmlformats.org/officeDocument/2006/relationships/image" Target="../media/image37.png"/><Relationship Id="rId47" Type="http://schemas.openxmlformats.org/officeDocument/2006/relationships/image" Target="../media/image42.png"/><Relationship Id="rId7" Type="http://schemas.openxmlformats.org/officeDocument/2006/relationships/hyperlink" Target="https://www.google.com/imgres?imgurl=https%3A%2F%2Ffabienmaussion.info%2Fimages%2Fblog%2Fera5%2Fera5_map_trends_l.png&amp;tbnid=Spc5UMfWNomDmM&amp;vet=12ahUKEwidmsz3_vr-AhVIOkQIHUMLDt4QMygBegUIARC_AQ..i&amp;imgrefurl=https%3A%2F%2Ffabienmaussion.info%2F2019%2F08%2F29%2Fera5%2F&amp;docid=kAMPKPZymXXxLM&amp;w=2683&amp;h=1280&amp;q=era5%20temperature&amp;ved=2ahUKEwidmsz3_vr-AhVIOkQIHUMLDt4QMygBegUIARC_AQ" TargetMode="External"/><Relationship Id="rId2" Type="http://schemas.openxmlformats.org/officeDocument/2006/relationships/notesSlide" Target="../notesSlides/notesSlide1.xml"/><Relationship Id="rId16" Type="http://schemas.openxmlformats.org/officeDocument/2006/relationships/image" Target="../media/image13.png"/><Relationship Id="rId29"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hyperlink" Target="https://ars.usda.gov/" TargetMode="External"/><Relationship Id="rId32" Type="http://schemas.openxmlformats.org/officeDocument/2006/relationships/image" Target="../media/image27.png"/><Relationship Id="rId37" Type="http://schemas.openxmlformats.org/officeDocument/2006/relationships/image" Target="../media/image32.png"/><Relationship Id="rId40" Type="http://schemas.openxmlformats.org/officeDocument/2006/relationships/image" Target="../media/image35.png"/><Relationship Id="rId45" Type="http://schemas.openxmlformats.org/officeDocument/2006/relationships/image" Target="../media/image40.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3.png"/><Relationship Id="rId36" Type="http://schemas.openxmlformats.org/officeDocument/2006/relationships/image" Target="../media/image31.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6.png"/><Relationship Id="rId44"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6.emf"/><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image" Target="../media/image25.png"/><Relationship Id="rId35" Type="http://schemas.openxmlformats.org/officeDocument/2006/relationships/image" Target="../media/image30.png"/><Relationship Id="rId43" Type="http://schemas.openxmlformats.org/officeDocument/2006/relationships/image" Target="../media/image38.png"/><Relationship Id="rId48" Type="http://schemas.openxmlformats.org/officeDocument/2006/relationships/image" Target="../media/image43.png"/><Relationship Id="rId8" Type="http://schemas.openxmlformats.org/officeDocument/2006/relationships/image" Target="../media/image5.jpeg"/><Relationship Id="rId3" Type="http://schemas.openxmlformats.org/officeDocument/2006/relationships/image" Target="../media/image1.png"/><Relationship Id="rId12" Type="http://schemas.openxmlformats.org/officeDocument/2006/relationships/image" Target="../media/image9.jpeg"/><Relationship Id="rId17" Type="http://schemas.openxmlformats.org/officeDocument/2006/relationships/image" Target="../media/image14.png"/><Relationship Id="rId25" Type="http://schemas.openxmlformats.org/officeDocument/2006/relationships/hyperlink" Target="https://actamerica.ornl.gov/" TargetMode="External"/><Relationship Id="rId33" Type="http://schemas.openxmlformats.org/officeDocument/2006/relationships/image" Target="../media/image28.png"/><Relationship Id="rId38" Type="http://schemas.openxmlformats.org/officeDocument/2006/relationships/image" Target="../media/image33.png"/><Relationship Id="rId46" Type="http://schemas.openxmlformats.org/officeDocument/2006/relationships/image" Target="../media/image41.png"/><Relationship Id="rId20" Type="http://schemas.openxmlformats.org/officeDocument/2006/relationships/image" Target="../media/image17.png"/><Relationship Id="rId41"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a:extLst>
              <a:ext uri="{FF2B5EF4-FFF2-40B4-BE49-F238E27FC236}">
                <a16:creationId xmlns:a16="http://schemas.microsoft.com/office/drawing/2014/main" id="{C7E2DFBD-28F1-004D-E66F-3ACF560E1B1A}"/>
              </a:ext>
            </a:extLst>
          </p:cNvPr>
          <p:cNvPicPr>
            <a:picLocks noChangeAspect="1"/>
          </p:cNvPicPr>
          <p:nvPr/>
        </p:nvPicPr>
        <p:blipFill rotWithShape="1">
          <a:blip r:embed="rId3"/>
          <a:srcRect t="34665" r="49183"/>
          <a:stretch/>
        </p:blipFill>
        <p:spPr>
          <a:xfrm>
            <a:off x="15146685" y="25691984"/>
            <a:ext cx="3001588" cy="1142637"/>
          </a:xfrm>
          <a:prstGeom prst="rect">
            <a:avLst/>
          </a:prstGeom>
        </p:spPr>
      </p:pic>
      <p:pic>
        <p:nvPicPr>
          <p:cNvPr id="68" name="Picture 67">
            <a:extLst>
              <a:ext uri="{FF2B5EF4-FFF2-40B4-BE49-F238E27FC236}">
                <a16:creationId xmlns:a16="http://schemas.microsoft.com/office/drawing/2014/main" id="{ADC171C3-E5DF-83BC-70DA-4CB4273361AE}"/>
              </a:ext>
            </a:extLst>
          </p:cNvPr>
          <p:cNvPicPr>
            <a:picLocks noChangeAspect="1"/>
          </p:cNvPicPr>
          <p:nvPr/>
        </p:nvPicPr>
        <p:blipFill rotWithShape="1">
          <a:blip r:embed="rId4"/>
          <a:srcRect l="12360" r="44503"/>
          <a:stretch/>
        </p:blipFill>
        <p:spPr>
          <a:xfrm>
            <a:off x="12187765" y="25637194"/>
            <a:ext cx="2862510" cy="1202332"/>
          </a:xfrm>
          <a:prstGeom prst="rect">
            <a:avLst/>
          </a:prstGeom>
        </p:spPr>
      </p:pic>
      <p:sp>
        <p:nvSpPr>
          <p:cNvPr id="4" name="Rectangle 3">
            <a:extLst>
              <a:ext uri="{FF2B5EF4-FFF2-40B4-BE49-F238E27FC236}">
                <a16:creationId xmlns:a16="http://schemas.microsoft.com/office/drawing/2014/main" id="{204185AC-9F19-D1B5-3E2C-C165D877F433}"/>
              </a:ext>
            </a:extLst>
          </p:cNvPr>
          <p:cNvSpPr/>
          <p:nvPr/>
        </p:nvSpPr>
        <p:spPr>
          <a:xfrm>
            <a:off x="0" y="0"/>
            <a:ext cx="21945600" cy="44974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16280923" y="29010550"/>
            <a:ext cx="5416090" cy="2539157"/>
          </a:xfrm>
          <a:prstGeom prst="rect">
            <a:avLst/>
          </a:prstGeom>
          <a:noFill/>
        </p:spPr>
        <p:txBody>
          <a:bodyPr wrap="square" rtlCol="0">
            <a:spAutoFit/>
          </a:bodyPr>
          <a:lstStyle/>
          <a:p>
            <a:r>
              <a:rPr lang="en-US" sz="2400" b="1" dirty="0">
                <a:latin typeface="Helvetica" pitchFamily="2" charset="0"/>
                <a:cs typeface="Arial" panose="020B0604020202020204" pitchFamily="34" charset="0"/>
              </a:rPr>
              <a:t>National Aeronautics and </a:t>
            </a:r>
          </a:p>
          <a:p>
            <a:r>
              <a:rPr lang="en-US" sz="2400" b="1" dirty="0">
                <a:latin typeface="Helvetica" pitchFamily="2" charset="0"/>
                <a:cs typeface="Arial" panose="020B0604020202020204" pitchFamily="34" charset="0"/>
              </a:rPr>
              <a:t>Space Administration</a:t>
            </a:r>
          </a:p>
          <a:p>
            <a:pPr>
              <a:spcBef>
                <a:spcPts val="1800"/>
              </a:spcBef>
            </a:pPr>
            <a:r>
              <a:rPr lang="en-US" sz="2400" b="1" dirty="0">
                <a:latin typeface="Helvetica" pitchFamily="2" charset="0"/>
                <a:cs typeface="Arial" panose="020B0604020202020204" pitchFamily="34" charset="0"/>
              </a:rPr>
              <a:t>Jet Propulsion Laboratory</a:t>
            </a:r>
          </a:p>
          <a:p>
            <a:r>
              <a:rPr lang="en-US" sz="2400" dirty="0">
                <a:latin typeface="Helvetica" pitchFamily="2" charset="0"/>
                <a:cs typeface="Arial" panose="020B0604020202020204" pitchFamily="34" charset="0"/>
              </a:rPr>
              <a:t>California Institute of Technology</a:t>
            </a:r>
          </a:p>
          <a:p>
            <a:r>
              <a:rPr lang="en-US" sz="2400" dirty="0">
                <a:latin typeface="Helvetica" pitchFamily="2" charset="0"/>
                <a:cs typeface="Arial" panose="020B0604020202020204" pitchFamily="34" charset="0"/>
              </a:rPr>
              <a:t>Pasadena, California</a:t>
            </a:r>
          </a:p>
          <a:p>
            <a:r>
              <a:rPr lang="en-US" sz="2400" b="1" dirty="0" err="1">
                <a:latin typeface="Helvetica" pitchFamily="2" charset="0"/>
                <a:cs typeface="Arial" panose="020B0604020202020204" pitchFamily="34" charset="0"/>
              </a:rPr>
              <a:t>www.nasa.gov</a:t>
            </a:r>
            <a:endParaRPr lang="en-US" sz="24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435220" y="269861"/>
            <a:ext cx="10170409" cy="523220"/>
          </a:xfrm>
          <a:prstGeom prst="rect">
            <a:avLst/>
          </a:prstGeom>
          <a:noFill/>
        </p:spPr>
        <p:txBody>
          <a:bodyPr wrap="square" rtlCol="0">
            <a:spAutoFit/>
          </a:bodyPr>
          <a:lstStyle/>
          <a:p>
            <a:r>
              <a:rPr lang="en-US" sz="2800" dirty="0">
                <a:solidFill>
                  <a:schemeClr val="bg1"/>
                </a:solidFill>
                <a:latin typeface="Helvetica" pitchFamily="2" charset="0"/>
                <a:cs typeface="Arial" panose="020B0604020202020204" pitchFamily="34" charset="0"/>
              </a:rPr>
              <a:t>National Aeronautics and Space Administration</a:t>
            </a:r>
          </a:p>
        </p:txBody>
      </p:sp>
      <p:sp>
        <p:nvSpPr>
          <p:cNvPr id="12" name="Rectangle 11">
            <a:extLst>
              <a:ext uri="{FF2B5EF4-FFF2-40B4-BE49-F238E27FC236}">
                <a16:creationId xmlns:a16="http://schemas.microsoft.com/office/drawing/2014/main" id="{E1B6AD9F-C2D0-FAA0-B80B-B64AFDA924FD}"/>
              </a:ext>
            </a:extLst>
          </p:cNvPr>
          <p:cNvSpPr/>
          <p:nvPr/>
        </p:nvSpPr>
        <p:spPr>
          <a:xfrm>
            <a:off x="8542661" y="29084981"/>
            <a:ext cx="7532583" cy="343158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574765" y="949892"/>
            <a:ext cx="19187960"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Agricultural and Forest Carbon Inventories Improve </a:t>
            </a:r>
          </a:p>
          <a:p>
            <a:pPr algn="ctr"/>
            <a:r>
              <a:rPr lang="en-US" sz="4800" b="1" dirty="0">
                <a:latin typeface="Arial" panose="020B0604020202020204" pitchFamily="34" charset="0"/>
                <a:cs typeface="Arial" panose="020B0604020202020204" pitchFamily="34" charset="0"/>
              </a:rPr>
              <a:t>Estimates of North American Carbon Fluxes</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5"/>
          <a:stretch>
            <a:fillRect/>
          </a:stretch>
        </p:blipFill>
        <p:spPr>
          <a:xfrm>
            <a:off x="19527775" y="184730"/>
            <a:ext cx="2012938" cy="2012938"/>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16275245" y="31895592"/>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629374" y="29157277"/>
            <a:ext cx="7387057" cy="3785652"/>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Acknowledgements: </a:t>
            </a:r>
          </a:p>
          <a:p>
            <a:pPr>
              <a:spcBef>
                <a:spcPct val="0"/>
              </a:spcBef>
            </a:pPr>
            <a:r>
              <a:rPr lang="en-US" altLang="en-US" sz="2400" dirty="0">
                <a:latin typeface="Arial" panose="020B0604020202020204" pitchFamily="34" charset="0"/>
              </a:rPr>
              <a:t>This research was supported by NASA project number 80NSSC21K1060: ”Preparing the global CMS Flux system for application to carbon flux inventories via regional-scale, observation-based evaluations”</a:t>
            </a:r>
            <a:endParaRPr lang="en-US" altLang="en-US" sz="3000" dirty="0">
              <a:latin typeface="Arial" panose="020B0604020202020204" pitchFamily="34" charset="0"/>
            </a:endParaRPr>
          </a:p>
          <a:p>
            <a:pPr>
              <a:spcBef>
                <a:spcPct val="0"/>
              </a:spcBef>
            </a:pPr>
            <a:endParaRPr lang="en-US" altLang="en-US" sz="6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2400" b="1" i="1" dirty="0">
                <a:solidFill>
                  <a:srgbClr val="2EA12E"/>
                </a:solidFill>
                <a:latin typeface="Arial" panose="020B0604020202020204" pitchFamily="34" charset="0"/>
              </a:rPr>
              <a:t>teresa.e.bilir@jpl.nasa.gov</a:t>
            </a:r>
            <a:endParaRPr lang="en-US" altLang="en-US" sz="2400" i="1" dirty="0">
              <a:solidFill>
                <a:srgbClr val="2EA12E"/>
              </a:solidFill>
              <a:latin typeface="Arial" panose="020B0604020202020204" pitchFamily="34" charset="0"/>
            </a:endParaRPr>
          </a:p>
          <a:p>
            <a:endParaRPr lang="en-US" sz="3000" dirty="0"/>
          </a:p>
        </p:txBody>
      </p:sp>
      <p:sp>
        <p:nvSpPr>
          <p:cNvPr id="55" name="Rounded Rectangle 54">
            <a:extLst>
              <a:ext uri="{FF2B5EF4-FFF2-40B4-BE49-F238E27FC236}">
                <a16:creationId xmlns:a16="http://schemas.microsoft.com/office/drawing/2014/main" id="{F1C9435C-4547-820F-2558-A4C9EE2F2D1B}"/>
              </a:ext>
            </a:extLst>
          </p:cNvPr>
          <p:cNvSpPr/>
          <p:nvPr/>
        </p:nvSpPr>
        <p:spPr>
          <a:xfrm>
            <a:off x="61511" y="4766488"/>
            <a:ext cx="7849952" cy="4457654"/>
          </a:xfrm>
          <a:prstGeom prst="roundRect">
            <a:avLst>
              <a:gd name="adj" fmla="val 93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5600" b="1" dirty="0">
              <a:solidFill>
                <a:schemeClr val="tx1"/>
              </a:solidFill>
            </a:endParaRPr>
          </a:p>
          <a:p>
            <a:pPr marL="0" marR="0">
              <a:spcBef>
                <a:spcPts val="0"/>
              </a:spcBef>
              <a:spcAft>
                <a:spcPts val="0"/>
              </a:spcAft>
            </a:pPr>
            <a:r>
              <a:rPr lang="en-US" sz="2100" dirty="0">
                <a:solidFill>
                  <a:schemeClr val="tx1"/>
                </a:solidFill>
                <a:latin typeface="Calibri" panose="020F0502020204030204" pitchFamily="34" charset="0"/>
                <a:ea typeface="Calibri" panose="020F0502020204030204" pitchFamily="34" charset="0"/>
                <a:cs typeface="Times New Roman" panose="02020603050405020304" pitchFamily="18" charset="0"/>
              </a:rPr>
              <a:t>Improvements in resolution and uncertainty in land-atmosphere carbon (C) flux estimates enable higher-quality carbon management policies. Here, we show how a Bayesian model-data fusion (MDF) framework (CARDAMOM, </a:t>
            </a:r>
            <a:r>
              <a:rPr lang="en-US" sz="21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fig. 1</a:t>
            </a:r>
            <a:r>
              <a:rPr lang="en-US" sz="2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combines diverse satellite and </a:t>
            </a:r>
            <a:r>
              <a:rPr lang="en-US" sz="21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in situ </a:t>
            </a:r>
            <a:r>
              <a:rPr lang="en-US" sz="2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observations to generate C fluxes that can serve as prior estimates for a nested inversion system (CMS-Flux-NA). </a:t>
            </a:r>
            <a:endParaRPr lang="en-US" sz="2100" dirty="0">
              <a:solidFill>
                <a:schemeClr val="tx1"/>
              </a:solidFill>
              <a:latin typeface="Calibri" panose="020F0502020204030204" pitchFamily="34" charset="0"/>
              <a:cs typeface="Times New Roman" panose="02020603050405020304" pitchFamily="18" charset="0"/>
            </a:endParaRPr>
          </a:p>
          <a:p>
            <a:pPr marL="0" marR="0">
              <a:spcBef>
                <a:spcPts val="0"/>
              </a:spcBef>
              <a:spcAft>
                <a:spcPts val="0"/>
              </a:spcAft>
            </a:pPr>
            <a:endParaRPr lang="en-US" sz="600" dirty="0">
              <a:solidFill>
                <a:schemeClr val="tx1"/>
              </a:solidFill>
            </a:endParaRPr>
          </a:p>
          <a:p>
            <a:pPr algn="ctr"/>
            <a:r>
              <a:rPr lang="en-US" sz="2700" b="1" dirty="0">
                <a:solidFill>
                  <a:srgbClr val="C00000"/>
                </a:solidFill>
              </a:rPr>
              <a:t>Question: </a:t>
            </a:r>
            <a:r>
              <a:rPr lang="en-US" sz="2600" dirty="0">
                <a:solidFill>
                  <a:schemeClr val="tx1"/>
                </a:solidFill>
              </a:rPr>
              <a:t>How do forest and crop inventory datasets impact the magnitude, spatiotemporal distribution and uncertainty of estimated C fluxes over North America? </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56" name="Rounded Rectangle 55">
            <a:extLst>
              <a:ext uri="{FF2B5EF4-FFF2-40B4-BE49-F238E27FC236}">
                <a16:creationId xmlns:a16="http://schemas.microsoft.com/office/drawing/2014/main" id="{6785AE5B-AB2A-DB91-AC3B-68D0F234FAB3}"/>
              </a:ext>
            </a:extLst>
          </p:cNvPr>
          <p:cNvSpPr/>
          <p:nvPr/>
        </p:nvSpPr>
        <p:spPr>
          <a:xfrm>
            <a:off x="61511" y="4646643"/>
            <a:ext cx="7849952" cy="986555"/>
          </a:xfrm>
          <a:prstGeom prst="roundRect">
            <a:avLst>
              <a:gd name="adj" fmla="val 361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 Background &amp; Motivation</a:t>
            </a:r>
          </a:p>
        </p:txBody>
      </p:sp>
      <p:grpSp>
        <p:nvGrpSpPr>
          <p:cNvPr id="101" name="Group 100">
            <a:extLst>
              <a:ext uri="{FF2B5EF4-FFF2-40B4-BE49-F238E27FC236}">
                <a16:creationId xmlns:a16="http://schemas.microsoft.com/office/drawing/2014/main" id="{9DE0B868-3938-E9D7-D8AD-74290D44A0E5}"/>
              </a:ext>
            </a:extLst>
          </p:cNvPr>
          <p:cNvGrpSpPr/>
          <p:nvPr/>
        </p:nvGrpSpPr>
        <p:grpSpPr>
          <a:xfrm>
            <a:off x="8889490" y="4648951"/>
            <a:ext cx="12526847" cy="8295541"/>
            <a:chOff x="11508438" y="5804544"/>
            <a:chExt cx="10219196" cy="6767367"/>
          </a:xfrm>
        </p:grpSpPr>
        <p:sp>
          <p:nvSpPr>
            <p:cNvPr id="40" name="TextBox 39">
              <a:extLst>
                <a:ext uri="{FF2B5EF4-FFF2-40B4-BE49-F238E27FC236}">
                  <a16:creationId xmlns:a16="http://schemas.microsoft.com/office/drawing/2014/main" id="{9BC0AA50-274A-8CE5-3BB1-809332EEC8FE}"/>
                </a:ext>
              </a:extLst>
            </p:cNvPr>
            <p:cNvSpPr txBox="1"/>
            <p:nvPr/>
          </p:nvSpPr>
          <p:spPr>
            <a:xfrm>
              <a:off x="11508438" y="9106555"/>
              <a:ext cx="2500686" cy="222472"/>
            </a:xfrm>
            <a:prstGeom prst="rect">
              <a:avLst/>
            </a:prstGeom>
            <a:solidFill>
              <a:schemeClr val="bg1"/>
            </a:solidFill>
            <a:ln w="50800">
              <a:solidFill>
                <a:srgbClr val="FF0000"/>
              </a:solidFill>
            </a:ln>
          </p:spPr>
          <p:txBody>
            <a:bodyPr wrap="square" rtlCol="0">
              <a:spAutoFit/>
            </a:bodyPr>
            <a:lstStyle/>
            <a:p>
              <a:pPr algn="ctr"/>
              <a:r>
                <a:rPr lang="en-US" sz="1100" b="1" dirty="0"/>
                <a:t>Environmental forcing (Meteorology, fire, CO2)</a:t>
              </a:r>
            </a:p>
          </p:txBody>
        </p:sp>
        <p:sp>
          <p:nvSpPr>
            <p:cNvPr id="42" name="TextBox 41">
              <a:extLst>
                <a:ext uri="{FF2B5EF4-FFF2-40B4-BE49-F238E27FC236}">
                  <a16:creationId xmlns:a16="http://schemas.microsoft.com/office/drawing/2014/main" id="{D24B9EAC-F13A-B358-2E03-FC0A8494BD1F}"/>
                </a:ext>
              </a:extLst>
            </p:cNvPr>
            <p:cNvSpPr txBox="1"/>
            <p:nvPr/>
          </p:nvSpPr>
          <p:spPr>
            <a:xfrm>
              <a:off x="17624418" y="9258739"/>
              <a:ext cx="4071441" cy="325888"/>
            </a:xfrm>
            <a:prstGeom prst="rect">
              <a:avLst/>
            </a:prstGeom>
            <a:solidFill>
              <a:schemeClr val="bg1"/>
            </a:solidFill>
            <a:ln w="50800">
              <a:solidFill>
                <a:srgbClr val="7030A0"/>
              </a:solidFill>
            </a:ln>
          </p:spPr>
          <p:txBody>
            <a:bodyPr wrap="square" rtlCol="0">
              <a:spAutoFit/>
            </a:bodyPr>
            <a:lstStyle/>
            <a:p>
              <a:pPr algn="ctr"/>
              <a:r>
                <a:rPr lang="en-US" b="1" dirty="0"/>
                <a:t>Observation-informed biosphere C-cycle model</a:t>
              </a:r>
            </a:p>
          </p:txBody>
        </p:sp>
        <p:grpSp>
          <p:nvGrpSpPr>
            <p:cNvPr id="90" name="Group 89">
              <a:extLst>
                <a:ext uri="{FF2B5EF4-FFF2-40B4-BE49-F238E27FC236}">
                  <a16:creationId xmlns:a16="http://schemas.microsoft.com/office/drawing/2014/main" id="{8EBF17D0-C773-070A-2163-51EA2DA109C6}"/>
                </a:ext>
              </a:extLst>
            </p:cNvPr>
            <p:cNvGrpSpPr/>
            <p:nvPr/>
          </p:nvGrpSpPr>
          <p:grpSpPr>
            <a:xfrm>
              <a:off x="11530638" y="5804544"/>
              <a:ext cx="10196996" cy="6767367"/>
              <a:chOff x="11012048" y="5126361"/>
              <a:chExt cx="10196996" cy="6767367"/>
            </a:xfrm>
          </p:grpSpPr>
          <p:sp>
            <p:nvSpPr>
              <p:cNvPr id="33" name="Title 1">
                <a:extLst>
                  <a:ext uri="{FF2B5EF4-FFF2-40B4-BE49-F238E27FC236}">
                    <a16:creationId xmlns:a16="http://schemas.microsoft.com/office/drawing/2014/main" id="{1BC8DBA4-9CA2-9001-62D9-57FA8297FE78}"/>
                  </a:ext>
                </a:extLst>
              </p:cNvPr>
              <p:cNvSpPr txBox="1">
                <a:spLocks/>
              </p:cNvSpPr>
              <p:nvPr/>
            </p:nvSpPr>
            <p:spPr>
              <a:xfrm>
                <a:off x="11203549" y="5126361"/>
                <a:ext cx="4642273" cy="604097"/>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r>
                  <a:rPr lang="en-US" sz="4200" b="1" dirty="0">
                    <a:solidFill>
                      <a:srgbClr val="0070C0"/>
                    </a:solidFill>
                    <a:latin typeface="+mn-lt"/>
                  </a:rPr>
                  <a:t>CARDAMOM at JPL</a:t>
                </a:r>
              </a:p>
            </p:txBody>
          </p:sp>
          <p:sp>
            <p:nvSpPr>
              <p:cNvPr id="34" name="Arc 33">
                <a:extLst>
                  <a:ext uri="{FF2B5EF4-FFF2-40B4-BE49-F238E27FC236}">
                    <a16:creationId xmlns:a16="http://schemas.microsoft.com/office/drawing/2014/main" id="{3E5F5572-588F-F035-A092-DF53C0590CF2}"/>
                  </a:ext>
                </a:extLst>
              </p:cNvPr>
              <p:cNvSpPr/>
              <p:nvPr/>
            </p:nvSpPr>
            <p:spPr>
              <a:xfrm rot="16574984">
                <a:off x="14723211" y="7142191"/>
                <a:ext cx="2703443" cy="2703443"/>
              </a:xfrm>
              <a:prstGeom prst="arc">
                <a:avLst>
                  <a:gd name="adj1" fmla="val 7400653"/>
                  <a:gd name="adj2" fmla="val 19806956"/>
                </a:avLst>
              </a:prstGeom>
              <a:ln w="254000">
                <a:solidFill>
                  <a:schemeClr val="accent1">
                    <a:alpha val="50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807A1E10-A9F9-A49F-4704-C0B0A9C8E00A}"/>
                  </a:ext>
                </a:extLst>
              </p:cNvPr>
              <p:cNvSpPr/>
              <p:nvPr/>
            </p:nvSpPr>
            <p:spPr>
              <a:xfrm rot="18653357">
                <a:off x="13413649" y="8370197"/>
                <a:ext cx="1474304" cy="1474304"/>
              </a:xfrm>
              <a:prstGeom prst="arc">
                <a:avLst>
                  <a:gd name="adj1" fmla="val 13875211"/>
                  <a:gd name="adj2" fmla="val 1920638"/>
                </a:avLst>
              </a:prstGeom>
              <a:ln w="254000">
                <a:solidFill>
                  <a:srgbClr val="FF0000">
                    <a:alpha val="55172"/>
                  </a:srgbClr>
                </a:solidFill>
                <a:headEnd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Arc 35">
                <a:extLst>
                  <a:ext uri="{FF2B5EF4-FFF2-40B4-BE49-F238E27FC236}">
                    <a16:creationId xmlns:a16="http://schemas.microsoft.com/office/drawing/2014/main" id="{53E10428-F40B-CA4F-4290-A0D0F4241723}"/>
                  </a:ext>
                </a:extLst>
              </p:cNvPr>
              <p:cNvSpPr/>
              <p:nvPr/>
            </p:nvSpPr>
            <p:spPr>
              <a:xfrm rot="14996605">
                <a:off x="14697701" y="9644633"/>
                <a:ext cx="1474304" cy="1474304"/>
              </a:xfrm>
              <a:prstGeom prst="arc">
                <a:avLst>
                  <a:gd name="adj1" fmla="val 15613415"/>
                  <a:gd name="adj2" fmla="val 2197765"/>
                </a:avLst>
              </a:prstGeom>
              <a:ln w="254000">
                <a:solidFill>
                  <a:schemeClr val="accent4">
                    <a:lumMod val="60000"/>
                    <a:lumOff val="40000"/>
                    <a:alpha val="7741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Arc 36">
                <a:extLst>
                  <a:ext uri="{FF2B5EF4-FFF2-40B4-BE49-F238E27FC236}">
                    <a16:creationId xmlns:a16="http://schemas.microsoft.com/office/drawing/2014/main" id="{582F158E-487B-F839-A584-7AB2E7CB5502}"/>
                  </a:ext>
                </a:extLst>
              </p:cNvPr>
              <p:cNvSpPr/>
              <p:nvPr/>
            </p:nvSpPr>
            <p:spPr>
              <a:xfrm rot="21154008">
                <a:off x="13608955" y="6704896"/>
                <a:ext cx="1474304" cy="1474304"/>
              </a:xfrm>
              <a:prstGeom prst="arc">
                <a:avLst>
                  <a:gd name="adj1" fmla="val 12303402"/>
                  <a:gd name="adj2" fmla="val 2321425"/>
                </a:avLst>
              </a:prstGeom>
              <a:ln w="254000">
                <a:solidFill>
                  <a:srgbClr val="92D050">
                    <a:alpha val="68000"/>
                  </a:srgbClr>
                </a:solidFill>
                <a:headEnd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TextBox 37">
                <a:extLst>
                  <a:ext uri="{FF2B5EF4-FFF2-40B4-BE49-F238E27FC236}">
                    <a16:creationId xmlns:a16="http://schemas.microsoft.com/office/drawing/2014/main" id="{3AFF3834-A41F-5812-5BB2-2F91B9354F0B}"/>
                  </a:ext>
                </a:extLst>
              </p:cNvPr>
              <p:cNvSpPr txBox="1"/>
              <p:nvPr/>
            </p:nvSpPr>
            <p:spPr>
              <a:xfrm>
                <a:off x="11330641" y="10634910"/>
                <a:ext cx="2500686" cy="1007668"/>
              </a:xfrm>
              <a:prstGeom prst="rect">
                <a:avLst/>
              </a:prstGeom>
              <a:solidFill>
                <a:schemeClr val="bg1"/>
              </a:solidFill>
              <a:ln w="50800">
                <a:solidFill>
                  <a:schemeClr val="accent4">
                    <a:lumMod val="60000"/>
                    <a:lumOff val="40000"/>
                  </a:schemeClr>
                </a:solidFill>
              </a:ln>
            </p:spPr>
            <p:txBody>
              <a:bodyPr wrap="square" rtlCol="0">
                <a:spAutoFit/>
              </a:bodyPr>
              <a:lstStyle/>
              <a:p>
                <a:r>
                  <a:rPr lang="en-US" sz="1100" b="1" dirty="0"/>
                  <a:t>Satellite &amp; </a:t>
                </a:r>
                <a:r>
                  <a:rPr lang="en-US" sz="1100" b="1" i="1" dirty="0"/>
                  <a:t>in situ </a:t>
                </a:r>
                <a:r>
                  <a:rPr lang="en-US" sz="1100" b="1" dirty="0"/>
                  <a:t>data constraints:</a:t>
                </a:r>
              </a:p>
              <a:p>
                <a:r>
                  <a:rPr lang="en-US" sz="1000" dirty="0"/>
                  <a:t>Terrestrial water storage (GRACE)</a:t>
                </a:r>
              </a:p>
              <a:p>
                <a:r>
                  <a:rPr lang="en-US" sz="1000" dirty="0"/>
                  <a:t>LAI (MODIS)</a:t>
                </a:r>
              </a:p>
              <a:p>
                <a:r>
                  <a:rPr lang="en-US" sz="1000" dirty="0"/>
                  <a:t>GPP &amp; Fluorescence (Multi-mission)</a:t>
                </a:r>
              </a:p>
              <a:p>
                <a:r>
                  <a:rPr lang="en-US" sz="1000" dirty="0"/>
                  <a:t>Biomass (Multi-mission)</a:t>
                </a:r>
              </a:p>
              <a:p>
                <a:r>
                  <a:rPr lang="en-US" sz="1000" dirty="0"/>
                  <a:t>Forest Inventory (ingested into Biomass)</a:t>
                </a:r>
              </a:p>
              <a:p>
                <a:r>
                  <a:rPr lang="en-US" sz="1000" dirty="0"/>
                  <a:t>Soil Carbon</a:t>
                </a:r>
              </a:p>
            </p:txBody>
          </p:sp>
          <p:sp>
            <p:nvSpPr>
              <p:cNvPr id="39" name="TextBox 38">
                <a:extLst>
                  <a:ext uri="{FF2B5EF4-FFF2-40B4-BE49-F238E27FC236}">
                    <a16:creationId xmlns:a16="http://schemas.microsoft.com/office/drawing/2014/main" id="{4206C7BE-CF15-3C4B-D8A3-312DCDB0B02C}"/>
                  </a:ext>
                </a:extLst>
              </p:cNvPr>
              <p:cNvSpPr txBox="1"/>
              <p:nvPr/>
            </p:nvSpPr>
            <p:spPr>
              <a:xfrm>
                <a:off x="11567370" y="5839013"/>
                <a:ext cx="2445438" cy="222472"/>
              </a:xfrm>
              <a:prstGeom prst="rect">
                <a:avLst/>
              </a:prstGeom>
              <a:solidFill>
                <a:schemeClr val="bg1"/>
              </a:solidFill>
              <a:ln w="50800">
                <a:solidFill>
                  <a:srgbClr val="92D050"/>
                </a:solidFill>
              </a:ln>
            </p:spPr>
            <p:txBody>
              <a:bodyPr wrap="square" rtlCol="0">
                <a:spAutoFit/>
              </a:bodyPr>
              <a:lstStyle/>
              <a:p>
                <a:pPr algn="ctr"/>
                <a:r>
                  <a:rPr lang="en-US" sz="1100" b="1" dirty="0"/>
                  <a:t>Prior parameter &amp; ecophysiology knowledge</a:t>
                </a:r>
                <a:endParaRPr lang="en-US" sz="1050" dirty="0"/>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A66A2AAA-F541-4EBB-1F0E-CD271906A9B4}"/>
                      </a:ext>
                    </a:extLst>
                  </p:cNvPr>
                  <p:cNvSpPr txBox="1"/>
                  <p:nvPr/>
                </p:nvSpPr>
                <p:spPr>
                  <a:xfrm>
                    <a:off x="14848470" y="8502962"/>
                    <a:ext cx="2257495" cy="923330"/>
                  </a:xfrm>
                  <a:prstGeom prst="rect">
                    <a:avLst/>
                  </a:prstGeom>
                  <a:noFill/>
                </p:spPr>
                <p:txBody>
                  <a:bodyPr wrap="square" rtlCol="0">
                    <a:spAutoFit/>
                  </a:bodyPr>
                  <a:lstStyle/>
                  <a:p>
                    <a:pPr algn="ctr"/>
                    <a:r>
                      <a:rPr lang="en-US" i="1" dirty="0">
                        <a:solidFill>
                          <a:srgbClr val="0070C0"/>
                        </a:solidFill>
                      </a:rPr>
                      <a:t>Bayesian model</a:t>
                    </a:r>
                    <a14:m>
                      <m:oMath xmlns:m="http://schemas.openxmlformats.org/officeDocument/2006/math">
                        <m:r>
                          <a:rPr lang="en-US" b="0" i="1" dirty="0" smtClean="0">
                            <a:solidFill>
                              <a:srgbClr val="0070C0"/>
                            </a:solidFill>
                            <a:latin typeface="Cambria Math" panose="02040503050406030204" pitchFamily="18" charset="0"/>
                            <a:ea typeface="Cambria Math" panose="02040503050406030204" pitchFamily="18" charset="0"/>
                          </a:rPr>
                          <m:t>⎼</m:t>
                        </m:r>
                      </m:oMath>
                    </a14:m>
                    <a:r>
                      <a:rPr lang="en-US" i="1" dirty="0">
                        <a:solidFill>
                          <a:srgbClr val="0070C0"/>
                        </a:solidFill>
                      </a:rPr>
                      <a:t>data </a:t>
                    </a:r>
                  </a:p>
                  <a:p>
                    <a:pPr algn="ctr"/>
                    <a:r>
                      <a:rPr lang="en-US" i="1" dirty="0">
                        <a:solidFill>
                          <a:srgbClr val="0070C0"/>
                        </a:solidFill>
                      </a:rPr>
                      <a:t>integration</a:t>
                    </a:r>
                  </a:p>
                  <a:p>
                    <a:pPr algn="ctr"/>
                    <a:r>
                      <a:rPr lang="en-US" i="1" dirty="0">
                        <a:solidFill>
                          <a:srgbClr val="0070C0"/>
                        </a:solidFill>
                      </a:rPr>
                      <a:t>system</a:t>
                    </a:r>
                  </a:p>
                </p:txBody>
              </p:sp>
            </mc:Choice>
            <mc:Fallback>
              <p:sp>
                <p:nvSpPr>
                  <p:cNvPr id="41" name="TextBox 40">
                    <a:extLst>
                      <a:ext uri="{FF2B5EF4-FFF2-40B4-BE49-F238E27FC236}">
                        <a16:creationId xmlns:a16="http://schemas.microsoft.com/office/drawing/2014/main" id="{A66A2AAA-F541-4EBB-1F0E-CD271906A9B4}"/>
                      </a:ext>
                    </a:extLst>
                  </p:cNvPr>
                  <p:cNvSpPr txBox="1">
                    <a:spLocks noRot="1" noChangeAspect="1" noMove="1" noResize="1" noEditPoints="1" noAdjustHandles="1" noChangeArrowheads="1" noChangeShapeType="1" noTextEdit="1"/>
                  </p:cNvSpPr>
                  <p:nvPr/>
                </p:nvSpPr>
                <p:spPr>
                  <a:xfrm>
                    <a:off x="14848470" y="8502962"/>
                    <a:ext cx="2257495" cy="923330"/>
                  </a:xfrm>
                  <a:prstGeom prst="rect">
                    <a:avLst/>
                  </a:prstGeom>
                  <a:blipFill>
                    <a:blip r:embed="rId6"/>
                    <a:stretch>
                      <a:fillRect t="-3371"/>
                    </a:stretch>
                  </a:blipFill>
                </p:spPr>
                <p:txBody>
                  <a:bodyPr/>
                  <a:lstStyle/>
                  <a:p>
                    <a:r>
                      <a:rPr lang="en-US">
                        <a:noFill/>
                      </a:rPr>
                      <a:t> </a:t>
                    </a:r>
                  </a:p>
                </p:txBody>
              </p:sp>
            </mc:Fallback>
          </mc:AlternateContent>
          <p:pic>
            <p:nvPicPr>
              <p:cNvPr id="44" name="Picture 2" descr="Temperature trends at glacier locations in ERA5 – Fabien Maussion">
                <a:hlinkClick r:id="rId7"/>
                <a:extLst>
                  <a:ext uri="{FF2B5EF4-FFF2-40B4-BE49-F238E27FC236}">
                    <a16:creationId xmlns:a16="http://schemas.microsoft.com/office/drawing/2014/main" id="{69D27672-ACDA-B10B-2F48-3B6EAA9A8A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2048" y="8725909"/>
                <a:ext cx="2500686" cy="120032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09D7CD8A-31B6-0E2F-04FB-8988E4A5BE73}"/>
                  </a:ext>
                </a:extLst>
              </p:cNvPr>
              <p:cNvPicPr>
                <a:picLocks noChangeAspect="1"/>
              </p:cNvPicPr>
              <p:nvPr/>
            </p:nvPicPr>
            <p:blipFill>
              <a:blip r:embed="rId9"/>
              <a:stretch>
                <a:fillRect/>
              </a:stretch>
            </p:blipFill>
            <p:spPr>
              <a:xfrm>
                <a:off x="11696907" y="6147650"/>
                <a:ext cx="2219017" cy="1505185"/>
              </a:xfrm>
              <a:prstGeom prst="rect">
                <a:avLst/>
              </a:prstGeom>
              <a:solidFill>
                <a:schemeClr val="bg1"/>
              </a:solidFill>
              <a:ln w="38100">
                <a:solidFill>
                  <a:srgbClr val="92D050"/>
                </a:solidFill>
              </a:ln>
            </p:spPr>
          </p:pic>
          <p:pic>
            <p:nvPicPr>
              <p:cNvPr id="48" name="Picture 47">
                <a:extLst>
                  <a:ext uri="{FF2B5EF4-FFF2-40B4-BE49-F238E27FC236}">
                    <a16:creationId xmlns:a16="http://schemas.microsoft.com/office/drawing/2014/main" id="{4369B4E9-5F90-ADBB-78E3-488D15B076D2}"/>
                  </a:ext>
                </a:extLst>
              </p:cNvPr>
              <p:cNvPicPr>
                <a:picLocks noChangeAspect="1"/>
              </p:cNvPicPr>
              <p:nvPr/>
            </p:nvPicPr>
            <p:blipFill>
              <a:blip r:embed="rId10"/>
              <a:stretch>
                <a:fillRect/>
              </a:stretch>
            </p:blipFill>
            <p:spPr>
              <a:xfrm>
                <a:off x="13841869" y="10315764"/>
                <a:ext cx="2951888" cy="1577964"/>
              </a:xfrm>
              <a:prstGeom prst="rect">
                <a:avLst/>
              </a:prstGeom>
              <a:ln w="28575">
                <a:solidFill>
                  <a:srgbClr val="FFC000"/>
                </a:solidFill>
              </a:ln>
            </p:spPr>
          </p:pic>
          <p:pic>
            <p:nvPicPr>
              <p:cNvPr id="50" name="Picture 49">
                <a:extLst>
                  <a:ext uri="{FF2B5EF4-FFF2-40B4-BE49-F238E27FC236}">
                    <a16:creationId xmlns:a16="http://schemas.microsoft.com/office/drawing/2014/main" id="{3EEFB4B9-8707-C039-1835-ADB1581B1C2F}"/>
                  </a:ext>
                </a:extLst>
              </p:cNvPr>
              <p:cNvPicPr>
                <a:picLocks noChangeAspect="1"/>
              </p:cNvPicPr>
              <p:nvPr/>
            </p:nvPicPr>
            <p:blipFill>
              <a:blip r:embed="rId11"/>
              <a:stretch>
                <a:fillRect/>
              </a:stretch>
            </p:blipFill>
            <p:spPr>
              <a:xfrm>
                <a:off x="15507945" y="5728234"/>
                <a:ext cx="4376965" cy="2565681"/>
              </a:xfrm>
              <a:prstGeom prst="rect">
                <a:avLst/>
              </a:prstGeom>
              <a:ln w="38100">
                <a:solidFill>
                  <a:schemeClr val="accent1"/>
                </a:solidFill>
              </a:ln>
            </p:spPr>
          </p:pic>
          <p:pic>
            <p:nvPicPr>
              <p:cNvPr id="58" name="Picture 57" descr="A map of the united states&#10;&#10;Description automatically generated with low confidence">
                <a:extLst>
                  <a:ext uri="{FF2B5EF4-FFF2-40B4-BE49-F238E27FC236}">
                    <a16:creationId xmlns:a16="http://schemas.microsoft.com/office/drawing/2014/main" id="{0AB147CF-5B7C-4EFD-9B60-DE4CB4AAD02D}"/>
                  </a:ext>
                </a:extLst>
              </p:cNvPr>
              <p:cNvPicPr>
                <a:picLocks noChangeAspect="1"/>
              </p:cNvPicPr>
              <p:nvPr/>
            </p:nvPicPr>
            <p:blipFill rotWithShape="1">
              <a:blip r:embed="rId12"/>
              <a:srcRect l="7206" t="15070" r="14794" b="9753"/>
              <a:stretch/>
            </p:blipFill>
            <p:spPr>
              <a:xfrm>
                <a:off x="17137603" y="9005469"/>
                <a:ext cx="4071441" cy="2354492"/>
              </a:xfrm>
              <a:prstGeom prst="rect">
                <a:avLst/>
              </a:prstGeom>
              <a:ln w="38100">
                <a:solidFill>
                  <a:srgbClr val="7030A0"/>
                </a:solidFill>
              </a:ln>
            </p:spPr>
          </p:pic>
          <p:sp>
            <p:nvSpPr>
              <p:cNvPr id="61" name="Oval 60">
                <a:extLst>
                  <a:ext uri="{FF2B5EF4-FFF2-40B4-BE49-F238E27FC236}">
                    <a16:creationId xmlns:a16="http://schemas.microsoft.com/office/drawing/2014/main" id="{C78F9A76-9A13-E65F-D5CC-A29AE7C01448}"/>
                  </a:ext>
                </a:extLst>
              </p:cNvPr>
              <p:cNvSpPr/>
              <p:nvPr/>
            </p:nvSpPr>
            <p:spPr>
              <a:xfrm>
                <a:off x="17511754" y="9718287"/>
                <a:ext cx="1216431" cy="1020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BEFC0437-A669-E8C2-8C2E-ED727D017E00}"/>
                  </a:ext>
                </a:extLst>
              </p:cNvPr>
              <p:cNvSpPr txBox="1"/>
              <p:nvPr/>
            </p:nvSpPr>
            <p:spPr>
              <a:xfrm>
                <a:off x="18020333" y="9489640"/>
                <a:ext cx="1362198" cy="248040"/>
              </a:xfrm>
              <a:prstGeom prst="rect">
                <a:avLst/>
              </a:prstGeom>
              <a:noFill/>
            </p:spPr>
            <p:txBody>
              <a:bodyPr wrap="none" rtlCol="0">
                <a:spAutoFit/>
              </a:bodyPr>
              <a:lstStyle/>
              <a:p>
                <a:r>
                  <a:rPr lang="en-US" dirty="0">
                    <a:solidFill>
                      <a:srgbClr val="FF0000"/>
                    </a:solidFill>
                  </a:rPr>
                  <a:t>2020 Fire emissions</a:t>
                </a:r>
              </a:p>
            </p:txBody>
          </p:sp>
          <p:pic>
            <p:nvPicPr>
              <p:cNvPr id="71" name="Picture 70">
                <a:extLst>
                  <a:ext uri="{FF2B5EF4-FFF2-40B4-BE49-F238E27FC236}">
                    <a16:creationId xmlns:a16="http://schemas.microsoft.com/office/drawing/2014/main" id="{9C26E5D9-16CF-F4FB-48D4-3F126634C0B2}"/>
                  </a:ext>
                </a:extLst>
              </p:cNvPr>
              <p:cNvPicPr>
                <a:picLocks noChangeAspect="1"/>
              </p:cNvPicPr>
              <p:nvPr/>
            </p:nvPicPr>
            <p:blipFill rotWithShape="1">
              <a:blip r:embed="rId13"/>
              <a:srcRect l="19296" t="12378" r="9622" b="6117"/>
              <a:stretch/>
            </p:blipFill>
            <p:spPr>
              <a:xfrm>
                <a:off x="21078027" y="9905691"/>
                <a:ext cx="129681" cy="421319"/>
              </a:xfrm>
              <a:prstGeom prst="rect">
                <a:avLst/>
              </a:prstGeom>
            </p:spPr>
          </p:pic>
          <p:sp>
            <p:nvSpPr>
              <p:cNvPr id="72" name="TextBox 71">
                <a:extLst>
                  <a:ext uri="{FF2B5EF4-FFF2-40B4-BE49-F238E27FC236}">
                    <a16:creationId xmlns:a16="http://schemas.microsoft.com/office/drawing/2014/main" id="{EE1C3025-B34D-7EC3-D1E3-A341E8D0441A}"/>
                  </a:ext>
                </a:extLst>
              </p:cNvPr>
              <p:cNvSpPr txBox="1"/>
              <p:nvPr/>
            </p:nvSpPr>
            <p:spPr>
              <a:xfrm>
                <a:off x="16851868" y="5301370"/>
                <a:ext cx="1778682" cy="314078"/>
              </a:xfrm>
              <a:prstGeom prst="rect">
                <a:avLst/>
              </a:prstGeom>
              <a:noFill/>
              <a:ln w="57150">
                <a:solidFill>
                  <a:schemeClr val="accent1"/>
                </a:solidFill>
              </a:ln>
            </p:spPr>
            <p:txBody>
              <a:bodyPr wrap="square" rtlCol="0">
                <a:spAutoFit/>
              </a:bodyPr>
              <a:lstStyle/>
              <a:p>
                <a:pPr algn="ctr"/>
                <a:r>
                  <a:rPr lang="en-US" sz="1800" b="1" i="1" dirty="0"/>
                  <a:t> Biosphere model </a:t>
                </a:r>
                <a:endParaRPr lang="en-US" b="1" dirty="0"/>
              </a:p>
            </p:txBody>
          </p:sp>
        </p:grpSp>
      </p:grpSp>
      <p:sp>
        <p:nvSpPr>
          <p:cNvPr id="89" name="TextBox 88">
            <a:extLst>
              <a:ext uri="{FF2B5EF4-FFF2-40B4-BE49-F238E27FC236}">
                <a16:creationId xmlns:a16="http://schemas.microsoft.com/office/drawing/2014/main" id="{6B091768-C6D3-70DE-FC17-691E50F38F0D}"/>
              </a:ext>
            </a:extLst>
          </p:cNvPr>
          <p:cNvSpPr txBox="1"/>
          <p:nvPr/>
        </p:nvSpPr>
        <p:spPr>
          <a:xfrm>
            <a:off x="638415" y="2576213"/>
            <a:ext cx="20619976" cy="1646605"/>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Author: </a:t>
            </a:r>
            <a:r>
              <a:rPr lang="en-US" sz="3600" b="1" dirty="0" err="1">
                <a:solidFill>
                  <a:schemeClr val="bg1"/>
                </a:solidFill>
                <a:latin typeface="Arial" panose="020B0604020202020204" pitchFamily="34" charset="0"/>
                <a:cs typeface="Arial" panose="020B0604020202020204" pitchFamily="34" charset="0"/>
              </a:rPr>
              <a:t>Eren</a:t>
            </a:r>
            <a:r>
              <a:rPr lang="en-US" sz="3600" b="1" dirty="0">
                <a:solidFill>
                  <a:schemeClr val="bg1"/>
                </a:solidFill>
                <a:latin typeface="Arial" panose="020B0604020202020204" pitchFamily="34" charset="0"/>
                <a:cs typeface="Arial" panose="020B0604020202020204" pitchFamily="34" charset="0"/>
              </a:rPr>
              <a:t> </a:t>
            </a:r>
            <a:r>
              <a:rPr lang="en-US" sz="3600" b="1" dirty="0" err="1">
                <a:solidFill>
                  <a:schemeClr val="bg1"/>
                </a:solidFill>
                <a:latin typeface="Arial" panose="020B0604020202020204" pitchFamily="34" charset="0"/>
                <a:cs typeface="Arial" panose="020B0604020202020204" pitchFamily="34" charset="0"/>
              </a:rPr>
              <a:t>Bilir</a:t>
            </a:r>
            <a:r>
              <a:rPr lang="en-US" sz="3600" b="1" dirty="0">
                <a:solidFill>
                  <a:schemeClr val="bg1"/>
                </a:solidFill>
                <a:latin typeface="Arial" panose="020B0604020202020204" pitchFamily="34" charset="0"/>
                <a:cs typeface="Arial" panose="020B0604020202020204" pitchFamily="34" charset="0"/>
              </a:rPr>
              <a:t> (329F) </a:t>
            </a:r>
            <a:r>
              <a:rPr lang="en-US" sz="2400" i="1" dirty="0">
                <a:solidFill>
                  <a:schemeClr val="bg1"/>
                </a:solidFill>
              </a:rPr>
              <a:t>JPL Postdoctoral Fellow</a:t>
            </a:r>
            <a:endParaRPr lang="en-US" sz="2400" b="1" i="1" dirty="0">
              <a:solidFill>
                <a:schemeClr val="bg1"/>
              </a:solidFill>
              <a:latin typeface="Arial" panose="020B0604020202020204" pitchFamily="34" charset="0"/>
              <a:cs typeface="Arial" panose="020B0604020202020204" pitchFamily="34" charset="0"/>
            </a:endParaRPr>
          </a:p>
          <a:p>
            <a:pPr algn="ctr"/>
            <a:endParaRPr lang="en-US" sz="900" b="1" dirty="0">
              <a:solidFill>
                <a:schemeClr val="bg1"/>
              </a:solidFill>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Anthony Bloom (329F), Brendan Byrne (329G), Ken Davis (Pennsylvania State University), Gabriel Dias Ferreira (Colorado State University), Grant </a:t>
            </a:r>
            <a:r>
              <a:rPr lang="en-US" sz="2800" b="1" dirty="0" err="1">
                <a:solidFill>
                  <a:schemeClr val="bg1"/>
                </a:solidFill>
                <a:latin typeface="Arial" panose="020B0604020202020204" pitchFamily="34" charset="0"/>
                <a:cs typeface="Arial" panose="020B0604020202020204" pitchFamily="34" charset="0"/>
              </a:rPr>
              <a:t>Domke</a:t>
            </a:r>
            <a:r>
              <a:rPr lang="en-US" sz="2800" b="1" dirty="0">
                <a:solidFill>
                  <a:schemeClr val="bg1"/>
                </a:solidFill>
                <a:latin typeface="Arial" panose="020B0604020202020204" pitchFamily="34" charset="0"/>
                <a:cs typeface="Arial" panose="020B0604020202020204" pitchFamily="34" charset="0"/>
              </a:rPr>
              <a:t> (USFS), </a:t>
            </a:r>
            <a:r>
              <a:rPr lang="en-US" sz="2800" b="1" dirty="0" err="1">
                <a:solidFill>
                  <a:schemeClr val="bg1"/>
                </a:solidFill>
                <a:latin typeface="Arial" panose="020B0604020202020204" pitchFamily="34" charset="0"/>
                <a:cs typeface="Arial" panose="020B0604020202020204" pitchFamily="34" charset="0"/>
              </a:rPr>
              <a:t>Junjie</a:t>
            </a:r>
            <a:r>
              <a:rPr lang="en-US" sz="2800" b="1" dirty="0">
                <a:solidFill>
                  <a:schemeClr val="bg1"/>
                </a:solidFill>
                <a:latin typeface="Arial" panose="020B0604020202020204" pitchFamily="34" charset="0"/>
                <a:cs typeface="Arial" panose="020B0604020202020204" pitchFamily="34" charset="0"/>
              </a:rPr>
              <a:t> Liu (329G), Stephen Ogle (Colorado State University)</a:t>
            </a:r>
          </a:p>
        </p:txBody>
      </p:sp>
      <p:sp>
        <p:nvSpPr>
          <p:cNvPr id="106" name="Rounded Rectangle 105">
            <a:extLst>
              <a:ext uri="{FF2B5EF4-FFF2-40B4-BE49-F238E27FC236}">
                <a16:creationId xmlns:a16="http://schemas.microsoft.com/office/drawing/2014/main" id="{27F77385-77E3-41C5-1A38-51EF4BCE532A}"/>
              </a:ext>
            </a:extLst>
          </p:cNvPr>
          <p:cNvSpPr/>
          <p:nvPr/>
        </p:nvSpPr>
        <p:spPr>
          <a:xfrm>
            <a:off x="64539" y="9472439"/>
            <a:ext cx="7846924" cy="12833050"/>
          </a:xfrm>
          <a:prstGeom prst="roundRect">
            <a:avLst>
              <a:gd name="adj" fmla="val 33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endParaRPr lang="en-US" sz="6000" dirty="0">
              <a:solidFill>
                <a:schemeClr val="tx1"/>
              </a:solidFill>
            </a:endParaRPr>
          </a:p>
          <a:p>
            <a:pPr algn="ctr"/>
            <a:r>
              <a:rPr lang="en-US" sz="2400" dirty="0">
                <a:solidFill>
                  <a:srgbClr val="C00000"/>
                </a:solidFill>
              </a:rPr>
              <a:t>Intercomparison of three CARDAMOM configurations with increasing levels of data were used to quantify the impact </a:t>
            </a:r>
          </a:p>
          <a:p>
            <a:pPr algn="ctr"/>
            <a:r>
              <a:rPr lang="en-US" sz="2400" dirty="0">
                <a:solidFill>
                  <a:srgbClr val="C00000"/>
                </a:solidFill>
              </a:rPr>
              <a:t>of forest and agricultural inventory datasets</a:t>
            </a:r>
            <a:r>
              <a:rPr lang="en-US" sz="2400" b="1" dirty="0">
                <a:solidFill>
                  <a:srgbClr val="C00000"/>
                </a:solidFill>
              </a:rPr>
              <a:t>  </a:t>
            </a: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pPr algn="ctr"/>
            <a:endParaRPr lang="en-US" sz="2000" dirty="0">
              <a:solidFill>
                <a:srgbClr val="C00000"/>
              </a:solidFill>
            </a:endParaRPr>
          </a:p>
          <a:p>
            <a:endParaRPr lang="en-US" sz="1400" dirty="0">
              <a:solidFill>
                <a:schemeClr val="tx1"/>
              </a:solidFill>
            </a:endParaRPr>
          </a:p>
        </p:txBody>
      </p:sp>
      <p:sp>
        <p:nvSpPr>
          <p:cNvPr id="107" name="Rounded Rectangle 106">
            <a:extLst>
              <a:ext uri="{FF2B5EF4-FFF2-40B4-BE49-F238E27FC236}">
                <a16:creationId xmlns:a16="http://schemas.microsoft.com/office/drawing/2014/main" id="{C7D09F36-11CB-5CBD-21F4-58772A5849A1}"/>
              </a:ext>
            </a:extLst>
          </p:cNvPr>
          <p:cNvSpPr/>
          <p:nvPr/>
        </p:nvSpPr>
        <p:spPr>
          <a:xfrm>
            <a:off x="77659" y="9368758"/>
            <a:ext cx="7836900" cy="963393"/>
          </a:xfrm>
          <a:prstGeom prst="roundRect">
            <a:avLst>
              <a:gd name="adj" fmla="val 361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 Approach &amp; Results</a:t>
            </a:r>
          </a:p>
        </p:txBody>
      </p:sp>
      <mc:AlternateContent xmlns:mc="http://schemas.openxmlformats.org/markup-compatibility/2006">
        <mc:Choice xmlns:a14="http://schemas.microsoft.com/office/drawing/2010/main" Requires="a14">
          <p:graphicFrame>
            <p:nvGraphicFramePr>
              <p:cNvPr id="108" name="Table 107">
                <a:extLst>
                  <a:ext uri="{FF2B5EF4-FFF2-40B4-BE49-F238E27FC236}">
                    <a16:creationId xmlns:a16="http://schemas.microsoft.com/office/drawing/2014/main" id="{129F38B8-5764-27DC-38DC-1E05222E65A6}"/>
                  </a:ext>
                </a:extLst>
              </p:cNvPr>
              <p:cNvGraphicFramePr>
                <a:graphicFrameLocks noGrp="1"/>
              </p:cNvGraphicFramePr>
              <p:nvPr>
                <p:extLst>
                  <p:ext uri="{D42A27DB-BD31-4B8C-83A1-F6EECF244321}">
                    <p14:modId xmlns:p14="http://schemas.microsoft.com/office/powerpoint/2010/main" val="647416883"/>
                  </p:ext>
                </p:extLst>
              </p:nvPr>
            </p:nvGraphicFramePr>
            <p:xfrm>
              <a:off x="298615" y="15012049"/>
              <a:ext cx="7337679" cy="4760947"/>
            </p:xfrm>
            <a:graphic>
              <a:graphicData uri="http://schemas.openxmlformats.org/drawingml/2006/table">
                <a:tbl>
                  <a:tblPr firstRow="1" firstCol="1">
                    <a:tableStyleId>{6E25E649-3F16-4E02-A733-19D2CDBF48F0}</a:tableStyleId>
                  </a:tblPr>
                  <a:tblGrid>
                    <a:gridCol w="498201">
                      <a:extLst>
                        <a:ext uri="{9D8B030D-6E8A-4147-A177-3AD203B41FA5}">
                          <a16:colId xmlns:a16="http://schemas.microsoft.com/office/drawing/2014/main" val="2690718005"/>
                        </a:ext>
                      </a:extLst>
                    </a:gridCol>
                    <a:gridCol w="3203684">
                      <a:extLst>
                        <a:ext uri="{9D8B030D-6E8A-4147-A177-3AD203B41FA5}">
                          <a16:colId xmlns:a16="http://schemas.microsoft.com/office/drawing/2014/main" val="1746943087"/>
                        </a:ext>
                      </a:extLst>
                    </a:gridCol>
                    <a:gridCol w="3635794">
                      <a:extLst>
                        <a:ext uri="{9D8B030D-6E8A-4147-A177-3AD203B41FA5}">
                          <a16:colId xmlns:a16="http://schemas.microsoft.com/office/drawing/2014/main" val="3665380889"/>
                        </a:ext>
                      </a:extLst>
                    </a:gridCol>
                  </a:tblGrid>
                  <a:tr h="396240">
                    <a:tc rowSpan="6">
                      <a:txBody>
                        <a:bodyPr/>
                        <a:lstStyle/>
                        <a:p>
                          <a:pPr algn="ctr"/>
                          <a:r>
                            <a:rPr lang="en-US" sz="1900" dirty="0"/>
                            <a:t>Forcing data </a:t>
                          </a:r>
                        </a:p>
                      </a:txBody>
                      <a:tcPr marT="41564" marB="41564"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Variable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Source/Description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979037"/>
                      </a:ext>
                    </a:extLst>
                  </a:tr>
                  <a:tr h="368047">
                    <a:tc vMerge="1">
                      <a:txBody>
                        <a:bodyPr/>
                        <a:lstStyle/>
                        <a:p>
                          <a:endParaRPr lang="en-US"/>
                        </a:p>
                      </a:txBody>
                      <a:tcPr/>
                    </a:tc>
                    <a:tc>
                      <a:txBody>
                        <a:bodyPr/>
                        <a:lstStyle/>
                        <a:p>
                          <a:r>
                            <a:rPr lang="en-US" sz="1700" dirty="0"/>
                            <a:t>Atmospheric CO</a:t>
                          </a:r>
                          <a:r>
                            <a:rPr lang="en-US" sz="1700" baseline="-25000" dirty="0"/>
                            <a:t>2</a:t>
                          </a:r>
                          <a:r>
                            <a:rPr lang="en-US" sz="1700" dirty="0"/>
                            <a:t>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NOAA ESRL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7291105"/>
                      </a:ext>
                    </a:extLst>
                  </a:tr>
                  <a:tr h="368047">
                    <a:tc vMerge="1">
                      <a:txBody>
                        <a:bodyPr/>
                        <a:lstStyle/>
                        <a:p>
                          <a:endParaRPr lang="en-US"/>
                        </a:p>
                      </a:txBody>
                      <a:tcPr/>
                    </a:tc>
                    <a:tc>
                      <a:txBody>
                        <a:bodyPr/>
                        <a:lstStyle/>
                        <a:p>
                          <a:r>
                            <a:rPr lang="en-US" sz="1700" dirty="0"/>
                            <a:t>Burned area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GFEDv4, Randerson </a:t>
                          </a:r>
                          <a:r>
                            <a:rPr lang="en-US" sz="1700" i="1" dirty="0"/>
                            <a:t>et al.</a:t>
                          </a:r>
                          <a:r>
                            <a:rPr lang="en-US" sz="1700" dirty="0"/>
                            <a:t> (2018)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67761"/>
                      </a:ext>
                    </a:extLst>
                  </a:tr>
                  <a:tr h="354837">
                    <a:tc vMerge="1">
                      <a:txBody>
                        <a:bodyPr/>
                        <a:lstStyle/>
                        <a:p>
                          <a:endParaRPr lang="en-US"/>
                        </a:p>
                      </a:txBody>
                      <a:tcPr/>
                    </a:tc>
                    <a:tc>
                      <a:txBody>
                        <a:bodyPr/>
                        <a:lstStyle/>
                        <a:p>
                          <a:r>
                            <a:rPr lang="en-US" sz="1700" dirty="0"/>
                            <a:t>Forest harvest/disturbance </a:t>
                          </a:r>
                          <a:r>
                            <a:rPr lang="en-US" sz="1700" b="0" dirty="0"/>
                            <a:t>(exp</a:t>
                          </a:r>
                          <a:r>
                            <a:rPr lang="en-US" sz="1700" b="0" dirty="0">
                              <a:solidFill>
                                <a:srgbClr val="2EA12E"/>
                              </a:solidFill>
                            </a:rPr>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Xu </a:t>
                          </a:r>
                          <a:r>
                            <a:rPr lang="en-US" sz="1700" i="1" dirty="0"/>
                            <a:t>et al</a:t>
                          </a:r>
                          <a:r>
                            <a:rPr lang="en-US" sz="1700"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4736787"/>
                      </a:ext>
                    </a:extLst>
                  </a:tr>
                  <a:tr h="368047">
                    <a:tc vMerge="1">
                      <a:txBody>
                        <a:bodyPr/>
                        <a:lstStyle/>
                        <a:p>
                          <a:endParaRPr lang="en-US"/>
                        </a:p>
                      </a:txBody>
                      <a:tcPr/>
                    </a:tc>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700" dirty="0"/>
                            <a:t>Crop yield </a:t>
                          </a:r>
                          <a:r>
                            <a:rPr lang="en-US" sz="1700" b="0" dirty="0"/>
                            <a:t>(exp</a:t>
                          </a:r>
                          <a:r>
                            <a:rPr lang="en-US" sz="1700" b="0" dirty="0">
                              <a:solidFill>
                                <a:srgbClr val="2EA12E"/>
                              </a:solidFill>
                            </a:rPr>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US Agricultural inventory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5267841"/>
                      </a:ext>
                    </a:extLst>
                  </a:tr>
                  <a:tr h="378915">
                    <a:tc vMerge="1">
                      <a:txBody>
                        <a:bodyPr/>
                        <a:lstStyle/>
                        <a:p>
                          <a:endParaRPr lang="en-US"/>
                        </a:p>
                      </a:txBody>
                      <a:tcPr/>
                    </a:tc>
                    <a:tc>
                      <a:txBody>
                        <a:bodyPr/>
                        <a:lstStyle/>
                        <a:p>
                          <a:r>
                            <a:rPr lang="en-US" sz="1700" dirty="0"/>
                            <a:t>Meteorology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ERA5 reanalysis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15969"/>
                      </a:ext>
                    </a:extLst>
                  </a:tr>
                  <a:tr h="368047">
                    <a:tc rowSpan="5">
                      <a:txBody>
                        <a:bodyPr/>
                        <a:lstStyle/>
                        <a:p>
                          <a:pPr algn="ctr"/>
                          <a:r>
                            <a:rPr lang="en-US" sz="1900" dirty="0"/>
                            <a:t>Assimilated data </a:t>
                          </a:r>
                        </a:p>
                      </a:txBody>
                      <a:tcPr marT="41564" marB="41564"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GPP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FluxSat, Joiner </a:t>
                          </a:r>
                          <a:r>
                            <a:rPr lang="en-US" sz="1700" i="1" dirty="0"/>
                            <a:t>et al</a:t>
                          </a:r>
                          <a:r>
                            <a:rPr lang="en-US" sz="1700" dirty="0"/>
                            <a:t>.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9738262"/>
                      </a:ext>
                    </a:extLst>
                  </a:tr>
                  <a:tr h="368047">
                    <a:tc vMerge="1">
                      <a:txBody>
                        <a:bodyPr/>
                        <a:lstStyle/>
                        <a:p>
                          <a:endParaRPr lang="en-US"/>
                        </a:p>
                      </a:txBody>
                      <a:tcPr/>
                    </a:tc>
                    <a:tc>
                      <a:txBody>
                        <a:bodyPr/>
                        <a:lstStyle/>
                        <a:p>
                          <a:r>
                            <a:rPr lang="en-US" sz="1700" dirty="0"/>
                            <a:t>TWS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GRACE, </a:t>
                          </a:r>
                          <a:r>
                            <a:rPr lang="en-US" sz="1700" dirty="0" err="1"/>
                            <a:t>Landerer</a:t>
                          </a:r>
                          <a:r>
                            <a:rPr lang="en-US" sz="1700" dirty="0"/>
                            <a:t> et al.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0529134"/>
                      </a:ext>
                    </a:extLst>
                  </a:tr>
                  <a:tr h="368047">
                    <a:tc vMerge="1">
                      <a:txBody>
                        <a:bodyPr/>
                        <a:lstStyle/>
                        <a:p>
                          <a:endParaRPr lang="en-US"/>
                        </a:p>
                      </a:txBody>
                      <a:tcPr/>
                    </a:tc>
                    <a:tc>
                      <a:txBody>
                        <a:bodyPr/>
                        <a:lstStyle/>
                        <a:p>
                          <a:r>
                            <a:rPr lang="en-US" sz="1700" dirty="0"/>
                            <a:t>LAI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MODIS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3020169"/>
                      </a:ext>
                    </a:extLst>
                  </a:tr>
                  <a:tr h="371113">
                    <a:tc vMerge="1">
                      <a:txBody>
                        <a:bodyPr/>
                        <a:lstStyle/>
                        <a:p>
                          <a:endParaRPr lang="en-US"/>
                        </a:p>
                      </a:txBody>
                      <a:tcPr/>
                    </a:tc>
                    <a:tc>
                      <a:txBody>
                        <a:bodyPr/>
                        <a:lstStyle/>
                        <a:p>
                          <a:r>
                            <a:rPr lang="en-US" sz="1700" dirty="0"/>
                            <a:t>SOC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HWSD, Hiederer and Köchy (2011)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6127560"/>
                      </a:ext>
                    </a:extLst>
                  </a:tr>
                  <a:tr h="175620">
                    <a:tc vMerge="1">
                      <a:txBody>
                        <a:bodyPr/>
                        <a:lstStyle/>
                        <a:p>
                          <a:endParaRPr lang="en-US"/>
                        </a:p>
                      </a:txBody>
                      <a:tcPr/>
                    </a:tc>
                    <a:tc>
                      <a:txBody>
                        <a:bodyPr/>
                        <a:lstStyle/>
                        <a:p>
                          <a:r>
                            <a:rPr lang="en-US" sz="1700" dirty="0"/>
                            <a:t>ABGB </a:t>
                          </a:r>
                          <a:r>
                            <a:rPr lang="en-US" sz="1700" b="0" dirty="0"/>
                            <a:t>(exp </a:t>
                          </a:r>
                          <a:r>
                            <a:rPr lang="en-US" sz="1700" b="1" dirty="0">
                              <a:solidFill>
                                <a:srgbClr val="FF861A"/>
                              </a:solidFill>
                            </a:rPr>
                            <a:t>1</a:t>
                          </a:r>
                          <a:r>
                            <a:rPr lang="en-US" sz="1700" b="0"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Xu </a:t>
                          </a:r>
                          <a:r>
                            <a:rPr lang="en-US" sz="1700" i="1" dirty="0"/>
                            <a:t>et al</a:t>
                          </a:r>
                          <a:r>
                            <a:rPr lang="en-US" sz="1700"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3378598"/>
                      </a:ext>
                    </a:extLst>
                  </a:tr>
                  <a:tr h="175260">
                    <a:tc rowSpan="2">
                      <a:txBody>
                        <a:bodyPr/>
                        <a:lstStyle/>
                        <a:p>
                          <a:pPr algn="ctr"/>
                          <a:r>
                            <a:rPr lang="en-US" sz="1900" dirty="0"/>
                            <a:t>VVUQ</a:t>
                          </a:r>
                        </a:p>
                      </a:txBody>
                      <a:tcPr marT="41564" marB="41564"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b="0" dirty="0"/>
                            <a:t>NBE 2015-2020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OCOMIPv10 LNLGIS, Byrne et al.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1212867"/>
                      </a:ext>
                    </a:extLst>
                  </a:tr>
                  <a:tr h="175260">
                    <a:tc vMerge="1">
                      <a:txBody>
                        <a:bodyPr/>
                        <a:lstStyle/>
                        <a:p>
                          <a:endParaRPr lang="en-US"/>
                        </a:p>
                      </a:txBody>
                      <a:tcPr/>
                    </a:tc>
                    <a:tc>
                      <a:txBody>
                        <a:bodyPr/>
                        <a:lstStyle/>
                        <a:p>
                          <a14:m>
                            <m:oMath xmlns:m="http://schemas.openxmlformats.org/officeDocument/2006/math">
                              <m:acc>
                                <m:accPr>
                                  <m:chr m:val="̅"/>
                                  <m:ctrlPr>
                                    <a:rPr lang="en-US" sz="1700" b="0" i="1" dirty="0" smtClean="0">
                                      <a:latin typeface="+mn-lt"/>
                                    </a:rPr>
                                  </m:ctrlPr>
                                </m:accPr>
                                <m:e>
                                  <m:r>
                                    <m:rPr>
                                      <m:sty m:val="p"/>
                                    </m:rPr>
                                    <a:rPr lang="en-US" sz="1700" b="0" i="0" dirty="0" smtClean="0">
                                      <a:latin typeface="+mn-lt"/>
                                    </a:rPr>
                                    <m:t>NBE</m:t>
                                  </m:r>
                                </m:e>
                              </m:acc>
                            </m:oMath>
                          </a14:m>
                          <a:r>
                            <a:rPr lang="en-US" sz="1700" b="0" dirty="0">
                              <a:latin typeface="+mn-lt"/>
                            </a:rPr>
                            <a:t> </a:t>
                          </a:r>
                          <a:r>
                            <a:rPr lang="en-US" sz="1700" b="0" dirty="0"/>
                            <a:t>2010-2015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700" dirty="0"/>
                            <a:t>OCOMIPv10 </a:t>
                          </a:r>
                          <a:r>
                            <a:rPr lang="en-US" sz="1700" dirty="0" err="1"/>
                            <a:t>LNLGIS</a:t>
                          </a:r>
                          <a:r>
                            <a:rPr lang="en-US" sz="1700" i="1" baseline="-25000" dirty="0" err="1"/>
                            <a:t>corrected</a:t>
                          </a:r>
                          <a:r>
                            <a:rPr lang="en-US" sz="1700" i="0" baseline="0" dirty="0"/>
                            <a:t>*</a:t>
                          </a:r>
                          <a:endParaRPr lang="en-US" sz="1700" i="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8005089"/>
                      </a:ext>
                    </a:extLst>
                  </a:tr>
                </a:tbl>
              </a:graphicData>
            </a:graphic>
          </p:graphicFrame>
        </mc:Choice>
        <mc:Fallback>
          <p:graphicFrame>
            <p:nvGraphicFramePr>
              <p:cNvPr id="108" name="Table 107">
                <a:extLst>
                  <a:ext uri="{FF2B5EF4-FFF2-40B4-BE49-F238E27FC236}">
                    <a16:creationId xmlns:a16="http://schemas.microsoft.com/office/drawing/2014/main" id="{129F38B8-5764-27DC-38DC-1E05222E65A6}"/>
                  </a:ext>
                </a:extLst>
              </p:cNvPr>
              <p:cNvGraphicFramePr>
                <a:graphicFrameLocks noGrp="1"/>
              </p:cNvGraphicFramePr>
              <p:nvPr>
                <p:extLst>
                  <p:ext uri="{D42A27DB-BD31-4B8C-83A1-F6EECF244321}">
                    <p14:modId xmlns:p14="http://schemas.microsoft.com/office/powerpoint/2010/main" val="647416883"/>
                  </p:ext>
                </p:extLst>
              </p:nvPr>
            </p:nvGraphicFramePr>
            <p:xfrm>
              <a:off x="298615" y="15012049"/>
              <a:ext cx="7337679" cy="4760947"/>
            </p:xfrm>
            <a:graphic>
              <a:graphicData uri="http://schemas.openxmlformats.org/drawingml/2006/table">
                <a:tbl>
                  <a:tblPr firstRow="1" firstCol="1">
                    <a:tableStyleId>{6E25E649-3F16-4E02-A733-19D2CDBF48F0}</a:tableStyleId>
                  </a:tblPr>
                  <a:tblGrid>
                    <a:gridCol w="498201">
                      <a:extLst>
                        <a:ext uri="{9D8B030D-6E8A-4147-A177-3AD203B41FA5}">
                          <a16:colId xmlns:a16="http://schemas.microsoft.com/office/drawing/2014/main" val="2690718005"/>
                        </a:ext>
                      </a:extLst>
                    </a:gridCol>
                    <a:gridCol w="3203684">
                      <a:extLst>
                        <a:ext uri="{9D8B030D-6E8A-4147-A177-3AD203B41FA5}">
                          <a16:colId xmlns:a16="http://schemas.microsoft.com/office/drawing/2014/main" val="1746943087"/>
                        </a:ext>
                      </a:extLst>
                    </a:gridCol>
                    <a:gridCol w="3635794">
                      <a:extLst>
                        <a:ext uri="{9D8B030D-6E8A-4147-A177-3AD203B41FA5}">
                          <a16:colId xmlns:a16="http://schemas.microsoft.com/office/drawing/2014/main" val="3665380889"/>
                        </a:ext>
                      </a:extLst>
                    </a:gridCol>
                  </a:tblGrid>
                  <a:tr h="396240">
                    <a:tc rowSpan="6">
                      <a:txBody>
                        <a:bodyPr/>
                        <a:lstStyle/>
                        <a:p>
                          <a:pPr algn="ctr"/>
                          <a:r>
                            <a:rPr lang="en-US" sz="1900" dirty="0"/>
                            <a:t>Forcing data </a:t>
                          </a:r>
                        </a:p>
                      </a:txBody>
                      <a:tcPr marT="41564" marB="41564"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Variable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Source/Description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979037"/>
                      </a:ext>
                    </a:extLst>
                  </a:tr>
                  <a:tr h="368047">
                    <a:tc vMerge="1">
                      <a:txBody>
                        <a:bodyPr/>
                        <a:lstStyle/>
                        <a:p>
                          <a:endParaRPr lang="en-US"/>
                        </a:p>
                      </a:txBody>
                      <a:tcPr/>
                    </a:tc>
                    <a:tc>
                      <a:txBody>
                        <a:bodyPr/>
                        <a:lstStyle/>
                        <a:p>
                          <a:r>
                            <a:rPr lang="en-US" sz="1700" dirty="0"/>
                            <a:t>Atmospheric CO</a:t>
                          </a:r>
                          <a:r>
                            <a:rPr lang="en-US" sz="1700" baseline="-25000" dirty="0"/>
                            <a:t>2</a:t>
                          </a:r>
                          <a:r>
                            <a:rPr lang="en-US" sz="1700" dirty="0"/>
                            <a:t>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NOAA ESRL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7291105"/>
                      </a:ext>
                    </a:extLst>
                  </a:tr>
                  <a:tr h="368047">
                    <a:tc vMerge="1">
                      <a:txBody>
                        <a:bodyPr/>
                        <a:lstStyle/>
                        <a:p>
                          <a:endParaRPr lang="en-US"/>
                        </a:p>
                      </a:txBody>
                      <a:tcPr/>
                    </a:tc>
                    <a:tc>
                      <a:txBody>
                        <a:bodyPr/>
                        <a:lstStyle/>
                        <a:p>
                          <a:r>
                            <a:rPr lang="en-US" sz="1700" dirty="0"/>
                            <a:t>Burned area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GFEDv4, Randerson </a:t>
                          </a:r>
                          <a:r>
                            <a:rPr lang="en-US" sz="1700" i="1" dirty="0"/>
                            <a:t>et al.</a:t>
                          </a:r>
                          <a:r>
                            <a:rPr lang="en-US" sz="1700" dirty="0"/>
                            <a:t> (2018)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67761"/>
                      </a:ext>
                    </a:extLst>
                  </a:tr>
                  <a:tr h="354837">
                    <a:tc vMerge="1">
                      <a:txBody>
                        <a:bodyPr/>
                        <a:lstStyle/>
                        <a:p>
                          <a:endParaRPr lang="en-US"/>
                        </a:p>
                      </a:txBody>
                      <a:tcPr/>
                    </a:tc>
                    <a:tc>
                      <a:txBody>
                        <a:bodyPr/>
                        <a:lstStyle/>
                        <a:p>
                          <a:r>
                            <a:rPr lang="en-US" sz="1700" dirty="0"/>
                            <a:t>Forest harvest/disturbance </a:t>
                          </a:r>
                          <a:r>
                            <a:rPr lang="en-US" sz="1700" b="0" dirty="0"/>
                            <a:t>(exp</a:t>
                          </a:r>
                          <a:r>
                            <a:rPr lang="en-US" sz="1700" b="0" dirty="0">
                              <a:solidFill>
                                <a:srgbClr val="2EA12E"/>
                              </a:solidFill>
                            </a:rPr>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Xu </a:t>
                          </a:r>
                          <a:r>
                            <a:rPr lang="en-US" sz="1700" i="1" dirty="0"/>
                            <a:t>et al</a:t>
                          </a:r>
                          <a:r>
                            <a:rPr lang="en-US" sz="1700"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4736787"/>
                      </a:ext>
                    </a:extLst>
                  </a:tr>
                  <a:tr h="368047">
                    <a:tc vMerge="1">
                      <a:txBody>
                        <a:bodyPr/>
                        <a:lstStyle/>
                        <a:p>
                          <a:endParaRPr lang="en-US"/>
                        </a:p>
                      </a:txBody>
                      <a:tcPr/>
                    </a:tc>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700" dirty="0"/>
                            <a:t>Crop yield </a:t>
                          </a:r>
                          <a:r>
                            <a:rPr lang="en-US" sz="1700" b="0" dirty="0"/>
                            <a:t>(exp</a:t>
                          </a:r>
                          <a:r>
                            <a:rPr lang="en-US" sz="1700" b="0" dirty="0">
                              <a:solidFill>
                                <a:srgbClr val="2EA12E"/>
                              </a:solidFill>
                            </a:rPr>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US Agricultural inventory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5267841"/>
                      </a:ext>
                    </a:extLst>
                  </a:tr>
                  <a:tr h="378915">
                    <a:tc vMerge="1">
                      <a:txBody>
                        <a:bodyPr/>
                        <a:lstStyle/>
                        <a:p>
                          <a:endParaRPr lang="en-US"/>
                        </a:p>
                      </a:txBody>
                      <a:tcPr/>
                    </a:tc>
                    <a:tc>
                      <a:txBody>
                        <a:bodyPr/>
                        <a:lstStyle/>
                        <a:p>
                          <a:r>
                            <a:rPr lang="en-US" sz="1700" dirty="0"/>
                            <a:t>Meteorology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ERA5 reanalysis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15969"/>
                      </a:ext>
                    </a:extLst>
                  </a:tr>
                  <a:tr h="368047">
                    <a:tc rowSpan="5">
                      <a:txBody>
                        <a:bodyPr/>
                        <a:lstStyle/>
                        <a:p>
                          <a:pPr algn="ctr"/>
                          <a:r>
                            <a:rPr lang="en-US" sz="1900" dirty="0"/>
                            <a:t>Assimilated data </a:t>
                          </a:r>
                        </a:p>
                      </a:txBody>
                      <a:tcPr marT="41564" marB="41564"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GPP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FluxSat, Joiner </a:t>
                          </a:r>
                          <a:r>
                            <a:rPr lang="en-US" sz="1700" i="1" dirty="0"/>
                            <a:t>et al</a:t>
                          </a:r>
                          <a:r>
                            <a:rPr lang="en-US" sz="1700" dirty="0"/>
                            <a:t>.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9738262"/>
                      </a:ext>
                    </a:extLst>
                  </a:tr>
                  <a:tr h="368047">
                    <a:tc vMerge="1">
                      <a:txBody>
                        <a:bodyPr/>
                        <a:lstStyle/>
                        <a:p>
                          <a:endParaRPr lang="en-US"/>
                        </a:p>
                      </a:txBody>
                      <a:tcPr/>
                    </a:tc>
                    <a:tc>
                      <a:txBody>
                        <a:bodyPr/>
                        <a:lstStyle/>
                        <a:p>
                          <a:r>
                            <a:rPr lang="en-US" sz="1700" dirty="0"/>
                            <a:t>TWS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GRACE, </a:t>
                          </a:r>
                          <a:r>
                            <a:rPr lang="en-US" sz="1700" dirty="0" err="1"/>
                            <a:t>Landerer</a:t>
                          </a:r>
                          <a:r>
                            <a:rPr lang="en-US" sz="1700" dirty="0"/>
                            <a:t> et al.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0529134"/>
                      </a:ext>
                    </a:extLst>
                  </a:tr>
                  <a:tr h="368047">
                    <a:tc vMerge="1">
                      <a:txBody>
                        <a:bodyPr/>
                        <a:lstStyle/>
                        <a:p>
                          <a:endParaRPr lang="en-US"/>
                        </a:p>
                      </a:txBody>
                      <a:tcPr/>
                    </a:tc>
                    <a:tc>
                      <a:txBody>
                        <a:bodyPr/>
                        <a:lstStyle/>
                        <a:p>
                          <a:r>
                            <a:rPr lang="en-US" sz="1700" dirty="0"/>
                            <a:t>LAI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MODIS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3020169"/>
                      </a:ext>
                    </a:extLst>
                  </a:tr>
                  <a:tr h="371113">
                    <a:tc vMerge="1">
                      <a:txBody>
                        <a:bodyPr/>
                        <a:lstStyle/>
                        <a:p>
                          <a:endParaRPr lang="en-US"/>
                        </a:p>
                      </a:txBody>
                      <a:tcPr/>
                    </a:tc>
                    <a:tc>
                      <a:txBody>
                        <a:bodyPr/>
                        <a:lstStyle/>
                        <a:p>
                          <a:r>
                            <a:rPr lang="en-US" sz="1700" dirty="0"/>
                            <a:t>SOC </a:t>
                          </a:r>
                          <a:r>
                            <a:rPr lang="en-US" sz="1700" b="0" dirty="0"/>
                            <a:t>(exp </a:t>
                          </a:r>
                          <a:r>
                            <a:rPr lang="en-US" sz="1700" b="1" dirty="0">
                              <a:solidFill>
                                <a:srgbClr val="297DB7"/>
                              </a:solidFill>
                            </a:rPr>
                            <a:t>0</a:t>
                          </a:r>
                          <a:r>
                            <a:rPr lang="en-US" sz="1700" b="0" dirty="0"/>
                            <a:t>,</a:t>
                          </a:r>
                          <a:r>
                            <a:rPr lang="en-US" sz="1700" b="1" dirty="0"/>
                            <a:t> </a:t>
                          </a:r>
                          <a:r>
                            <a:rPr lang="en-US" sz="1700" b="1" dirty="0">
                              <a:solidFill>
                                <a:srgbClr val="FF861A"/>
                              </a:solidFill>
                            </a:rPr>
                            <a:t>1</a:t>
                          </a:r>
                          <a:r>
                            <a:rPr lang="en-US" sz="1700" b="0" dirty="0"/>
                            <a:t>,</a:t>
                          </a:r>
                          <a:r>
                            <a:rPr lang="en-US" sz="1700" b="1"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HWSD, Hiederer and Köchy (2011)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6127560"/>
                      </a:ext>
                    </a:extLst>
                  </a:tr>
                  <a:tr h="350520">
                    <a:tc vMerge="1">
                      <a:txBody>
                        <a:bodyPr/>
                        <a:lstStyle/>
                        <a:p>
                          <a:endParaRPr lang="en-US"/>
                        </a:p>
                      </a:txBody>
                      <a:tcPr/>
                    </a:tc>
                    <a:tc>
                      <a:txBody>
                        <a:bodyPr/>
                        <a:lstStyle/>
                        <a:p>
                          <a:r>
                            <a:rPr lang="en-US" sz="1700" dirty="0"/>
                            <a:t>ABGB </a:t>
                          </a:r>
                          <a:r>
                            <a:rPr lang="en-US" sz="1700" b="0" dirty="0"/>
                            <a:t>(exp </a:t>
                          </a:r>
                          <a:r>
                            <a:rPr lang="en-US" sz="1700" b="1" dirty="0">
                              <a:solidFill>
                                <a:srgbClr val="FF861A"/>
                              </a:solidFill>
                            </a:rPr>
                            <a:t>1</a:t>
                          </a:r>
                          <a:r>
                            <a:rPr lang="en-US" sz="1700" b="0" dirty="0"/>
                            <a:t>, </a:t>
                          </a:r>
                          <a:r>
                            <a:rPr lang="en-US" sz="1700" b="1" dirty="0">
                              <a:solidFill>
                                <a:srgbClr val="2EA12E"/>
                              </a:solidFill>
                            </a:rPr>
                            <a:t>2</a:t>
                          </a:r>
                          <a:r>
                            <a:rPr lang="en-US" sz="17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Xu </a:t>
                          </a:r>
                          <a:r>
                            <a:rPr lang="en-US" sz="1700" i="1" dirty="0"/>
                            <a:t>et al</a:t>
                          </a:r>
                          <a:r>
                            <a:rPr lang="en-US" sz="1700"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3378598"/>
                      </a:ext>
                    </a:extLst>
                  </a:tr>
                  <a:tr h="350520">
                    <a:tc rowSpan="2">
                      <a:txBody>
                        <a:bodyPr/>
                        <a:lstStyle/>
                        <a:p>
                          <a:pPr algn="ctr"/>
                          <a:r>
                            <a:rPr lang="en-US" sz="1900" dirty="0"/>
                            <a:t>VVUQ</a:t>
                          </a:r>
                        </a:p>
                      </a:txBody>
                      <a:tcPr marT="41564" marB="41564"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b="0" dirty="0"/>
                            <a:t>NBE 2015-2020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OCOMIPv10 LNLGIS, Byrne et al.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1212867"/>
                      </a:ext>
                    </a:extLst>
                  </a:tr>
                  <a:tr h="350520">
                    <a:tc v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4"/>
                          <a:stretch>
                            <a:fillRect l="-15810" t="-1250000" r="-113834" b="-25000"/>
                          </a:stretch>
                        </a:blipFill>
                      </a:tcPr>
                    </a:tc>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700" dirty="0"/>
                            <a:t>OCOMIPv10 </a:t>
                          </a:r>
                          <a:r>
                            <a:rPr lang="en-US" sz="1700" dirty="0" err="1"/>
                            <a:t>LNLGIS</a:t>
                          </a:r>
                          <a:r>
                            <a:rPr lang="en-US" sz="1700" i="1" baseline="-25000" dirty="0" err="1"/>
                            <a:t>corrected</a:t>
                          </a:r>
                          <a:r>
                            <a:rPr lang="en-US" sz="1700" i="0" baseline="0" dirty="0"/>
                            <a:t>*</a:t>
                          </a:r>
                          <a:endParaRPr lang="en-US" sz="1700" i="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8005089"/>
                      </a:ext>
                    </a:extLst>
                  </a:tr>
                </a:tbl>
              </a:graphicData>
            </a:graphic>
          </p:graphicFrame>
        </mc:Fallback>
      </mc:AlternateContent>
      <p:graphicFrame>
        <p:nvGraphicFramePr>
          <p:cNvPr id="110" name="Table 109">
            <a:extLst>
              <a:ext uri="{FF2B5EF4-FFF2-40B4-BE49-F238E27FC236}">
                <a16:creationId xmlns:a16="http://schemas.microsoft.com/office/drawing/2014/main" id="{54D0A224-196F-FBFC-C3CA-00F76A3EA84B}"/>
              </a:ext>
            </a:extLst>
          </p:cNvPr>
          <p:cNvGraphicFramePr>
            <a:graphicFrameLocks noGrp="1"/>
          </p:cNvGraphicFramePr>
          <p:nvPr>
            <p:extLst>
              <p:ext uri="{D42A27DB-BD31-4B8C-83A1-F6EECF244321}">
                <p14:modId xmlns:p14="http://schemas.microsoft.com/office/powerpoint/2010/main" val="295350182"/>
              </p:ext>
            </p:extLst>
          </p:nvPr>
        </p:nvGraphicFramePr>
        <p:xfrm>
          <a:off x="320920" y="14564563"/>
          <a:ext cx="7306680" cy="434322"/>
        </p:xfrm>
        <a:graphic>
          <a:graphicData uri="http://schemas.openxmlformats.org/drawingml/2006/table">
            <a:tbl>
              <a:tblPr/>
              <a:tblGrid>
                <a:gridCol w="7306680">
                  <a:extLst>
                    <a:ext uri="{9D8B030D-6E8A-4147-A177-3AD203B41FA5}">
                      <a16:colId xmlns:a16="http://schemas.microsoft.com/office/drawing/2014/main" val="3114531721"/>
                    </a:ext>
                  </a:extLst>
                </a:gridCol>
              </a:tblGrid>
              <a:tr h="434322">
                <a:tc>
                  <a:txBody>
                    <a:bodyPr/>
                    <a:lstStyle/>
                    <a:p>
                      <a:pPr algn="ctr"/>
                      <a:r>
                        <a:rPr lang="en-US" sz="2000" dirty="0"/>
                        <a:t>Table 1: Datasets used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13163034"/>
                  </a:ext>
                </a:extLst>
              </a:tr>
            </a:tbl>
          </a:graphicData>
        </a:graphic>
      </p:graphicFrame>
      <p:sp>
        <p:nvSpPr>
          <p:cNvPr id="111" name="TextBox 110">
            <a:extLst>
              <a:ext uri="{FF2B5EF4-FFF2-40B4-BE49-F238E27FC236}">
                <a16:creationId xmlns:a16="http://schemas.microsoft.com/office/drawing/2014/main" id="{5F3BD1F3-55B2-1787-E6BC-EC984C6FFC5C}"/>
              </a:ext>
            </a:extLst>
          </p:cNvPr>
          <p:cNvSpPr txBox="1"/>
          <p:nvPr/>
        </p:nvSpPr>
        <p:spPr>
          <a:xfrm>
            <a:off x="341694" y="11765606"/>
            <a:ext cx="7340601" cy="2554545"/>
          </a:xfrm>
          <a:prstGeom prst="rect">
            <a:avLst/>
          </a:prstGeom>
          <a:noFill/>
        </p:spPr>
        <p:txBody>
          <a:bodyPr wrap="square" rtlCol="0">
            <a:spAutoFit/>
          </a:bodyPr>
          <a:lstStyle/>
          <a:p>
            <a:r>
              <a:rPr lang="en-US" sz="2400" b="1" dirty="0">
                <a:solidFill>
                  <a:srgbClr val="297DB7"/>
                </a:solidFill>
              </a:rPr>
              <a:t>Experiment 0: </a:t>
            </a:r>
            <a:r>
              <a:rPr lang="en-US" sz="2000" dirty="0"/>
              <a:t>Standard CARDAMOM forcing configuration with assimilated Gross Primary Productivity (GPP), Terrestrial Water Storage (TWS), Leaf Area Index (LAI), and Soil Organic Carbon (SOC) </a:t>
            </a:r>
          </a:p>
          <a:p>
            <a:endParaRPr lang="en-US" sz="400" dirty="0"/>
          </a:p>
          <a:p>
            <a:r>
              <a:rPr lang="en-US" sz="2400" b="1" dirty="0">
                <a:solidFill>
                  <a:srgbClr val="FF861A"/>
                </a:solidFill>
              </a:rPr>
              <a:t>Experiment 1: </a:t>
            </a:r>
            <a:r>
              <a:rPr lang="en-US" sz="2000" dirty="0"/>
              <a:t>Experiment 0 + assimilated Above and Below Ground Biomass (ABGB) </a:t>
            </a:r>
          </a:p>
          <a:p>
            <a:endParaRPr lang="en-US" sz="400" b="1" dirty="0">
              <a:solidFill>
                <a:srgbClr val="297DB7"/>
              </a:solidFill>
            </a:endParaRPr>
          </a:p>
          <a:p>
            <a:r>
              <a:rPr lang="en-US" sz="2400" b="1" dirty="0">
                <a:solidFill>
                  <a:srgbClr val="2EA12E"/>
                </a:solidFill>
              </a:rPr>
              <a:t>Experiment 2: </a:t>
            </a:r>
            <a:r>
              <a:rPr lang="en-US" sz="2000" dirty="0"/>
              <a:t>Experiment 1 + direct removals of carbon due to crop yield and forest harvest/disturbance</a:t>
            </a:r>
          </a:p>
        </p:txBody>
      </p:sp>
      <p:pic>
        <p:nvPicPr>
          <p:cNvPr id="73" name="Picture 72">
            <a:extLst>
              <a:ext uri="{FF2B5EF4-FFF2-40B4-BE49-F238E27FC236}">
                <a16:creationId xmlns:a16="http://schemas.microsoft.com/office/drawing/2014/main" id="{2606E15D-F775-0D32-318B-4110201D5CAC}"/>
              </a:ext>
            </a:extLst>
          </p:cNvPr>
          <p:cNvPicPr>
            <a:picLocks noChangeAspect="1"/>
          </p:cNvPicPr>
          <p:nvPr/>
        </p:nvPicPr>
        <p:blipFill>
          <a:blip r:embed="rId15"/>
          <a:stretch>
            <a:fillRect/>
          </a:stretch>
        </p:blipFill>
        <p:spPr>
          <a:xfrm>
            <a:off x="7941546" y="22548508"/>
            <a:ext cx="3949223" cy="2873185"/>
          </a:xfrm>
          <a:prstGeom prst="rect">
            <a:avLst/>
          </a:prstGeom>
        </p:spPr>
      </p:pic>
      <p:sp>
        <p:nvSpPr>
          <p:cNvPr id="170" name="TextBox 169">
            <a:extLst>
              <a:ext uri="{FF2B5EF4-FFF2-40B4-BE49-F238E27FC236}">
                <a16:creationId xmlns:a16="http://schemas.microsoft.com/office/drawing/2014/main" id="{3AFDCC0E-9CA1-513D-2317-82BA6D0303C7}"/>
              </a:ext>
            </a:extLst>
          </p:cNvPr>
          <p:cNvSpPr txBox="1"/>
          <p:nvPr/>
        </p:nvSpPr>
        <p:spPr>
          <a:xfrm>
            <a:off x="278174" y="20023516"/>
            <a:ext cx="7404121" cy="430887"/>
          </a:xfrm>
          <a:prstGeom prst="rect">
            <a:avLst/>
          </a:prstGeom>
          <a:noFill/>
        </p:spPr>
        <p:txBody>
          <a:bodyPr wrap="square" rtlCol="0">
            <a:spAutoFit/>
          </a:bodyPr>
          <a:lstStyle/>
          <a:p>
            <a:pPr algn="ctr"/>
            <a:r>
              <a:rPr lang="en-US" sz="2200" b="1" dirty="0">
                <a:solidFill>
                  <a:srgbClr val="C00000"/>
                </a:solidFill>
              </a:rPr>
              <a:t>CARDAMOM’s simulations with inventory datasets show: </a:t>
            </a:r>
          </a:p>
        </p:txBody>
      </p:sp>
      <p:sp>
        <p:nvSpPr>
          <p:cNvPr id="171" name="TextBox 170">
            <a:extLst>
              <a:ext uri="{FF2B5EF4-FFF2-40B4-BE49-F238E27FC236}">
                <a16:creationId xmlns:a16="http://schemas.microsoft.com/office/drawing/2014/main" id="{4BECBE56-38E2-3D13-3251-DAE74DF26461}"/>
              </a:ext>
            </a:extLst>
          </p:cNvPr>
          <p:cNvSpPr txBox="1"/>
          <p:nvPr/>
        </p:nvSpPr>
        <p:spPr>
          <a:xfrm>
            <a:off x="263473" y="20429914"/>
            <a:ext cx="7518705" cy="1708160"/>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C00000"/>
                </a:solidFill>
              </a:rPr>
              <a:t>Shifts in spatial distribution of fluxes (</a:t>
            </a:r>
            <a:r>
              <a:rPr lang="en-US" sz="2100" i="1" dirty="0">
                <a:solidFill>
                  <a:srgbClr val="C00000"/>
                </a:solidFill>
              </a:rPr>
              <a:t>fig. 2</a:t>
            </a:r>
            <a:r>
              <a:rPr lang="en-US" sz="2100" dirty="0">
                <a:solidFill>
                  <a:srgbClr val="C00000"/>
                </a:solidFill>
              </a:rPr>
              <a:t>)</a:t>
            </a:r>
          </a:p>
          <a:p>
            <a:pPr marL="342900" indent="-342900">
              <a:buFont typeface="Arial" panose="020B0604020202020204" pitchFamily="34" charset="0"/>
              <a:buChar char="•"/>
            </a:pPr>
            <a:r>
              <a:rPr lang="en-US" sz="2100" dirty="0">
                <a:solidFill>
                  <a:srgbClr val="C00000"/>
                </a:solidFill>
              </a:rPr>
              <a:t>Reduction of NBE uncertainty (</a:t>
            </a:r>
            <a:r>
              <a:rPr lang="en-US" sz="2100" i="1" dirty="0">
                <a:solidFill>
                  <a:srgbClr val="C00000"/>
                </a:solidFill>
              </a:rPr>
              <a:t>fig. 2</a:t>
            </a:r>
            <a:r>
              <a:rPr lang="en-US" sz="2100" dirty="0">
                <a:solidFill>
                  <a:srgbClr val="C00000"/>
                </a:solidFill>
              </a:rPr>
              <a:t>) </a:t>
            </a:r>
          </a:p>
          <a:p>
            <a:pPr marL="342900" indent="-342900">
              <a:buFont typeface="Arial" panose="020B0604020202020204" pitchFamily="34" charset="0"/>
              <a:buChar char="•"/>
            </a:pPr>
            <a:r>
              <a:rPr lang="en-US" sz="2100" dirty="0">
                <a:solidFill>
                  <a:srgbClr val="C00000"/>
                </a:solidFill>
              </a:rPr>
              <a:t>Regionally varying shifts in the NBE seasonal cycle (</a:t>
            </a:r>
            <a:r>
              <a:rPr lang="en-US" sz="2100" i="1" dirty="0">
                <a:solidFill>
                  <a:srgbClr val="C00000"/>
                </a:solidFill>
              </a:rPr>
              <a:t>fig. 3</a:t>
            </a:r>
            <a:r>
              <a:rPr lang="en-US" sz="2100" dirty="0">
                <a:solidFill>
                  <a:srgbClr val="C00000"/>
                </a:solidFill>
              </a:rPr>
              <a:t>)</a:t>
            </a:r>
          </a:p>
          <a:p>
            <a:pPr marL="342900" indent="-342900">
              <a:buFont typeface="Arial" panose="020B0604020202020204" pitchFamily="34" charset="0"/>
              <a:buChar char="•"/>
            </a:pPr>
            <a:r>
              <a:rPr lang="en-US" sz="2100" dirty="0">
                <a:solidFill>
                  <a:srgbClr val="C00000"/>
                </a:solidFill>
              </a:rPr>
              <a:t>Regionally varying impacts to agreement with independent top-down observations of NBE (OCOMIP v10 LNLGIS  </a:t>
            </a:r>
            <a:r>
              <a:rPr lang="en-US" sz="2100" i="1" dirty="0">
                <a:solidFill>
                  <a:srgbClr val="C00000"/>
                </a:solidFill>
              </a:rPr>
              <a:t>fig. 3</a:t>
            </a:r>
            <a:r>
              <a:rPr lang="en-US" sz="2100" dirty="0">
                <a:solidFill>
                  <a:srgbClr val="C00000"/>
                </a:solidFill>
              </a:rPr>
              <a:t>) </a:t>
            </a:r>
          </a:p>
        </p:txBody>
      </p:sp>
      <p:sp>
        <p:nvSpPr>
          <p:cNvPr id="172" name="Rounded Rectangle 171">
            <a:extLst>
              <a:ext uri="{FF2B5EF4-FFF2-40B4-BE49-F238E27FC236}">
                <a16:creationId xmlns:a16="http://schemas.microsoft.com/office/drawing/2014/main" id="{324461FA-5A6D-CB21-13A9-AA05D1DED7FF}"/>
              </a:ext>
            </a:extLst>
          </p:cNvPr>
          <p:cNvSpPr/>
          <p:nvPr/>
        </p:nvSpPr>
        <p:spPr>
          <a:xfrm>
            <a:off x="114796" y="22532601"/>
            <a:ext cx="7803216" cy="3700240"/>
          </a:xfrm>
          <a:prstGeom prst="roundRect">
            <a:avLst>
              <a:gd name="adj" fmla="val 93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5600" b="1" dirty="0">
              <a:solidFill>
                <a:schemeClr val="tx1"/>
              </a:solidFill>
            </a:endParaRPr>
          </a:p>
          <a:p>
            <a:pPr marL="0" marR="0">
              <a:spcBef>
                <a:spcPts val="0"/>
              </a:spcBef>
              <a:spcAft>
                <a:spcPts val="0"/>
              </a:spcAft>
            </a:pPr>
            <a:r>
              <a:rPr lang="en-US" sz="2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work supports NASA/JPL’s production of next-generation C-flux datasets by providing an improved ensemble of prior NBE fluxes for the CMS-Flux-NA inversion. Our methodology relies on datasets produced by NASA/JPL (</a:t>
            </a:r>
            <a:r>
              <a:rPr lang="en-US" sz="21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Table 1</a:t>
            </a:r>
            <a:r>
              <a:rPr lang="en-US" sz="2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showcases a NASA/JPL-developed Bayesian model–data fusion platform. The long-term aim of this work is to apply NASA’s observations, inversion modeling systems, and other science products to support national carbon accounting efforts and high-quality carbon management policy.  </a:t>
            </a:r>
            <a:endParaRPr lang="en-US" sz="21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173" name="Rounded Rectangle 172">
            <a:extLst>
              <a:ext uri="{FF2B5EF4-FFF2-40B4-BE49-F238E27FC236}">
                <a16:creationId xmlns:a16="http://schemas.microsoft.com/office/drawing/2014/main" id="{F12DC42E-B33A-F810-780E-0E4EC103D90A}"/>
              </a:ext>
            </a:extLst>
          </p:cNvPr>
          <p:cNvSpPr/>
          <p:nvPr/>
        </p:nvSpPr>
        <p:spPr>
          <a:xfrm>
            <a:off x="114796" y="22412757"/>
            <a:ext cx="7803216" cy="901444"/>
          </a:xfrm>
          <a:prstGeom prst="roundRect">
            <a:avLst>
              <a:gd name="adj" fmla="val 361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 Significance to NASA/JPL</a:t>
            </a:r>
          </a:p>
        </p:txBody>
      </p:sp>
      <p:sp>
        <p:nvSpPr>
          <p:cNvPr id="174" name="TextBox 173">
            <a:extLst>
              <a:ext uri="{FF2B5EF4-FFF2-40B4-BE49-F238E27FC236}">
                <a16:creationId xmlns:a16="http://schemas.microsoft.com/office/drawing/2014/main" id="{7C99C986-B77A-9E19-D852-724B0FF55D38}"/>
              </a:ext>
            </a:extLst>
          </p:cNvPr>
          <p:cNvSpPr txBox="1"/>
          <p:nvPr/>
        </p:nvSpPr>
        <p:spPr>
          <a:xfrm>
            <a:off x="8421788" y="13090943"/>
            <a:ext cx="12776969" cy="738664"/>
          </a:xfrm>
          <a:prstGeom prst="rect">
            <a:avLst/>
          </a:prstGeom>
          <a:noFill/>
        </p:spPr>
        <p:txBody>
          <a:bodyPr wrap="square" rtlCol="0">
            <a:spAutoFit/>
          </a:bodyPr>
          <a:lstStyle/>
          <a:p>
            <a:r>
              <a:rPr lang="en-US" sz="2100" b="1" dirty="0"/>
              <a:t>Figure 1: </a:t>
            </a:r>
            <a:r>
              <a:rPr lang="en-US" sz="2100" dirty="0">
                <a:effectLst/>
                <a:latin typeface="Calibri" panose="020F0502020204030204" pitchFamily="34" charset="0"/>
                <a:ea typeface="Calibri" panose="020F0502020204030204" pitchFamily="34" charset="0"/>
                <a:cs typeface="Times New Roman" panose="02020603050405020304" pitchFamily="18" charset="0"/>
              </a:rPr>
              <a:t>CARDAMOM (CARbon DAta MOdel fraMework) is a Bayesian model–data fusion platform that uses observations of terrestrial carbon and water cycling to inform estimates of C pools and fluxes in a biosphere model. </a:t>
            </a:r>
            <a:endParaRPr lang="en-US" sz="2100" dirty="0"/>
          </a:p>
        </p:txBody>
      </p:sp>
      <p:sp>
        <p:nvSpPr>
          <p:cNvPr id="175" name="TextBox 174">
            <a:extLst>
              <a:ext uri="{FF2B5EF4-FFF2-40B4-BE49-F238E27FC236}">
                <a16:creationId xmlns:a16="http://schemas.microsoft.com/office/drawing/2014/main" id="{8597C516-2199-DC81-1610-56441F028B36}"/>
              </a:ext>
            </a:extLst>
          </p:cNvPr>
          <p:cNvSpPr txBox="1"/>
          <p:nvPr/>
        </p:nvSpPr>
        <p:spPr>
          <a:xfrm>
            <a:off x="8402818" y="19975347"/>
            <a:ext cx="12936028" cy="2354491"/>
          </a:xfrm>
          <a:prstGeom prst="rect">
            <a:avLst/>
          </a:prstGeom>
          <a:noFill/>
        </p:spPr>
        <p:txBody>
          <a:bodyPr wrap="square" rtlCol="0">
            <a:spAutoFit/>
          </a:bodyPr>
          <a:lstStyle/>
          <a:p>
            <a:r>
              <a:rPr lang="en-US" sz="2100" b="1" dirty="0"/>
              <a:t>Figure 2: </a:t>
            </a:r>
            <a:r>
              <a:rPr lang="en-US" sz="2100" dirty="0"/>
              <a:t>CARDAMOM’s estimates of Net Biosphere Exchange (NBE) magnitude, seasonality, spatial distribution, and uncertainty are sensitive to which data are included in each experiment (top panels). ABGB constraint reduces estimated biomass, and hence the estimated carbon sink, in the Midwest and Great Plains (bottom left), while prescribing crop inventory and forest disturbance C fluxes increases the estimated carbon sink over the domain, particularly</a:t>
            </a:r>
            <a:r>
              <a:rPr lang="en-US" sz="2100" dirty="0">
                <a:effectLst/>
                <a:latin typeface="Calibri" panose="020F0502020204030204" pitchFamily="34" charset="0"/>
                <a:ea typeface="Calibri" panose="020F0502020204030204" pitchFamily="34" charset="0"/>
                <a:cs typeface="Times New Roman" panose="02020603050405020304" pitchFamily="18" charset="0"/>
              </a:rPr>
              <a:t> in the Northern Great Plains and Midwest (corn belt) regions. NBE uncertainty (bottom right; red line: median NBE, blue rectangle: 25</a:t>
            </a:r>
            <a:r>
              <a:rPr lang="en-US" sz="2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100" dirty="0">
                <a:effectLst/>
                <a:latin typeface="Calibri" panose="020F0502020204030204" pitchFamily="34" charset="0"/>
                <a:ea typeface="Calibri" panose="020F0502020204030204" pitchFamily="34" charset="0"/>
                <a:cs typeface="Times New Roman" panose="02020603050405020304" pitchFamily="18" charset="0"/>
              </a:rPr>
              <a:t>-75</a:t>
            </a:r>
            <a:r>
              <a:rPr lang="en-US" sz="2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100" dirty="0">
                <a:effectLst/>
                <a:latin typeface="Calibri" panose="020F0502020204030204" pitchFamily="34" charset="0"/>
                <a:ea typeface="Calibri" panose="020F0502020204030204" pitchFamily="34" charset="0"/>
                <a:cs typeface="Times New Roman" panose="02020603050405020304" pitchFamily="18" charset="0"/>
              </a:rPr>
              <a:t> percentile, green diamonds: 2.5</a:t>
            </a:r>
            <a:r>
              <a:rPr lang="en-US" sz="2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100" dirty="0">
                <a:effectLst/>
                <a:latin typeface="Calibri" panose="020F0502020204030204" pitchFamily="34" charset="0"/>
                <a:ea typeface="Calibri" panose="020F0502020204030204" pitchFamily="34" charset="0"/>
                <a:cs typeface="Times New Roman" panose="02020603050405020304" pitchFamily="18" charset="0"/>
              </a:rPr>
              <a:t>-97.5</a:t>
            </a:r>
            <a:r>
              <a:rPr lang="en-US" sz="2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100" dirty="0">
                <a:effectLst/>
                <a:latin typeface="Calibri" panose="020F0502020204030204" pitchFamily="34" charset="0"/>
                <a:ea typeface="Calibri" panose="020F0502020204030204" pitchFamily="34" charset="0"/>
                <a:cs typeface="Times New Roman" panose="02020603050405020304" pitchFamily="18" charset="0"/>
              </a:rPr>
              <a:t> percentile) is reduced with the addition of both ABGB constraint and </a:t>
            </a:r>
            <a:r>
              <a:rPr lang="en-US" sz="2100" dirty="0"/>
              <a:t>crop inventory and forest disturbance C fluxes. </a:t>
            </a:r>
          </a:p>
        </p:txBody>
      </p:sp>
      <p:sp>
        <p:nvSpPr>
          <p:cNvPr id="176" name="TextBox 175">
            <a:extLst>
              <a:ext uri="{FF2B5EF4-FFF2-40B4-BE49-F238E27FC236}">
                <a16:creationId xmlns:a16="http://schemas.microsoft.com/office/drawing/2014/main" id="{6F89B863-4172-F34F-8C50-B68A6BFFBD72}"/>
              </a:ext>
            </a:extLst>
          </p:cNvPr>
          <p:cNvSpPr txBox="1"/>
          <p:nvPr/>
        </p:nvSpPr>
        <p:spPr>
          <a:xfrm>
            <a:off x="8483027" y="26848742"/>
            <a:ext cx="12936021" cy="2031325"/>
          </a:xfrm>
          <a:prstGeom prst="rect">
            <a:avLst/>
          </a:prstGeom>
          <a:noFill/>
        </p:spPr>
        <p:txBody>
          <a:bodyPr wrap="square" rtlCol="0">
            <a:spAutoFit/>
          </a:bodyPr>
          <a:lstStyle/>
          <a:p>
            <a:r>
              <a:rPr lang="en-US" sz="2100" b="1" dirty="0"/>
              <a:t>Figure 3:</a:t>
            </a:r>
            <a:r>
              <a:rPr lang="en-US" sz="2100" dirty="0"/>
              <a:t> Comparison of annual NBE and mean seasonal NBE cycle across all three experiments with two inversion estimates shows that in many regions CARDAMOM estimates greater land carbon uptake than is consistent with top-down observations. We hypothesize this stems primarily from underestimation of respiration fluxes, as agreement between model and assimilated GPP is strong. Where possible, in this comparison we incorporate C flux estimates of processes missing in CARDAMOM’s simulations (biofuel/incinerator combustion, livestock/human respiration, and landfill emissions) into exp totals (indicated by * where included), to better match the inversion products. </a:t>
            </a:r>
          </a:p>
        </p:txBody>
      </p:sp>
      <p:grpSp>
        <p:nvGrpSpPr>
          <p:cNvPr id="168" name="Group 167">
            <a:extLst>
              <a:ext uri="{FF2B5EF4-FFF2-40B4-BE49-F238E27FC236}">
                <a16:creationId xmlns:a16="http://schemas.microsoft.com/office/drawing/2014/main" id="{6E3D5116-2076-1799-9986-1CDA82ABE9FD}"/>
              </a:ext>
            </a:extLst>
          </p:cNvPr>
          <p:cNvGrpSpPr/>
          <p:nvPr/>
        </p:nvGrpSpPr>
        <p:grpSpPr>
          <a:xfrm>
            <a:off x="8083535" y="13961315"/>
            <a:ext cx="13440918" cy="5973316"/>
            <a:chOff x="8607442" y="14887248"/>
            <a:chExt cx="13059696" cy="5803896"/>
          </a:xfrm>
        </p:grpSpPr>
        <p:grpSp>
          <p:nvGrpSpPr>
            <p:cNvPr id="112" name="Group 111">
              <a:extLst>
                <a:ext uri="{FF2B5EF4-FFF2-40B4-BE49-F238E27FC236}">
                  <a16:creationId xmlns:a16="http://schemas.microsoft.com/office/drawing/2014/main" id="{71B49229-9172-1B2C-A4C2-6413EB1F5886}"/>
                </a:ext>
              </a:extLst>
            </p:cNvPr>
            <p:cNvGrpSpPr/>
            <p:nvPr/>
          </p:nvGrpSpPr>
          <p:grpSpPr>
            <a:xfrm>
              <a:off x="8607442" y="14893332"/>
              <a:ext cx="13059696" cy="5797812"/>
              <a:chOff x="9510920" y="14753799"/>
              <a:chExt cx="12158811" cy="5397867"/>
            </a:xfrm>
          </p:grpSpPr>
          <p:pic>
            <p:nvPicPr>
              <p:cNvPr id="91" name="Picture 90">
                <a:extLst>
                  <a:ext uri="{FF2B5EF4-FFF2-40B4-BE49-F238E27FC236}">
                    <a16:creationId xmlns:a16="http://schemas.microsoft.com/office/drawing/2014/main" id="{A409FA90-C449-C9F3-F379-88E61F11E5B4}"/>
                  </a:ext>
                </a:extLst>
              </p:cNvPr>
              <p:cNvPicPr>
                <a:picLocks noChangeAspect="1"/>
              </p:cNvPicPr>
              <p:nvPr/>
            </p:nvPicPr>
            <p:blipFill rotWithShape="1">
              <a:blip r:embed="rId16"/>
              <a:srcRect r="17431"/>
              <a:stretch/>
            </p:blipFill>
            <p:spPr>
              <a:xfrm>
                <a:off x="9510920" y="14761687"/>
                <a:ext cx="3815075" cy="2616005"/>
              </a:xfrm>
              <a:prstGeom prst="rect">
                <a:avLst/>
              </a:prstGeom>
            </p:spPr>
          </p:pic>
          <p:pic>
            <p:nvPicPr>
              <p:cNvPr id="92" name="Picture 91">
                <a:extLst>
                  <a:ext uri="{FF2B5EF4-FFF2-40B4-BE49-F238E27FC236}">
                    <a16:creationId xmlns:a16="http://schemas.microsoft.com/office/drawing/2014/main" id="{952FDD87-67B0-7B08-F005-7D409E319ACE}"/>
                  </a:ext>
                </a:extLst>
              </p:cNvPr>
              <p:cNvPicPr>
                <a:picLocks noChangeAspect="1"/>
              </p:cNvPicPr>
              <p:nvPr/>
            </p:nvPicPr>
            <p:blipFill rotWithShape="1">
              <a:blip r:embed="rId17"/>
              <a:srcRect r="17431"/>
              <a:stretch/>
            </p:blipFill>
            <p:spPr>
              <a:xfrm>
                <a:off x="11250047" y="17340520"/>
                <a:ext cx="3815075" cy="2785874"/>
              </a:xfrm>
              <a:prstGeom prst="rect">
                <a:avLst/>
              </a:prstGeom>
            </p:spPr>
          </p:pic>
          <p:pic>
            <p:nvPicPr>
              <p:cNvPr id="93" name="Picture 92">
                <a:extLst>
                  <a:ext uri="{FF2B5EF4-FFF2-40B4-BE49-F238E27FC236}">
                    <a16:creationId xmlns:a16="http://schemas.microsoft.com/office/drawing/2014/main" id="{E655E17B-F767-DA90-9E93-3FAFFCA32E44}"/>
                  </a:ext>
                </a:extLst>
              </p:cNvPr>
              <p:cNvPicPr>
                <a:picLocks noChangeAspect="1"/>
              </p:cNvPicPr>
              <p:nvPr/>
            </p:nvPicPr>
            <p:blipFill rotWithShape="1">
              <a:blip r:embed="rId18"/>
              <a:srcRect r="17431"/>
              <a:stretch/>
            </p:blipFill>
            <p:spPr>
              <a:xfrm>
                <a:off x="13291763" y="14770843"/>
                <a:ext cx="3815076" cy="2616005"/>
              </a:xfrm>
              <a:prstGeom prst="rect">
                <a:avLst/>
              </a:prstGeom>
            </p:spPr>
          </p:pic>
          <p:pic>
            <p:nvPicPr>
              <p:cNvPr id="94" name="Picture 93">
                <a:extLst>
                  <a:ext uri="{FF2B5EF4-FFF2-40B4-BE49-F238E27FC236}">
                    <a16:creationId xmlns:a16="http://schemas.microsoft.com/office/drawing/2014/main" id="{762D2813-4D7C-98F4-3CF8-EEBB19E8A991}"/>
                  </a:ext>
                </a:extLst>
              </p:cNvPr>
              <p:cNvPicPr>
                <a:picLocks noChangeAspect="1"/>
              </p:cNvPicPr>
              <p:nvPr/>
            </p:nvPicPr>
            <p:blipFill>
              <a:blip r:embed="rId19"/>
              <a:stretch>
                <a:fillRect/>
              </a:stretch>
            </p:blipFill>
            <p:spPr>
              <a:xfrm>
                <a:off x="15003858" y="17365792"/>
                <a:ext cx="4620475" cy="2785874"/>
              </a:xfrm>
              <a:prstGeom prst="rect">
                <a:avLst/>
              </a:prstGeom>
            </p:spPr>
          </p:pic>
          <p:pic>
            <p:nvPicPr>
              <p:cNvPr id="95" name="Picture 94">
                <a:extLst>
                  <a:ext uri="{FF2B5EF4-FFF2-40B4-BE49-F238E27FC236}">
                    <a16:creationId xmlns:a16="http://schemas.microsoft.com/office/drawing/2014/main" id="{B0642250-B459-A4A4-E55E-8014BD78523F}"/>
                  </a:ext>
                </a:extLst>
              </p:cNvPr>
              <p:cNvPicPr>
                <a:picLocks noChangeAspect="1"/>
              </p:cNvPicPr>
              <p:nvPr/>
            </p:nvPicPr>
            <p:blipFill>
              <a:blip r:embed="rId20"/>
              <a:stretch>
                <a:fillRect/>
              </a:stretch>
            </p:blipFill>
            <p:spPr>
              <a:xfrm>
                <a:off x="17049256" y="14753799"/>
                <a:ext cx="4620475" cy="2616005"/>
              </a:xfrm>
              <a:prstGeom prst="rect">
                <a:avLst/>
              </a:prstGeom>
            </p:spPr>
          </p:pic>
        </p:grpSp>
        <p:grpSp>
          <p:nvGrpSpPr>
            <p:cNvPr id="149" name="Group 148">
              <a:extLst>
                <a:ext uri="{FF2B5EF4-FFF2-40B4-BE49-F238E27FC236}">
                  <a16:creationId xmlns:a16="http://schemas.microsoft.com/office/drawing/2014/main" id="{3C22B167-524F-8863-7CE9-845D559B3065}"/>
                </a:ext>
              </a:extLst>
            </p:cNvPr>
            <p:cNvGrpSpPr/>
            <p:nvPr/>
          </p:nvGrpSpPr>
          <p:grpSpPr>
            <a:xfrm>
              <a:off x="10581917" y="14897776"/>
              <a:ext cx="1173656" cy="263812"/>
              <a:chOff x="10581917" y="14897776"/>
              <a:chExt cx="1173656" cy="263812"/>
            </a:xfrm>
          </p:grpSpPr>
          <p:sp>
            <p:nvSpPr>
              <p:cNvPr id="147" name="Rectangle 146">
                <a:extLst>
                  <a:ext uri="{FF2B5EF4-FFF2-40B4-BE49-F238E27FC236}">
                    <a16:creationId xmlns:a16="http://schemas.microsoft.com/office/drawing/2014/main" id="{F44357DE-B785-6264-5A7A-07D49F99FFEA}"/>
                  </a:ext>
                </a:extLst>
              </p:cNvPr>
              <p:cNvSpPr/>
              <p:nvPr/>
            </p:nvSpPr>
            <p:spPr>
              <a:xfrm>
                <a:off x="10672959" y="14964020"/>
                <a:ext cx="991573" cy="197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C98817C7-2E6A-BEB9-7CD4-32795170D42D}"/>
                  </a:ext>
                </a:extLst>
              </p:cNvPr>
              <p:cNvSpPr txBox="1"/>
              <p:nvPr/>
            </p:nvSpPr>
            <p:spPr>
              <a:xfrm>
                <a:off x="10581917" y="14897776"/>
                <a:ext cx="1173656" cy="210215"/>
              </a:xfrm>
              <a:prstGeom prst="rect">
                <a:avLst/>
              </a:prstGeom>
              <a:noFill/>
            </p:spPr>
            <p:txBody>
              <a:bodyPr wrap="none" rtlCol="0">
                <a:spAutoFit/>
              </a:bodyPr>
              <a:lstStyle/>
              <a:p>
                <a:pPr algn="ctr"/>
                <a:r>
                  <a:rPr lang="en-US" sz="1400" b="1" dirty="0">
                    <a:solidFill>
                      <a:srgbClr val="297DB7"/>
                    </a:solidFill>
                  </a:rPr>
                  <a:t>Experiment 0</a:t>
                </a:r>
                <a:endParaRPr lang="en-US" sz="1400" dirty="0"/>
              </a:p>
            </p:txBody>
          </p:sp>
        </p:grpSp>
        <p:grpSp>
          <p:nvGrpSpPr>
            <p:cNvPr id="150" name="Group 149">
              <a:extLst>
                <a:ext uri="{FF2B5EF4-FFF2-40B4-BE49-F238E27FC236}">
                  <a16:creationId xmlns:a16="http://schemas.microsoft.com/office/drawing/2014/main" id="{CD78E72C-DED7-32EA-E104-8E36CF86E73D}"/>
                </a:ext>
              </a:extLst>
            </p:cNvPr>
            <p:cNvGrpSpPr/>
            <p:nvPr/>
          </p:nvGrpSpPr>
          <p:grpSpPr>
            <a:xfrm>
              <a:off x="14646678" y="14912926"/>
              <a:ext cx="1173656" cy="307777"/>
              <a:chOff x="10581917" y="14897776"/>
              <a:chExt cx="1173656" cy="307777"/>
            </a:xfrm>
          </p:grpSpPr>
          <p:sp>
            <p:nvSpPr>
              <p:cNvPr id="151" name="Rectangle 150">
                <a:extLst>
                  <a:ext uri="{FF2B5EF4-FFF2-40B4-BE49-F238E27FC236}">
                    <a16:creationId xmlns:a16="http://schemas.microsoft.com/office/drawing/2014/main" id="{EFB52B1C-E827-C2B1-B71B-68647C09B00C}"/>
                  </a:ext>
                </a:extLst>
              </p:cNvPr>
              <p:cNvSpPr/>
              <p:nvPr/>
            </p:nvSpPr>
            <p:spPr>
              <a:xfrm>
                <a:off x="10672959" y="14964020"/>
                <a:ext cx="991573" cy="197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D36AA37-22FC-ABDD-E8EE-15B2BACACEC0}"/>
                  </a:ext>
                </a:extLst>
              </p:cNvPr>
              <p:cNvSpPr txBox="1"/>
              <p:nvPr/>
            </p:nvSpPr>
            <p:spPr>
              <a:xfrm>
                <a:off x="10581917" y="14897776"/>
                <a:ext cx="1173656" cy="307777"/>
              </a:xfrm>
              <a:prstGeom prst="rect">
                <a:avLst/>
              </a:prstGeom>
              <a:noFill/>
            </p:spPr>
            <p:txBody>
              <a:bodyPr wrap="none" rtlCol="0">
                <a:spAutoFit/>
              </a:bodyPr>
              <a:lstStyle/>
              <a:p>
                <a:pPr algn="ctr"/>
                <a:r>
                  <a:rPr lang="en-US" sz="1400" b="1" dirty="0">
                    <a:solidFill>
                      <a:srgbClr val="FF861A"/>
                    </a:solidFill>
                  </a:rPr>
                  <a:t>Experiment 1</a:t>
                </a:r>
                <a:endParaRPr lang="en-US" sz="1400" dirty="0">
                  <a:solidFill>
                    <a:srgbClr val="FF861A"/>
                  </a:solidFill>
                </a:endParaRPr>
              </a:p>
            </p:txBody>
          </p:sp>
        </p:grpSp>
        <p:grpSp>
          <p:nvGrpSpPr>
            <p:cNvPr id="153" name="Group 152">
              <a:extLst>
                <a:ext uri="{FF2B5EF4-FFF2-40B4-BE49-F238E27FC236}">
                  <a16:creationId xmlns:a16="http://schemas.microsoft.com/office/drawing/2014/main" id="{4DB57C2B-2AC1-D699-EA0D-FE544107DEB8}"/>
                </a:ext>
              </a:extLst>
            </p:cNvPr>
            <p:cNvGrpSpPr/>
            <p:nvPr/>
          </p:nvGrpSpPr>
          <p:grpSpPr>
            <a:xfrm>
              <a:off x="18689303" y="14887248"/>
              <a:ext cx="1173656" cy="307777"/>
              <a:chOff x="10581917" y="14897776"/>
              <a:chExt cx="1173656" cy="307777"/>
            </a:xfrm>
          </p:grpSpPr>
          <p:sp>
            <p:nvSpPr>
              <p:cNvPr id="154" name="Rectangle 153">
                <a:extLst>
                  <a:ext uri="{FF2B5EF4-FFF2-40B4-BE49-F238E27FC236}">
                    <a16:creationId xmlns:a16="http://schemas.microsoft.com/office/drawing/2014/main" id="{1729EBAE-04E0-9650-6225-FF19729F3213}"/>
                  </a:ext>
                </a:extLst>
              </p:cNvPr>
              <p:cNvSpPr/>
              <p:nvPr/>
            </p:nvSpPr>
            <p:spPr>
              <a:xfrm>
                <a:off x="10672959" y="14964020"/>
                <a:ext cx="991573" cy="197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A3D73DD5-0398-4657-23FC-859487253F2B}"/>
                  </a:ext>
                </a:extLst>
              </p:cNvPr>
              <p:cNvSpPr txBox="1"/>
              <p:nvPr/>
            </p:nvSpPr>
            <p:spPr>
              <a:xfrm>
                <a:off x="10581917" y="14897776"/>
                <a:ext cx="1173656" cy="307777"/>
              </a:xfrm>
              <a:prstGeom prst="rect">
                <a:avLst/>
              </a:prstGeom>
              <a:noFill/>
            </p:spPr>
            <p:txBody>
              <a:bodyPr wrap="none" rtlCol="0">
                <a:spAutoFit/>
              </a:bodyPr>
              <a:lstStyle/>
              <a:p>
                <a:pPr algn="ctr"/>
                <a:r>
                  <a:rPr lang="en-US" sz="1400" b="1" dirty="0">
                    <a:solidFill>
                      <a:srgbClr val="2EA12E"/>
                    </a:solidFill>
                  </a:rPr>
                  <a:t>Experiment 2</a:t>
                </a:r>
                <a:endParaRPr lang="en-US" sz="1400" dirty="0">
                  <a:solidFill>
                    <a:srgbClr val="2EA12E"/>
                  </a:solidFill>
                </a:endParaRPr>
              </a:p>
            </p:txBody>
          </p:sp>
        </p:grpSp>
        <p:grpSp>
          <p:nvGrpSpPr>
            <p:cNvPr id="156" name="Group 155">
              <a:extLst>
                <a:ext uri="{FF2B5EF4-FFF2-40B4-BE49-F238E27FC236}">
                  <a16:creationId xmlns:a16="http://schemas.microsoft.com/office/drawing/2014/main" id="{8CDE2D07-4BA1-13B8-41B4-94A06BAB59AC}"/>
                </a:ext>
              </a:extLst>
            </p:cNvPr>
            <p:cNvGrpSpPr/>
            <p:nvPr/>
          </p:nvGrpSpPr>
          <p:grpSpPr>
            <a:xfrm>
              <a:off x="12634699" y="17678052"/>
              <a:ext cx="1173656" cy="263812"/>
              <a:chOff x="10581917" y="14897776"/>
              <a:chExt cx="1173656" cy="263812"/>
            </a:xfrm>
          </p:grpSpPr>
          <p:sp>
            <p:nvSpPr>
              <p:cNvPr id="157" name="Rectangle 156">
                <a:extLst>
                  <a:ext uri="{FF2B5EF4-FFF2-40B4-BE49-F238E27FC236}">
                    <a16:creationId xmlns:a16="http://schemas.microsoft.com/office/drawing/2014/main" id="{81F4C7A5-ED35-C6DE-E292-85FFE8CE39B4}"/>
                  </a:ext>
                </a:extLst>
              </p:cNvPr>
              <p:cNvSpPr/>
              <p:nvPr/>
            </p:nvSpPr>
            <p:spPr>
              <a:xfrm>
                <a:off x="10672959" y="14964020"/>
                <a:ext cx="991573" cy="197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3F59D681-48DC-C444-D3BC-70E23D8AE7B7}"/>
                  </a:ext>
                </a:extLst>
              </p:cNvPr>
              <p:cNvSpPr txBox="1"/>
              <p:nvPr/>
            </p:nvSpPr>
            <p:spPr>
              <a:xfrm>
                <a:off x="10581917" y="14897776"/>
                <a:ext cx="1173656" cy="210215"/>
              </a:xfrm>
              <a:prstGeom prst="rect">
                <a:avLst/>
              </a:prstGeom>
              <a:noFill/>
            </p:spPr>
            <p:txBody>
              <a:bodyPr wrap="none" rtlCol="0">
                <a:spAutoFit/>
              </a:bodyPr>
              <a:lstStyle/>
              <a:p>
                <a:pPr algn="ctr"/>
                <a:r>
                  <a:rPr lang="en-US" sz="1400" b="1" dirty="0">
                    <a:solidFill>
                      <a:srgbClr val="297DB7"/>
                    </a:solidFill>
                  </a:rPr>
                  <a:t>Experiment 0</a:t>
                </a:r>
                <a:endParaRPr lang="en-US" sz="1400" dirty="0"/>
              </a:p>
            </p:txBody>
          </p:sp>
        </p:grpSp>
        <p:grpSp>
          <p:nvGrpSpPr>
            <p:cNvPr id="159" name="Group 158">
              <a:extLst>
                <a:ext uri="{FF2B5EF4-FFF2-40B4-BE49-F238E27FC236}">
                  <a16:creationId xmlns:a16="http://schemas.microsoft.com/office/drawing/2014/main" id="{C06B70B9-2E4F-0F02-4129-2781FCEF2E87}"/>
                </a:ext>
              </a:extLst>
            </p:cNvPr>
            <p:cNvGrpSpPr/>
            <p:nvPr/>
          </p:nvGrpSpPr>
          <p:grpSpPr>
            <a:xfrm>
              <a:off x="11518139" y="17683286"/>
              <a:ext cx="1173656" cy="307777"/>
              <a:chOff x="10581917" y="14897776"/>
              <a:chExt cx="1173656" cy="307777"/>
            </a:xfrm>
          </p:grpSpPr>
          <p:sp>
            <p:nvSpPr>
              <p:cNvPr id="160" name="Rectangle 159">
                <a:extLst>
                  <a:ext uri="{FF2B5EF4-FFF2-40B4-BE49-F238E27FC236}">
                    <a16:creationId xmlns:a16="http://schemas.microsoft.com/office/drawing/2014/main" id="{D4D5633D-9F02-0FE6-F598-769612150296}"/>
                  </a:ext>
                </a:extLst>
              </p:cNvPr>
              <p:cNvSpPr/>
              <p:nvPr/>
            </p:nvSpPr>
            <p:spPr>
              <a:xfrm>
                <a:off x="10672959" y="14964020"/>
                <a:ext cx="991573" cy="197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25AD7822-17CD-DC90-0768-5691BC1FD58A}"/>
                  </a:ext>
                </a:extLst>
              </p:cNvPr>
              <p:cNvSpPr txBox="1"/>
              <p:nvPr/>
            </p:nvSpPr>
            <p:spPr>
              <a:xfrm>
                <a:off x="10581917" y="14897776"/>
                <a:ext cx="1173656" cy="307777"/>
              </a:xfrm>
              <a:prstGeom prst="rect">
                <a:avLst/>
              </a:prstGeom>
              <a:noFill/>
            </p:spPr>
            <p:txBody>
              <a:bodyPr wrap="none" rtlCol="0">
                <a:spAutoFit/>
              </a:bodyPr>
              <a:lstStyle/>
              <a:p>
                <a:pPr algn="ctr"/>
                <a:r>
                  <a:rPr lang="en-US" sz="1400" b="1" dirty="0">
                    <a:solidFill>
                      <a:srgbClr val="FF861A"/>
                    </a:solidFill>
                  </a:rPr>
                  <a:t>Experiment 1</a:t>
                </a:r>
                <a:endParaRPr lang="en-US" sz="1400" dirty="0">
                  <a:solidFill>
                    <a:srgbClr val="FF861A"/>
                  </a:solidFill>
                </a:endParaRPr>
              </a:p>
            </p:txBody>
          </p:sp>
        </p:grpSp>
        <p:grpSp>
          <p:nvGrpSpPr>
            <p:cNvPr id="162" name="Group 161">
              <a:extLst>
                <a:ext uri="{FF2B5EF4-FFF2-40B4-BE49-F238E27FC236}">
                  <a16:creationId xmlns:a16="http://schemas.microsoft.com/office/drawing/2014/main" id="{D126A44C-1D1E-DAD2-865A-B9285E75D197}"/>
                </a:ext>
              </a:extLst>
            </p:cNvPr>
            <p:cNvGrpSpPr/>
            <p:nvPr/>
          </p:nvGrpSpPr>
          <p:grpSpPr>
            <a:xfrm>
              <a:off x="15542010" y="17700062"/>
              <a:ext cx="1173656" cy="307777"/>
              <a:chOff x="10581917" y="14897776"/>
              <a:chExt cx="1173656" cy="307777"/>
            </a:xfrm>
          </p:grpSpPr>
          <p:sp>
            <p:nvSpPr>
              <p:cNvPr id="163" name="Rectangle 162">
                <a:extLst>
                  <a:ext uri="{FF2B5EF4-FFF2-40B4-BE49-F238E27FC236}">
                    <a16:creationId xmlns:a16="http://schemas.microsoft.com/office/drawing/2014/main" id="{68A36BE6-0CD4-8E77-E295-12ED2950DBEE}"/>
                  </a:ext>
                </a:extLst>
              </p:cNvPr>
              <p:cNvSpPr/>
              <p:nvPr/>
            </p:nvSpPr>
            <p:spPr>
              <a:xfrm>
                <a:off x="10672959" y="14964020"/>
                <a:ext cx="991573" cy="197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8001EC3E-1F60-77F2-9C60-EEA40670730C}"/>
                  </a:ext>
                </a:extLst>
              </p:cNvPr>
              <p:cNvSpPr txBox="1"/>
              <p:nvPr/>
            </p:nvSpPr>
            <p:spPr>
              <a:xfrm>
                <a:off x="10581917" y="14897776"/>
                <a:ext cx="1173656" cy="307777"/>
              </a:xfrm>
              <a:prstGeom prst="rect">
                <a:avLst/>
              </a:prstGeom>
              <a:noFill/>
            </p:spPr>
            <p:txBody>
              <a:bodyPr wrap="none" rtlCol="0">
                <a:spAutoFit/>
              </a:bodyPr>
              <a:lstStyle/>
              <a:p>
                <a:pPr algn="ctr"/>
                <a:r>
                  <a:rPr lang="en-US" sz="1400" b="1" dirty="0">
                    <a:solidFill>
                      <a:srgbClr val="2EA12E"/>
                    </a:solidFill>
                  </a:rPr>
                  <a:t>Experiment 2</a:t>
                </a:r>
                <a:endParaRPr lang="en-US" sz="1400" dirty="0">
                  <a:solidFill>
                    <a:srgbClr val="2EA12E"/>
                  </a:solidFill>
                </a:endParaRPr>
              </a:p>
            </p:txBody>
          </p:sp>
        </p:grpSp>
        <p:grpSp>
          <p:nvGrpSpPr>
            <p:cNvPr id="165" name="Group 164">
              <a:extLst>
                <a:ext uri="{FF2B5EF4-FFF2-40B4-BE49-F238E27FC236}">
                  <a16:creationId xmlns:a16="http://schemas.microsoft.com/office/drawing/2014/main" id="{FA62E95B-0556-FFF0-D5D1-B12C4AB41ED1}"/>
                </a:ext>
              </a:extLst>
            </p:cNvPr>
            <p:cNvGrpSpPr/>
            <p:nvPr/>
          </p:nvGrpSpPr>
          <p:grpSpPr>
            <a:xfrm>
              <a:off x="16664329" y="17706435"/>
              <a:ext cx="1173656" cy="307777"/>
              <a:chOff x="10581917" y="14897776"/>
              <a:chExt cx="1173656" cy="307777"/>
            </a:xfrm>
          </p:grpSpPr>
          <p:sp>
            <p:nvSpPr>
              <p:cNvPr id="166" name="Rectangle 165">
                <a:extLst>
                  <a:ext uri="{FF2B5EF4-FFF2-40B4-BE49-F238E27FC236}">
                    <a16:creationId xmlns:a16="http://schemas.microsoft.com/office/drawing/2014/main" id="{83A9E77C-4B11-EE90-058C-F101FEDB09CF}"/>
                  </a:ext>
                </a:extLst>
              </p:cNvPr>
              <p:cNvSpPr/>
              <p:nvPr/>
            </p:nvSpPr>
            <p:spPr>
              <a:xfrm>
                <a:off x="10672959" y="14964020"/>
                <a:ext cx="991573" cy="197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5A236B30-9F44-1EFC-0CAE-55F137CADD53}"/>
                  </a:ext>
                </a:extLst>
              </p:cNvPr>
              <p:cNvSpPr txBox="1"/>
              <p:nvPr/>
            </p:nvSpPr>
            <p:spPr>
              <a:xfrm>
                <a:off x="10581917" y="14897776"/>
                <a:ext cx="1173656" cy="307777"/>
              </a:xfrm>
              <a:prstGeom prst="rect">
                <a:avLst/>
              </a:prstGeom>
              <a:noFill/>
            </p:spPr>
            <p:txBody>
              <a:bodyPr wrap="none" rtlCol="0">
                <a:spAutoFit/>
              </a:bodyPr>
              <a:lstStyle/>
              <a:p>
                <a:pPr algn="ctr"/>
                <a:r>
                  <a:rPr lang="en-US" sz="1400" b="1" dirty="0">
                    <a:solidFill>
                      <a:srgbClr val="FF861A"/>
                    </a:solidFill>
                  </a:rPr>
                  <a:t>Experiment 1</a:t>
                </a:r>
                <a:endParaRPr lang="en-US" sz="1400" dirty="0">
                  <a:solidFill>
                    <a:srgbClr val="FF861A"/>
                  </a:solidFill>
                </a:endParaRPr>
              </a:p>
            </p:txBody>
          </p:sp>
        </p:grpSp>
      </p:grpSp>
      <p:pic>
        <p:nvPicPr>
          <p:cNvPr id="180" name="Picture 179">
            <a:extLst>
              <a:ext uri="{FF2B5EF4-FFF2-40B4-BE49-F238E27FC236}">
                <a16:creationId xmlns:a16="http://schemas.microsoft.com/office/drawing/2014/main" id="{9E8F680B-B6DD-AA58-3D1C-B13FE9EE0A52}"/>
              </a:ext>
            </a:extLst>
          </p:cNvPr>
          <p:cNvPicPr>
            <a:picLocks noChangeAspect="1"/>
          </p:cNvPicPr>
          <p:nvPr/>
        </p:nvPicPr>
        <p:blipFill rotWithShape="1">
          <a:blip r:embed="rId21"/>
          <a:srcRect l="9276" t="26320" r="40150"/>
          <a:stretch/>
        </p:blipFill>
        <p:spPr>
          <a:xfrm>
            <a:off x="19263374" y="17112329"/>
            <a:ext cx="1581445" cy="2632144"/>
          </a:xfrm>
          <a:prstGeom prst="rect">
            <a:avLst/>
          </a:prstGeom>
        </p:spPr>
      </p:pic>
      <p:sp>
        <p:nvSpPr>
          <p:cNvPr id="17" name="Rounded Rectangle 16">
            <a:extLst>
              <a:ext uri="{FF2B5EF4-FFF2-40B4-BE49-F238E27FC236}">
                <a16:creationId xmlns:a16="http://schemas.microsoft.com/office/drawing/2014/main" id="{67CDE265-7449-C6BA-4DF6-16386124CCEB}"/>
              </a:ext>
            </a:extLst>
          </p:cNvPr>
          <p:cNvSpPr/>
          <p:nvPr/>
        </p:nvSpPr>
        <p:spPr>
          <a:xfrm>
            <a:off x="77659" y="26528292"/>
            <a:ext cx="7896649" cy="5988275"/>
          </a:xfrm>
          <a:prstGeom prst="roundRect">
            <a:avLst>
              <a:gd name="adj" fmla="val 93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6600" b="1" dirty="0">
              <a:solidFill>
                <a:schemeClr val="tx1"/>
              </a:solidFill>
            </a:endParaRPr>
          </a:p>
          <a:p>
            <a:pPr marR="0">
              <a:spcBef>
                <a:spcPts val="0"/>
              </a:spcBef>
              <a:spcAft>
                <a:spcPts val="0"/>
              </a:spcAft>
            </a:pP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18" name="Rounded Rectangle 17">
            <a:extLst>
              <a:ext uri="{FF2B5EF4-FFF2-40B4-BE49-F238E27FC236}">
                <a16:creationId xmlns:a16="http://schemas.microsoft.com/office/drawing/2014/main" id="{38DFB88D-5593-3480-3389-735D076DB537}"/>
              </a:ext>
            </a:extLst>
          </p:cNvPr>
          <p:cNvSpPr/>
          <p:nvPr/>
        </p:nvSpPr>
        <p:spPr>
          <a:xfrm>
            <a:off x="77659" y="26326657"/>
            <a:ext cx="7896648" cy="986555"/>
          </a:xfrm>
          <a:prstGeom prst="roundRect">
            <a:avLst>
              <a:gd name="adj" fmla="val 361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 Future Work</a:t>
            </a:r>
          </a:p>
        </p:txBody>
      </p:sp>
      <p:sp>
        <p:nvSpPr>
          <p:cNvPr id="21" name="TextBox 20">
            <a:extLst>
              <a:ext uri="{FF2B5EF4-FFF2-40B4-BE49-F238E27FC236}">
                <a16:creationId xmlns:a16="http://schemas.microsoft.com/office/drawing/2014/main" id="{5BF27E39-A2AF-86E9-7C38-7FB3CBD382B7}"/>
              </a:ext>
            </a:extLst>
          </p:cNvPr>
          <p:cNvSpPr txBox="1"/>
          <p:nvPr/>
        </p:nvSpPr>
        <p:spPr>
          <a:xfrm>
            <a:off x="339852" y="27456499"/>
            <a:ext cx="5696867" cy="2077492"/>
          </a:xfrm>
          <a:prstGeom prst="rect">
            <a:avLst/>
          </a:prstGeom>
          <a:noFill/>
        </p:spPr>
        <p:txBody>
          <a:bodyPr wrap="square" rtlCol="0">
            <a:spAutoFit/>
          </a:bodyPr>
          <a:lstStyle/>
          <a:p>
            <a:r>
              <a:rPr lang="en-US" sz="2800" dirty="0">
                <a:solidFill>
                  <a:srgbClr val="C00000"/>
                </a:solidFill>
              </a:rPr>
              <a:t>VALIDATION: </a:t>
            </a:r>
            <a:r>
              <a:rPr lang="en-US" sz="2100" dirty="0"/>
              <a:t>Future work will further evaluate CARDAMOM C fluxes using: </a:t>
            </a:r>
          </a:p>
          <a:p>
            <a:endParaRPr lang="en-US" sz="800" dirty="0"/>
          </a:p>
          <a:p>
            <a:pPr marL="342900" indent="-342900">
              <a:buFont typeface="Arial" panose="020B0604020202020204" pitchFamily="34" charset="0"/>
              <a:buChar char="•"/>
            </a:pPr>
            <a:r>
              <a:rPr lang="en-US" sz="2100" dirty="0"/>
              <a:t>Eddy-covariance towers to evaluate cross-ecosystem variability</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2100" baseline="-25000" dirty="0"/>
          </a:p>
          <a:p>
            <a:endParaRPr lang="en-US" sz="400" b="1" dirty="0"/>
          </a:p>
          <a:p>
            <a:endParaRPr lang="en-US" sz="400" dirty="0"/>
          </a:p>
        </p:txBody>
      </p:sp>
      <p:pic>
        <p:nvPicPr>
          <p:cNvPr id="22" name="Picture 21">
            <a:extLst>
              <a:ext uri="{FF2B5EF4-FFF2-40B4-BE49-F238E27FC236}">
                <a16:creationId xmlns:a16="http://schemas.microsoft.com/office/drawing/2014/main" id="{0D665D9F-8D0A-2203-947B-C3336A3103A5}"/>
              </a:ext>
            </a:extLst>
          </p:cNvPr>
          <p:cNvPicPr>
            <a:picLocks noChangeAspect="1"/>
          </p:cNvPicPr>
          <p:nvPr/>
        </p:nvPicPr>
        <p:blipFill>
          <a:blip r:embed="rId22"/>
          <a:stretch>
            <a:fillRect/>
          </a:stretch>
        </p:blipFill>
        <p:spPr>
          <a:xfrm>
            <a:off x="4684103" y="29559736"/>
            <a:ext cx="3057797" cy="1960978"/>
          </a:xfrm>
          <a:prstGeom prst="rect">
            <a:avLst/>
          </a:prstGeom>
        </p:spPr>
      </p:pic>
      <p:pic>
        <p:nvPicPr>
          <p:cNvPr id="23" name="Picture 22">
            <a:extLst>
              <a:ext uri="{FF2B5EF4-FFF2-40B4-BE49-F238E27FC236}">
                <a16:creationId xmlns:a16="http://schemas.microsoft.com/office/drawing/2014/main" id="{3C0B718A-033B-88EB-1DAC-343393BBAC3F}"/>
              </a:ext>
            </a:extLst>
          </p:cNvPr>
          <p:cNvPicPr>
            <a:picLocks noChangeAspect="1"/>
          </p:cNvPicPr>
          <p:nvPr/>
        </p:nvPicPr>
        <p:blipFill rotWithShape="1">
          <a:blip r:embed="rId23"/>
          <a:srcRect t="884" r="6160"/>
          <a:stretch/>
        </p:blipFill>
        <p:spPr>
          <a:xfrm>
            <a:off x="6095533" y="27335369"/>
            <a:ext cx="1586762" cy="2175466"/>
          </a:xfrm>
          <a:prstGeom prst="rect">
            <a:avLst/>
          </a:prstGeom>
        </p:spPr>
      </p:pic>
      <p:sp>
        <p:nvSpPr>
          <p:cNvPr id="24" name="TextBox 23">
            <a:extLst>
              <a:ext uri="{FF2B5EF4-FFF2-40B4-BE49-F238E27FC236}">
                <a16:creationId xmlns:a16="http://schemas.microsoft.com/office/drawing/2014/main" id="{47182E5C-FCD9-32E4-C452-5D2EDC6CB930}"/>
              </a:ext>
            </a:extLst>
          </p:cNvPr>
          <p:cNvSpPr txBox="1"/>
          <p:nvPr/>
        </p:nvSpPr>
        <p:spPr>
          <a:xfrm>
            <a:off x="268378" y="31603710"/>
            <a:ext cx="7464182" cy="584775"/>
          </a:xfrm>
          <a:prstGeom prst="rect">
            <a:avLst/>
          </a:prstGeom>
          <a:noFill/>
        </p:spPr>
        <p:txBody>
          <a:bodyPr wrap="square" rtlCol="0">
            <a:spAutoFit/>
          </a:bodyPr>
          <a:lstStyle/>
          <a:p>
            <a:r>
              <a:rPr lang="en-US" sz="1600" b="1" dirty="0"/>
              <a:t>Image descriptions &amp; credits: </a:t>
            </a:r>
            <a:r>
              <a:rPr lang="en-US" sz="1600" dirty="0"/>
              <a:t>GRAPEX Flux Tower (</a:t>
            </a:r>
            <a:r>
              <a:rPr lang="en-US" sz="1600" dirty="0">
                <a:hlinkClick r:id="rId24"/>
              </a:rPr>
              <a:t>ars.usda.gov</a:t>
            </a:r>
            <a:r>
              <a:rPr lang="en-US" sz="1600" dirty="0"/>
              <a:t>); NASA’s B-200 research aircraft (</a:t>
            </a:r>
            <a:r>
              <a:rPr lang="en-US" sz="1600" dirty="0">
                <a:hlinkClick r:id="rId25"/>
              </a:rPr>
              <a:t>actamerica.ornl.gov</a:t>
            </a:r>
            <a:r>
              <a:rPr lang="en-US" sz="1600" dirty="0"/>
              <a:t>) </a:t>
            </a:r>
          </a:p>
        </p:txBody>
      </p:sp>
      <p:pic>
        <p:nvPicPr>
          <p:cNvPr id="25" name="Picture 24">
            <a:extLst>
              <a:ext uri="{FF2B5EF4-FFF2-40B4-BE49-F238E27FC236}">
                <a16:creationId xmlns:a16="http://schemas.microsoft.com/office/drawing/2014/main" id="{EC6ECA41-3A4E-0BCA-0178-D5E0CA7972CB}"/>
              </a:ext>
            </a:extLst>
          </p:cNvPr>
          <p:cNvPicPr>
            <a:picLocks noChangeAspect="1"/>
          </p:cNvPicPr>
          <p:nvPr/>
        </p:nvPicPr>
        <p:blipFill rotWithShape="1">
          <a:blip r:embed="rId26"/>
          <a:srcRect l="7843" r="46584"/>
          <a:stretch/>
        </p:blipFill>
        <p:spPr>
          <a:xfrm>
            <a:off x="18222451" y="25585633"/>
            <a:ext cx="2936251" cy="1186051"/>
          </a:xfrm>
          <a:prstGeom prst="rect">
            <a:avLst/>
          </a:prstGeom>
        </p:spPr>
      </p:pic>
      <p:pic>
        <p:nvPicPr>
          <p:cNvPr id="26" name="Picture 25">
            <a:extLst>
              <a:ext uri="{FF2B5EF4-FFF2-40B4-BE49-F238E27FC236}">
                <a16:creationId xmlns:a16="http://schemas.microsoft.com/office/drawing/2014/main" id="{420A2C66-1C1C-5C17-3C83-53D78D41FC08}"/>
              </a:ext>
            </a:extLst>
          </p:cNvPr>
          <p:cNvPicPr>
            <a:picLocks noChangeAspect="1"/>
          </p:cNvPicPr>
          <p:nvPr/>
        </p:nvPicPr>
        <p:blipFill rotWithShape="1">
          <a:blip r:embed="rId27"/>
          <a:srcRect l="7752" r="46585"/>
          <a:stretch/>
        </p:blipFill>
        <p:spPr>
          <a:xfrm>
            <a:off x="18222285" y="24135801"/>
            <a:ext cx="2911742" cy="1173821"/>
          </a:xfrm>
          <a:prstGeom prst="rect">
            <a:avLst/>
          </a:prstGeom>
        </p:spPr>
      </p:pic>
      <p:pic>
        <p:nvPicPr>
          <p:cNvPr id="27" name="Picture 26">
            <a:extLst>
              <a:ext uri="{FF2B5EF4-FFF2-40B4-BE49-F238E27FC236}">
                <a16:creationId xmlns:a16="http://schemas.microsoft.com/office/drawing/2014/main" id="{0161332D-B589-C701-2AEE-D04545A99258}"/>
              </a:ext>
            </a:extLst>
          </p:cNvPr>
          <p:cNvPicPr>
            <a:picLocks noChangeAspect="1"/>
          </p:cNvPicPr>
          <p:nvPr/>
        </p:nvPicPr>
        <p:blipFill rotWithShape="1">
          <a:blip r:embed="rId28"/>
          <a:srcRect l="7230" t="558" r="46002" b="-558"/>
          <a:stretch/>
        </p:blipFill>
        <p:spPr>
          <a:xfrm>
            <a:off x="18176515" y="22724398"/>
            <a:ext cx="2982187" cy="1173821"/>
          </a:xfrm>
          <a:prstGeom prst="rect">
            <a:avLst/>
          </a:prstGeom>
        </p:spPr>
      </p:pic>
      <p:pic>
        <p:nvPicPr>
          <p:cNvPr id="28" name="Picture 27">
            <a:extLst>
              <a:ext uri="{FF2B5EF4-FFF2-40B4-BE49-F238E27FC236}">
                <a16:creationId xmlns:a16="http://schemas.microsoft.com/office/drawing/2014/main" id="{87A2D75E-9EE4-ADB0-5936-2CAB23ED5947}"/>
              </a:ext>
            </a:extLst>
          </p:cNvPr>
          <p:cNvPicPr>
            <a:picLocks noChangeAspect="1"/>
          </p:cNvPicPr>
          <p:nvPr/>
        </p:nvPicPr>
        <p:blipFill rotWithShape="1">
          <a:blip r:embed="rId29"/>
          <a:srcRect l="8202" r="43753"/>
          <a:stretch/>
        </p:blipFill>
        <p:spPr>
          <a:xfrm>
            <a:off x="15139669" y="24133525"/>
            <a:ext cx="3063574" cy="1174641"/>
          </a:xfrm>
          <a:prstGeom prst="rect">
            <a:avLst/>
          </a:prstGeom>
        </p:spPr>
      </p:pic>
      <p:pic>
        <p:nvPicPr>
          <p:cNvPr id="29" name="Picture 28">
            <a:extLst>
              <a:ext uri="{FF2B5EF4-FFF2-40B4-BE49-F238E27FC236}">
                <a16:creationId xmlns:a16="http://schemas.microsoft.com/office/drawing/2014/main" id="{28682A74-731D-AD12-28ED-DCB4B1D83A3C}"/>
              </a:ext>
            </a:extLst>
          </p:cNvPr>
          <p:cNvPicPr>
            <a:picLocks noChangeAspect="1"/>
          </p:cNvPicPr>
          <p:nvPr/>
        </p:nvPicPr>
        <p:blipFill rotWithShape="1">
          <a:blip r:embed="rId30"/>
          <a:srcRect l="8203" r="45030"/>
          <a:stretch/>
        </p:blipFill>
        <p:spPr>
          <a:xfrm>
            <a:off x="12156217" y="22726764"/>
            <a:ext cx="2982187" cy="1174641"/>
          </a:xfrm>
          <a:prstGeom prst="rect">
            <a:avLst/>
          </a:prstGeom>
        </p:spPr>
      </p:pic>
      <p:pic>
        <p:nvPicPr>
          <p:cNvPr id="30" name="Picture 29">
            <a:extLst>
              <a:ext uri="{FF2B5EF4-FFF2-40B4-BE49-F238E27FC236}">
                <a16:creationId xmlns:a16="http://schemas.microsoft.com/office/drawing/2014/main" id="{AD7A80A3-798F-C03D-D7DE-84AADCE9B0F9}"/>
              </a:ext>
            </a:extLst>
          </p:cNvPr>
          <p:cNvPicPr>
            <a:picLocks noChangeAspect="1"/>
          </p:cNvPicPr>
          <p:nvPr/>
        </p:nvPicPr>
        <p:blipFill rotWithShape="1">
          <a:blip r:embed="rId31"/>
          <a:srcRect l="8203" r="45130"/>
          <a:stretch/>
        </p:blipFill>
        <p:spPr>
          <a:xfrm>
            <a:off x="12153693" y="24144301"/>
            <a:ext cx="2975789" cy="1174641"/>
          </a:xfrm>
          <a:prstGeom prst="rect">
            <a:avLst/>
          </a:prstGeom>
        </p:spPr>
      </p:pic>
      <p:pic>
        <p:nvPicPr>
          <p:cNvPr id="32" name="Picture 31">
            <a:extLst>
              <a:ext uri="{FF2B5EF4-FFF2-40B4-BE49-F238E27FC236}">
                <a16:creationId xmlns:a16="http://schemas.microsoft.com/office/drawing/2014/main" id="{109FDDB2-955B-B07C-8ECE-021D789CF379}"/>
              </a:ext>
            </a:extLst>
          </p:cNvPr>
          <p:cNvPicPr>
            <a:picLocks noChangeAspect="1"/>
          </p:cNvPicPr>
          <p:nvPr/>
        </p:nvPicPr>
        <p:blipFill rotWithShape="1">
          <a:blip r:embed="rId32"/>
          <a:srcRect l="8252" r="43804"/>
          <a:stretch/>
        </p:blipFill>
        <p:spPr>
          <a:xfrm>
            <a:off x="15139670" y="22740436"/>
            <a:ext cx="3001114" cy="1173821"/>
          </a:xfrm>
          <a:prstGeom prst="rect">
            <a:avLst/>
          </a:prstGeom>
        </p:spPr>
      </p:pic>
      <p:pic>
        <p:nvPicPr>
          <p:cNvPr id="43" name="Picture 42">
            <a:extLst>
              <a:ext uri="{FF2B5EF4-FFF2-40B4-BE49-F238E27FC236}">
                <a16:creationId xmlns:a16="http://schemas.microsoft.com/office/drawing/2014/main" id="{743CA1A5-4021-9614-A0C5-B4B1EB107600}"/>
              </a:ext>
            </a:extLst>
          </p:cNvPr>
          <p:cNvPicPr>
            <a:picLocks noChangeAspect="1"/>
          </p:cNvPicPr>
          <p:nvPr/>
        </p:nvPicPr>
        <p:blipFill rotWithShape="1">
          <a:blip r:embed="rId33"/>
          <a:srcRect l="7625" r="45030"/>
          <a:stretch/>
        </p:blipFill>
        <p:spPr>
          <a:xfrm>
            <a:off x="12039337" y="25585633"/>
            <a:ext cx="3090145" cy="1202332"/>
          </a:xfrm>
          <a:prstGeom prst="rect">
            <a:avLst/>
          </a:prstGeom>
        </p:spPr>
      </p:pic>
      <p:cxnSp>
        <p:nvCxnSpPr>
          <p:cNvPr id="46" name="Straight Connector 45">
            <a:extLst>
              <a:ext uri="{FF2B5EF4-FFF2-40B4-BE49-F238E27FC236}">
                <a16:creationId xmlns:a16="http://schemas.microsoft.com/office/drawing/2014/main" id="{A5DB07AB-ABED-7102-B46F-62F72890C0C3}"/>
              </a:ext>
            </a:extLst>
          </p:cNvPr>
          <p:cNvCxnSpPr/>
          <p:nvPr/>
        </p:nvCxnSpPr>
        <p:spPr>
          <a:xfrm>
            <a:off x="11972735" y="22601889"/>
            <a:ext cx="0" cy="4169654"/>
          </a:xfrm>
          <a:prstGeom prst="line">
            <a:avLst/>
          </a:prstGeom>
          <a:ln w="50800"/>
        </p:spPr>
        <p:style>
          <a:lnRef idx="1">
            <a:schemeClr val="dk1"/>
          </a:lnRef>
          <a:fillRef idx="0">
            <a:schemeClr val="dk1"/>
          </a:fillRef>
          <a:effectRef idx="0">
            <a:schemeClr val="dk1"/>
          </a:effectRef>
          <a:fontRef idx="minor">
            <a:schemeClr val="tx1"/>
          </a:fontRef>
        </p:style>
      </p:cxnSp>
      <p:pic>
        <p:nvPicPr>
          <p:cNvPr id="47" name="Picture 46">
            <a:extLst>
              <a:ext uri="{FF2B5EF4-FFF2-40B4-BE49-F238E27FC236}">
                <a16:creationId xmlns:a16="http://schemas.microsoft.com/office/drawing/2014/main" id="{5E410D69-D3C0-F76A-8685-90CD7BF8242F}"/>
              </a:ext>
            </a:extLst>
          </p:cNvPr>
          <p:cNvPicPr>
            <a:picLocks noChangeAspect="1"/>
          </p:cNvPicPr>
          <p:nvPr/>
        </p:nvPicPr>
        <p:blipFill rotWithShape="1">
          <a:blip r:embed="rId34"/>
          <a:srcRect l="12851" r="44011"/>
          <a:stretch/>
        </p:blipFill>
        <p:spPr>
          <a:xfrm>
            <a:off x="15217548" y="24091470"/>
            <a:ext cx="2862509" cy="1197363"/>
          </a:xfrm>
          <a:prstGeom prst="rect">
            <a:avLst/>
          </a:prstGeom>
        </p:spPr>
      </p:pic>
      <p:pic>
        <p:nvPicPr>
          <p:cNvPr id="49" name="Picture 48">
            <a:extLst>
              <a:ext uri="{FF2B5EF4-FFF2-40B4-BE49-F238E27FC236}">
                <a16:creationId xmlns:a16="http://schemas.microsoft.com/office/drawing/2014/main" id="{817B5605-A267-566C-753F-3A54BD3DA84F}"/>
              </a:ext>
            </a:extLst>
          </p:cNvPr>
          <p:cNvPicPr>
            <a:picLocks noChangeAspect="1"/>
          </p:cNvPicPr>
          <p:nvPr/>
        </p:nvPicPr>
        <p:blipFill rotWithShape="1">
          <a:blip r:embed="rId35"/>
          <a:srcRect r="11279" b="43418"/>
          <a:stretch/>
        </p:blipFill>
        <p:spPr>
          <a:xfrm>
            <a:off x="8622720" y="25445530"/>
            <a:ext cx="1799965" cy="889704"/>
          </a:xfrm>
          <a:prstGeom prst="rect">
            <a:avLst/>
          </a:prstGeom>
        </p:spPr>
      </p:pic>
      <p:pic>
        <p:nvPicPr>
          <p:cNvPr id="51" name="Picture 50">
            <a:extLst>
              <a:ext uri="{FF2B5EF4-FFF2-40B4-BE49-F238E27FC236}">
                <a16:creationId xmlns:a16="http://schemas.microsoft.com/office/drawing/2014/main" id="{3A6CA0E9-8985-6FB6-CED7-FED521CC013E}"/>
              </a:ext>
            </a:extLst>
          </p:cNvPr>
          <p:cNvPicPr>
            <a:picLocks noChangeAspect="1"/>
          </p:cNvPicPr>
          <p:nvPr/>
        </p:nvPicPr>
        <p:blipFill rotWithShape="1">
          <a:blip r:embed="rId35"/>
          <a:srcRect l="94087" t="21013" r="533" b="29478"/>
          <a:stretch/>
        </p:blipFill>
        <p:spPr>
          <a:xfrm>
            <a:off x="11771181" y="25556731"/>
            <a:ext cx="109153" cy="778505"/>
          </a:xfrm>
          <a:prstGeom prst="rect">
            <a:avLst/>
          </a:prstGeom>
        </p:spPr>
      </p:pic>
      <p:pic>
        <p:nvPicPr>
          <p:cNvPr id="52" name="Picture 51">
            <a:extLst>
              <a:ext uri="{FF2B5EF4-FFF2-40B4-BE49-F238E27FC236}">
                <a16:creationId xmlns:a16="http://schemas.microsoft.com/office/drawing/2014/main" id="{A56FCC9D-CE09-CED0-AFA0-C0BFC7B80CA3}"/>
              </a:ext>
            </a:extLst>
          </p:cNvPr>
          <p:cNvPicPr>
            <a:picLocks noChangeAspect="1"/>
          </p:cNvPicPr>
          <p:nvPr/>
        </p:nvPicPr>
        <p:blipFill rotWithShape="1">
          <a:blip r:embed="rId35"/>
          <a:srcRect l="1710" t="88652" r="5904" b="2207"/>
          <a:stretch/>
        </p:blipFill>
        <p:spPr>
          <a:xfrm>
            <a:off x="8657527" y="26336367"/>
            <a:ext cx="1874321" cy="143716"/>
          </a:xfrm>
          <a:prstGeom prst="rect">
            <a:avLst/>
          </a:prstGeom>
        </p:spPr>
      </p:pic>
      <p:pic>
        <p:nvPicPr>
          <p:cNvPr id="53" name="Picture 52">
            <a:extLst>
              <a:ext uri="{FF2B5EF4-FFF2-40B4-BE49-F238E27FC236}">
                <a16:creationId xmlns:a16="http://schemas.microsoft.com/office/drawing/2014/main" id="{9AFC9FA0-4399-579C-BC7C-A03DC27C5BEF}"/>
              </a:ext>
            </a:extLst>
          </p:cNvPr>
          <p:cNvPicPr>
            <a:picLocks noChangeAspect="1"/>
          </p:cNvPicPr>
          <p:nvPr/>
        </p:nvPicPr>
        <p:blipFill rotWithShape="1">
          <a:blip r:embed="rId35"/>
          <a:srcRect l="14822" t="88652" r="-1" b="1453"/>
          <a:stretch/>
        </p:blipFill>
        <p:spPr>
          <a:xfrm>
            <a:off x="10152225" y="26337231"/>
            <a:ext cx="1738297" cy="156501"/>
          </a:xfrm>
          <a:prstGeom prst="rect">
            <a:avLst/>
          </a:prstGeom>
        </p:spPr>
      </p:pic>
      <p:pic>
        <p:nvPicPr>
          <p:cNvPr id="54" name="Picture 53">
            <a:extLst>
              <a:ext uri="{FF2B5EF4-FFF2-40B4-BE49-F238E27FC236}">
                <a16:creationId xmlns:a16="http://schemas.microsoft.com/office/drawing/2014/main" id="{B4C02EBB-AEAB-49A5-5870-EB1FDA450AAD}"/>
              </a:ext>
            </a:extLst>
          </p:cNvPr>
          <p:cNvPicPr>
            <a:picLocks noChangeAspect="1"/>
          </p:cNvPicPr>
          <p:nvPr/>
        </p:nvPicPr>
        <p:blipFill rotWithShape="1">
          <a:blip r:embed="rId35"/>
          <a:srcRect l="14822" t="88652" r="-1" b="1453"/>
          <a:stretch/>
        </p:blipFill>
        <p:spPr>
          <a:xfrm flipV="1">
            <a:off x="10162413" y="25451046"/>
            <a:ext cx="1728109" cy="142967"/>
          </a:xfrm>
          <a:prstGeom prst="rect">
            <a:avLst/>
          </a:prstGeom>
        </p:spPr>
      </p:pic>
      <p:pic>
        <p:nvPicPr>
          <p:cNvPr id="57" name="Picture 56">
            <a:extLst>
              <a:ext uri="{FF2B5EF4-FFF2-40B4-BE49-F238E27FC236}">
                <a16:creationId xmlns:a16="http://schemas.microsoft.com/office/drawing/2014/main" id="{6C50BA98-C50A-994C-CCAA-1B4D29AE0570}"/>
              </a:ext>
            </a:extLst>
          </p:cNvPr>
          <p:cNvPicPr>
            <a:picLocks noChangeAspect="1"/>
          </p:cNvPicPr>
          <p:nvPr/>
        </p:nvPicPr>
        <p:blipFill rotWithShape="1">
          <a:blip r:embed="rId36"/>
          <a:srcRect t="8991" b="20951"/>
          <a:stretch/>
        </p:blipFill>
        <p:spPr>
          <a:xfrm>
            <a:off x="9991181" y="25563587"/>
            <a:ext cx="1472359" cy="691153"/>
          </a:xfrm>
          <a:prstGeom prst="rect">
            <a:avLst/>
          </a:prstGeom>
        </p:spPr>
      </p:pic>
      <p:pic>
        <p:nvPicPr>
          <p:cNvPr id="59" name="Picture 58">
            <a:extLst>
              <a:ext uri="{FF2B5EF4-FFF2-40B4-BE49-F238E27FC236}">
                <a16:creationId xmlns:a16="http://schemas.microsoft.com/office/drawing/2014/main" id="{AE2C3208-3042-36A9-8BEC-219512D41FE2}"/>
              </a:ext>
            </a:extLst>
          </p:cNvPr>
          <p:cNvPicPr>
            <a:picLocks noChangeAspect="1"/>
          </p:cNvPicPr>
          <p:nvPr/>
        </p:nvPicPr>
        <p:blipFill rotWithShape="1">
          <a:blip r:embed="rId37"/>
          <a:srcRect l="12109" r="44011"/>
          <a:stretch/>
        </p:blipFill>
        <p:spPr>
          <a:xfrm>
            <a:off x="18312714" y="24081320"/>
            <a:ext cx="2912960" cy="1197864"/>
          </a:xfrm>
          <a:prstGeom prst="rect">
            <a:avLst/>
          </a:prstGeom>
        </p:spPr>
      </p:pic>
      <p:pic>
        <p:nvPicPr>
          <p:cNvPr id="148" name="Picture 147">
            <a:extLst>
              <a:ext uri="{FF2B5EF4-FFF2-40B4-BE49-F238E27FC236}">
                <a16:creationId xmlns:a16="http://schemas.microsoft.com/office/drawing/2014/main" id="{BFAC8FA4-3171-8F71-9ED5-8A901A359FAC}"/>
              </a:ext>
            </a:extLst>
          </p:cNvPr>
          <p:cNvPicPr>
            <a:picLocks noChangeAspect="1"/>
          </p:cNvPicPr>
          <p:nvPr/>
        </p:nvPicPr>
        <p:blipFill rotWithShape="1">
          <a:blip r:embed="rId38"/>
          <a:srcRect t="37189" r="49070"/>
          <a:stretch/>
        </p:blipFill>
        <p:spPr>
          <a:xfrm>
            <a:off x="18218687" y="25750627"/>
            <a:ext cx="3095360" cy="1130296"/>
          </a:xfrm>
          <a:prstGeom prst="rect">
            <a:avLst/>
          </a:prstGeom>
        </p:spPr>
      </p:pic>
      <p:pic>
        <p:nvPicPr>
          <p:cNvPr id="63" name="Picture 62">
            <a:extLst>
              <a:ext uri="{FF2B5EF4-FFF2-40B4-BE49-F238E27FC236}">
                <a16:creationId xmlns:a16="http://schemas.microsoft.com/office/drawing/2014/main" id="{63E51A67-4B3E-C1B6-52A6-B83C81C77BBD}"/>
              </a:ext>
            </a:extLst>
          </p:cNvPr>
          <p:cNvPicPr>
            <a:picLocks noChangeAspect="1"/>
          </p:cNvPicPr>
          <p:nvPr/>
        </p:nvPicPr>
        <p:blipFill rotWithShape="1">
          <a:blip r:embed="rId39"/>
          <a:srcRect l="12851" r="44011"/>
          <a:stretch/>
        </p:blipFill>
        <p:spPr>
          <a:xfrm>
            <a:off x="18337940" y="22668813"/>
            <a:ext cx="2862509" cy="1197363"/>
          </a:xfrm>
          <a:prstGeom prst="rect">
            <a:avLst/>
          </a:prstGeom>
        </p:spPr>
      </p:pic>
      <p:pic>
        <p:nvPicPr>
          <p:cNvPr id="64" name="Picture 63">
            <a:extLst>
              <a:ext uri="{FF2B5EF4-FFF2-40B4-BE49-F238E27FC236}">
                <a16:creationId xmlns:a16="http://schemas.microsoft.com/office/drawing/2014/main" id="{D9CCF9AB-4A2C-13DE-9A77-1BFDB467DCD0}"/>
              </a:ext>
            </a:extLst>
          </p:cNvPr>
          <p:cNvPicPr>
            <a:picLocks noChangeAspect="1"/>
          </p:cNvPicPr>
          <p:nvPr/>
        </p:nvPicPr>
        <p:blipFill rotWithShape="1">
          <a:blip r:embed="rId40"/>
          <a:srcRect l="12851" r="44011"/>
          <a:stretch/>
        </p:blipFill>
        <p:spPr>
          <a:xfrm>
            <a:off x="12236440" y="22689735"/>
            <a:ext cx="2862509" cy="1197363"/>
          </a:xfrm>
          <a:prstGeom prst="rect">
            <a:avLst/>
          </a:prstGeom>
        </p:spPr>
      </p:pic>
      <p:pic>
        <p:nvPicPr>
          <p:cNvPr id="65" name="Picture 64">
            <a:extLst>
              <a:ext uri="{FF2B5EF4-FFF2-40B4-BE49-F238E27FC236}">
                <a16:creationId xmlns:a16="http://schemas.microsoft.com/office/drawing/2014/main" id="{502AC0D9-D0BB-1CDE-5775-C76583E949E9}"/>
              </a:ext>
            </a:extLst>
          </p:cNvPr>
          <p:cNvPicPr>
            <a:picLocks noChangeAspect="1"/>
          </p:cNvPicPr>
          <p:nvPr/>
        </p:nvPicPr>
        <p:blipFill rotWithShape="1">
          <a:blip r:embed="rId41"/>
          <a:srcRect l="12034" r="44829"/>
          <a:stretch/>
        </p:blipFill>
        <p:spPr>
          <a:xfrm>
            <a:off x="12221060" y="24101597"/>
            <a:ext cx="2862510" cy="1205667"/>
          </a:xfrm>
          <a:prstGeom prst="rect">
            <a:avLst/>
          </a:prstGeom>
        </p:spPr>
      </p:pic>
      <p:pic>
        <p:nvPicPr>
          <p:cNvPr id="67" name="Picture 66">
            <a:extLst>
              <a:ext uri="{FF2B5EF4-FFF2-40B4-BE49-F238E27FC236}">
                <a16:creationId xmlns:a16="http://schemas.microsoft.com/office/drawing/2014/main" id="{62680094-1E64-31B4-BD97-6DABA7EF7DC0}"/>
              </a:ext>
            </a:extLst>
          </p:cNvPr>
          <p:cNvPicPr>
            <a:picLocks noChangeAspect="1"/>
          </p:cNvPicPr>
          <p:nvPr/>
        </p:nvPicPr>
        <p:blipFill rotWithShape="1">
          <a:blip r:embed="rId42"/>
          <a:srcRect l="12851" r="44011"/>
          <a:stretch/>
        </p:blipFill>
        <p:spPr>
          <a:xfrm>
            <a:off x="15227481" y="22698428"/>
            <a:ext cx="2862509" cy="1197363"/>
          </a:xfrm>
          <a:prstGeom prst="rect">
            <a:avLst/>
          </a:prstGeom>
        </p:spPr>
      </p:pic>
      <p:sp>
        <p:nvSpPr>
          <p:cNvPr id="69" name="TextBox 68">
            <a:extLst>
              <a:ext uri="{FF2B5EF4-FFF2-40B4-BE49-F238E27FC236}">
                <a16:creationId xmlns:a16="http://schemas.microsoft.com/office/drawing/2014/main" id="{8517D904-8F2B-2287-1BFA-21EBA6A33B6D}"/>
              </a:ext>
            </a:extLst>
          </p:cNvPr>
          <p:cNvSpPr txBox="1"/>
          <p:nvPr/>
        </p:nvSpPr>
        <p:spPr>
          <a:xfrm>
            <a:off x="15268628" y="23923659"/>
            <a:ext cx="1398919"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Northern Great Plains*</a:t>
            </a:r>
          </a:p>
        </p:txBody>
      </p:sp>
      <p:sp>
        <p:nvSpPr>
          <p:cNvPr id="70" name="TextBox 69">
            <a:extLst>
              <a:ext uri="{FF2B5EF4-FFF2-40B4-BE49-F238E27FC236}">
                <a16:creationId xmlns:a16="http://schemas.microsoft.com/office/drawing/2014/main" id="{9FFAC913-B613-4385-309E-A87BA838C874}"/>
              </a:ext>
            </a:extLst>
          </p:cNvPr>
          <p:cNvSpPr txBox="1"/>
          <p:nvPr/>
        </p:nvSpPr>
        <p:spPr>
          <a:xfrm>
            <a:off x="16550184" y="23921890"/>
            <a:ext cx="1858202"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Northern Great Plains*</a:t>
            </a:r>
          </a:p>
        </p:txBody>
      </p:sp>
      <p:sp>
        <p:nvSpPr>
          <p:cNvPr id="74" name="TextBox 73">
            <a:extLst>
              <a:ext uri="{FF2B5EF4-FFF2-40B4-BE49-F238E27FC236}">
                <a16:creationId xmlns:a16="http://schemas.microsoft.com/office/drawing/2014/main" id="{8CFBD860-518F-1A1B-C26C-801881FE9E68}"/>
              </a:ext>
            </a:extLst>
          </p:cNvPr>
          <p:cNvSpPr txBox="1"/>
          <p:nvPr/>
        </p:nvSpPr>
        <p:spPr>
          <a:xfrm>
            <a:off x="12402678" y="25381415"/>
            <a:ext cx="1075936"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Northern Mexico</a:t>
            </a:r>
          </a:p>
        </p:txBody>
      </p:sp>
      <p:sp>
        <p:nvSpPr>
          <p:cNvPr id="83" name="TextBox 82">
            <a:extLst>
              <a:ext uri="{FF2B5EF4-FFF2-40B4-BE49-F238E27FC236}">
                <a16:creationId xmlns:a16="http://schemas.microsoft.com/office/drawing/2014/main" id="{9425B6A3-7EA2-2928-BCBC-AB366BF41935}"/>
              </a:ext>
            </a:extLst>
          </p:cNvPr>
          <p:cNvSpPr txBox="1"/>
          <p:nvPr/>
        </p:nvSpPr>
        <p:spPr>
          <a:xfrm>
            <a:off x="13479351" y="25373016"/>
            <a:ext cx="1858202"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Northern Mexico</a:t>
            </a:r>
          </a:p>
        </p:txBody>
      </p:sp>
      <p:sp>
        <p:nvSpPr>
          <p:cNvPr id="85" name="TextBox 84">
            <a:extLst>
              <a:ext uri="{FF2B5EF4-FFF2-40B4-BE49-F238E27FC236}">
                <a16:creationId xmlns:a16="http://schemas.microsoft.com/office/drawing/2014/main" id="{0EFB51D6-96FF-4362-2BC9-013918812F0F}"/>
              </a:ext>
            </a:extLst>
          </p:cNvPr>
          <p:cNvSpPr txBox="1"/>
          <p:nvPr/>
        </p:nvSpPr>
        <p:spPr>
          <a:xfrm>
            <a:off x="15396877" y="22530298"/>
            <a:ext cx="1080745"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Southern Canada</a:t>
            </a:r>
          </a:p>
        </p:txBody>
      </p:sp>
      <p:sp>
        <p:nvSpPr>
          <p:cNvPr id="86" name="TextBox 85">
            <a:extLst>
              <a:ext uri="{FF2B5EF4-FFF2-40B4-BE49-F238E27FC236}">
                <a16:creationId xmlns:a16="http://schemas.microsoft.com/office/drawing/2014/main" id="{EF38B4A2-8101-D688-EDBC-6E5614389E7A}"/>
              </a:ext>
            </a:extLst>
          </p:cNvPr>
          <p:cNvSpPr txBox="1"/>
          <p:nvPr/>
        </p:nvSpPr>
        <p:spPr>
          <a:xfrm>
            <a:off x="16518434" y="22519899"/>
            <a:ext cx="1858202"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Southern Canada</a:t>
            </a:r>
          </a:p>
        </p:txBody>
      </p:sp>
      <p:sp>
        <p:nvSpPr>
          <p:cNvPr id="88" name="TextBox 87">
            <a:extLst>
              <a:ext uri="{FF2B5EF4-FFF2-40B4-BE49-F238E27FC236}">
                <a16:creationId xmlns:a16="http://schemas.microsoft.com/office/drawing/2014/main" id="{EDD8EF32-8247-AF01-67B4-8150BC7CFC45}"/>
              </a:ext>
            </a:extLst>
          </p:cNvPr>
          <p:cNvSpPr txBox="1"/>
          <p:nvPr/>
        </p:nvSpPr>
        <p:spPr>
          <a:xfrm>
            <a:off x="15241522" y="25375060"/>
            <a:ext cx="1382110"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Southern Great Plains*</a:t>
            </a:r>
          </a:p>
        </p:txBody>
      </p:sp>
      <p:sp>
        <p:nvSpPr>
          <p:cNvPr id="96" name="TextBox 95">
            <a:extLst>
              <a:ext uri="{FF2B5EF4-FFF2-40B4-BE49-F238E27FC236}">
                <a16:creationId xmlns:a16="http://schemas.microsoft.com/office/drawing/2014/main" id="{1B530643-B18D-3E8F-53A4-729AE2577D0E}"/>
              </a:ext>
            </a:extLst>
          </p:cNvPr>
          <p:cNvSpPr txBox="1"/>
          <p:nvPr/>
        </p:nvSpPr>
        <p:spPr>
          <a:xfrm>
            <a:off x="16518434" y="25371957"/>
            <a:ext cx="1858202"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Southern Great Plains*</a:t>
            </a:r>
          </a:p>
        </p:txBody>
      </p:sp>
      <p:sp>
        <p:nvSpPr>
          <p:cNvPr id="97" name="TextBox 96">
            <a:extLst>
              <a:ext uri="{FF2B5EF4-FFF2-40B4-BE49-F238E27FC236}">
                <a16:creationId xmlns:a16="http://schemas.microsoft.com/office/drawing/2014/main" id="{86212FF5-437D-261D-803B-13816385EADD}"/>
              </a:ext>
            </a:extLst>
          </p:cNvPr>
          <p:cNvSpPr txBox="1"/>
          <p:nvPr/>
        </p:nvSpPr>
        <p:spPr>
          <a:xfrm>
            <a:off x="12529496" y="23926481"/>
            <a:ext cx="857928"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Southwest*</a:t>
            </a:r>
          </a:p>
        </p:txBody>
      </p:sp>
      <p:sp>
        <p:nvSpPr>
          <p:cNvPr id="98" name="TextBox 97">
            <a:extLst>
              <a:ext uri="{FF2B5EF4-FFF2-40B4-BE49-F238E27FC236}">
                <a16:creationId xmlns:a16="http://schemas.microsoft.com/office/drawing/2014/main" id="{AB5721D4-9435-0811-3592-595F9BB521CB}"/>
              </a:ext>
            </a:extLst>
          </p:cNvPr>
          <p:cNvSpPr txBox="1"/>
          <p:nvPr/>
        </p:nvSpPr>
        <p:spPr>
          <a:xfrm>
            <a:off x="13512820" y="23934501"/>
            <a:ext cx="1848433" cy="398606"/>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Southwest*</a:t>
            </a:r>
          </a:p>
        </p:txBody>
      </p:sp>
      <p:sp>
        <p:nvSpPr>
          <p:cNvPr id="99" name="TextBox 98">
            <a:extLst>
              <a:ext uri="{FF2B5EF4-FFF2-40B4-BE49-F238E27FC236}">
                <a16:creationId xmlns:a16="http://schemas.microsoft.com/office/drawing/2014/main" id="{BEEAF830-EF7D-E124-2CFF-03108E7F0F9C}"/>
              </a:ext>
            </a:extLst>
          </p:cNvPr>
          <p:cNvSpPr txBox="1"/>
          <p:nvPr/>
        </p:nvSpPr>
        <p:spPr>
          <a:xfrm>
            <a:off x="12511683" y="22521278"/>
            <a:ext cx="857927"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Northwest*</a:t>
            </a:r>
          </a:p>
        </p:txBody>
      </p:sp>
      <p:sp>
        <p:nvSpPr>
          <p:cNvPr id="100" name="TextBox 99">
            <a:extLst>
              <a:ext uri="{FF2B5EF4-FFF2-40B4-BE49-F238E27FC236}">
                <a16:creationId xmlns:a16="http://schemas.microsoft.com/office/drawing/2014/main" id="{7FA48813-A45E-01E8-268B-6BFBE7C01E6F}"/>
              </a:ext>
            </a:extLst>
          </p:cNvPr>
          <p:cNvSpPr txBox="1"/>
          <p:nvPr/>
        </p:nvSpPr>
        <p:spPr>
          <a:xfrm>
            <a:off x="13606965" y="22509026"/>
            <a:ext cx="1865220"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Northwest*</a:t>
            </a:r>
          </a:p>
        </p:txBody>
      </p:sp>
      <p:sp>
        <p:nvSpPr>
          <p:cNvPr id="102" name="TextBox 101">
            <a:extLst>
              <a:ext uri="{FF2B5EF4-FFF2-40B4-BE49-F238E27FC236}">
                <a16:creationId xmlns:a16="http://schemas.microsoft.com/office/drawing/2014/main" id="{8DA91C15-DF37-5172-2A57-620787CD4F90}"/>
              </a:ext>
            </a:extLst>
          </p:cNvPr>
          <p:cNvSpPr txBox="1"/>
          <p:nvPr/>
        </p:nvSpPr>
        <p:spPr>
          <a:xfrm>
            <a:off x="18660785" y="22510366"/>
            <a:ext cx="857927"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Midwest*</a:t>
            </a:r>
          </a:p>
        </p:txBody>
      </p:sp>
      <p:sp>
        <p:nvSpPr>
          <p:cNvPr id="103" name="TextBox 102">
            <a:extLst>
              <a:ext uri="{FF2B5EF4-FFF2-40B4-BE49-F238E27FC236}">
                <a16:creationId xmlns:a16="http://schemas.microsoft.com/office/drawing/2014/main" id="{A5394FFD-41D8-52F0-C965-2CC4EE2AD96F}"/>
              </a:ext>
            </a:extLst>
          </p:cNvPr>
          <p:cNvSpPr txBox="1"/>
          <p:nvPr/>
        </p:nvSpPr>
        <p:spPr>
          <a:xfrm>
            <a:off x="19650486" y="22504361"/>
            <a:ext cx="1858202"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Midwest*</a:t>
            </a:r>
          </a:p>
        </p:txBody>
      </p:sp>
      <p:sp>
        <p:nvSpPr>
          <p:cNvPr id="104" name="TextBox 103">
            <a:extLst>
              <a:ext uri="{FF2B5EF4-FFF2-40B4-BE49-F238E27FC236}">
                <a16:creationId xmlns:a16="http://schemas.microsoft.com/office/drawing/2014/main" id="{E069FEBB-13A8-9958-7FAB-D92C05A13BBF}"/>
              </a:ext>
            </a:extLst>
          </p:cNvPr>
          <p:cNvSpPr txBox="1"/>
          <p:nvPr/>
        </p:nvSpPr>
        <p:spPr>
          <a:xfrm>
            <a:off x="18660785" y="25377822"/>
            <a:ext cx="857927"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Southeast*</a:t>
            </a:r>
          </a:p>
        </p:txBody>
      </p:sp>
      <p:sp>
        <p:nvSpPr>
          <p:cNvPr id="105" name="TextBox 104">
            <a:extLst>
              <a:ext uri="{FF2B5EF4-FFF2-40B4-BE49-F238E27FC236}">
                <a16:creationId xmlns:a16="http://schemas.microsoft.com/office/drawing/2014/main" id="{A81681E0-6D75-75EB-1152-2296F0FF081B}"/>
              </a:ext>
            </a:extLst>
          </p:cNvPr>
          <p:cNvSpPr txBox="1"/>
          <p:nvPr/>
        </p:nvSpPr>
        <p:spPr>
          <a:xfrm>
            <a:off x="19650486" y="25372416"/>
            <a:ext cx="1858202"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Southeast*</a:t>
            </a:r>
          </a:p>
        </p:txBody>
      </p:sp>
      <p:sp>
        <p:nvSpPr>
          <p:cNvPr id="109" name="TextBox 108">
            <a:extLst>
              <a:ext uri="{FF2B5EF4-FFF2-40B4-BE49-F238E27FC236}">
                <a16:creationId xmlns:a16="http://schemas.microsoft.com/office/drawing/2014/main" id="{E1E8B070-17DF-CA73-DDD6-0A192C5BEB64}"/>
              </a:ext>
            </a:extLst>
          </p:cNvPr>
          <p:cNvSpPr txBox="1"/>
          <p:nvPr/>
        </p:nvSpPr>
        <p:spPr>
          <a:xfrm>
            <a:off x="18660785" y="23920567"/>
            <a:ext cx="857927" cy="400110"/>
          </a:xfrm>
          <a:prstGeom prst="rect">
            <a:avLst/>
          </a:prstGeom>
          <a:solidFill>
            <a:schemeClr val="bg1"/>
          </a:solidFill>
        </p:spPr>
        <p:txBody>
          <a:bodyPr wrap="square" rtlCol="0">
            <a:spAutoFit/>
          </a:bodyPr>
          <a:lstStyle/>
          <a:p>
            <a:pPr algn="ctr"/>
            <a:r>
              <a:rPr lang="en-US" sz="1000" dirty="0"/>
              <a:t>Annual NBE: </a:t>
            </a:r>
          </a:p>
          <a:p>
            <a:pPr algn="ctr"/>
            <a:r>
              <a:rPr lang="en-US" sz="1000" dirty="0"/>
              <a:t>Northeast*</a:t>
            </a:r>
          </a:p>
        </p:txBody>
      </p:sp>
      <p:sp>
        <p:nvSpPr>
          <p:cNvPr id="113" name="TextBox 112">
            <a:extLst>
              <a:ext uri="{FF2B5EF4-FFF2-40B4-BE49-F238E27FC236}">
                <a16:creationId xmlns:a16="http://schemas.microsoft.com/office/drawing/2014/main" id="{99196B2E-CCEC-3844-715C-CC4003DCA291}"/>
              </a:ext>
            </a:extLst>
          </p:cNvPr>
          <p:cNvSpPr txBox="1"/>
          <p:nvPr/>
        </p:nvSpPr>
        <p:spPr>
          <a:xfrm>
            <a:off x="19650486" y="23919247"/>
            <a:ext cx="1858202" cy="400110"/>
          </a:xfrm>
          <a:prstGeom prst="rect">
            <a:avLst/>
          </a:prstGeom>
          <a:solidFill>
            <a:schemeClr val="bg1"/>
          </a:solidFill>
        </p:spPr>
        <p:txBody>
          <a:bodyPr wrap="square" rtlCol="0">
            <a:spAutoFit/>
          </a:bodyPr>
          <a:lstStyle/>
          <a:p>
            <a:pPr algn="ctr"/>
            <a:r>
              <a:rPr lang="en-US" sz="1000" dirty="0"/>
              <a:t>2015-2020 mean seasonal NBE: </a:t>
            </a:r>
          </a:p>
          <a:p>
            <a:pPr algn="ctr"/>
            <a:r>
              <a:rPr lang="en-US" sz="1000" dirty="0"/>
              <a:t>Northeast*</a:t>
            </a:r>
          </a:p>
        </p:txBody>
      </p:sp>
      <p:pic>
        <p:nvPicPr>
          <p:cNvPr id="114" name="Picture 113">
            <a:extLst>
              <a:ext uri="{FF2B5EF4-FFF2-40B4-BE49-F238E27FC236}">
                <a16:creationId xmlns:a16="http://schemas.microsoft.com/office/drawing/2014/main" id="{ED53E673-75FD-3BFE-C45C-977ED0C6ACCA}"/>
              </a:ext>
            </a:extLst>
          </p:cNvPr>
          <p:cNvPicPr>
            <a:picLocks noChangeAspect="1"/>
          </p:cNvPicPr>
          <p:nvPr/>
        </p:nvPicPr>
        <p:blipFill rotWithShape="1">
          <a:blip r:embed="rId43"/>
          <a:srcRect t="38446" r="48975"/>
          <a:stretch/>
        </p:blipFill>
        <p:spPr>
          <a:xfrm>
            <a:off x="15117259" y="22865505"/>
            <a:ext cx="3120895" cy="1114749"/>
          </a:xfrm>
          <a:prstGeom prst="rect">
            <a:avLst/>
          </a:prstGeom>
        </p:spPr>
      </p:pic>
      <p:pic>
        <p:nvPicPr>
          <p:cNvPr id="121" name="Picture 120">
            <a:extLst>
              <a:ext uri="{FF2B5EF4-FFF2-40B4-BE49-F238E27FC236}">
                <a16:creationId xmlns:a16="http://schemas.microsoft.com/office/drawing/2014/main" id="{AFDBA018-A2BC-A4E1-2414-AA37400FA0E3}"/>
              </a:ext>
            </a:extLst>
          </p:cNvPr>
          <p:cNvPicPr>
            <a:picLocks noChangeAspect="1"/>
          </p:cNvPicPr>
          <p:nvPr/>
        </p:nvPicPr>
        <p:blipFill rotWithShape="1">
          <a:blip r:embed="rId44"/>
          <a:srcRect t="37887" r="48975"/>
          <a:stretch/>
        </p:blipFill>
        <p:spPr>
          <a:xfrm>
            <a:off x="12051134" y="24295418"/>
            <a:ext cx="3120895" cy="1124877"/>
          </a:xfrm>
          <a:prstGeom prst="rect">
            <a:avLst/>
          </a:prstGeom>
        </p:spPr>
      </p:pic>
      <p:pic>
        <p:nvPicPr>
          <p:cNvPr id="124" name="Picture 123">
            <a:extLst>
              <a:ext uri="{FF2B5EF4-FFF2-40B4-BE49-F238E27FC236}">
                <a16:creationId xmlns:a16="http://schemas.microsoft.com/office/drawing/2014/main" id="{E63C28D0-C5FB-1E79-1DC0-7E1955335C86}"/>
              </a:ext>
            </a:extLst>
          </p:cNvPr>
          <p:cNvPicPr>
            <a:picLocks noChangeAspect="1"/>
          </p:cNvPicPr>
          <p:nvPr/>
        </p:nvPicPr>
        <p:blipFill rotWithShape="1">
          <a:blip r:embed="rId45"/>
          <a:srcRect t="38202" r="49422" b="1"/>
          <a:stretch/>
        </p:blipFill>
        <p:spPr>
          <a:xfrm>
            <a:off x="12041857" y="22866252"/>
            <a:ext cx="3093584" cy="1119156"/>
          </a:xfrm>
          <a:prstGeom prst="rect">
            <a:avLst/>
          </a:prstGeom>
        </p:spPr>
      </p:pic>
      <p:pic>
        <p:nvPicPr>
          <p:cNvPr id="130" name="Picture 129">
            <a:extLst>
              <a:ext uri="{FF2B5EF4-FFF2-40B4-BE49-F238E27FC236}">
                <a16:creationId xmlns:a16="http://schemas.microsoft.com/office/drawing/2014/main" id="{3E2F65D3-A631-1FA0-F1C8-6E2425D0CB54}"/>
              </a:ext>
            </a:extLst>
          </p:cNvPr>
          <p:cNvPicPr>
            <a:picLocks noChangeAspect="1"/>
          </p:cNvPicPr>
          <p:nvPr/>
        </p:nvPicPr>
        <p:blipFill rotWithShape="1">
          <a:blip r:embed="rId46"/>
          <a:srcRect t="36836" r="49422"/>
          <a:stretch/>
        </p:blipFill>
        <p:spPr>
          <a:xfrm>
            <a:off x="15113731" y="24246855"/>
            <a:ext cx="3093584" cy="1143911"/>
          </a:xfrm>
          <a:prstGeom prst="rect">
            <a:avLst/>
          </a:prstGeom>
        </p:spPr>
      </p:pic>
      <p:pic>
        <p:nvPicPr>
          <p:cNvPr id="138" name="Picture 137">
            <a:extLst>
              <a:ext uri="{FF2B5EF4-FFF2-40B4-BE49-F238E27FC236}">
                <a16:creationId xmlns:a16="http://schemas.microsoft.com/office/drawing/2014/main" id="{9623B7DA-A981-1508-FEEB-ADD8033F427B}"/>
              </a:ext>
            </a:extLst>
          </p:cNvPr>
          <p:cNvPicPr>
            <a:picLocks noChangeAspect="1"/>
          </p:cNvPicPr>
          <p:nvPr/>
        </p:nvPicPr>
        <p:blipFill rotWithShape="1">
          <a:blip r:embed="rId47"/>
          <a:srcRect t="37018" r="48105"/>
          <a:stretch/>
        </p:blipFill>
        <p:spPr>
          <a:xfrm>
            <a:off x="18203229" y="22859388"/>
            <a:ext cx="3174158" cy="1140609"/>
          </a:xfrm>
          <a:prstGeom prst="rect">
            <a:avLst/>
          </a:prstGeom>
        </p:spPr>
      </p:pic>
      <p:pic>
        <p:nvPicPr>
          <p:cNvPr id="139" name="Picture 138">
            <a:extLst>
              <a:ext uri="{FF2B5EF4-FFF2-40B4-BE49-F238E27FC236}">
                <a16:creationId xmlns:a16="http://schemas.microsoft.com/office/drawing/2014/main" id="{EE2909B1-FF7B-7A58-EAA9-3A07D1DCB9E1}"/>
              </a:ext>
            </a:extLst>
          </p:cNvPr>
          <p:cNvPicPr>
            <a:picLocks noChangeAspect="1"/>
          </p:cNvPicPr>
          <p:nvPr/>
        </p:nvPicPr>
        <p:blipFill rotWithShape="1">
          <a:blip r:embed="rId48"/>
          <a:srcRect t="36942" r="48105"/>
          <a:stretch/>
        </p:blipFill>
        <p:spPr>
          <a:xfrm>
            <a:off x="18181376" y="24257331"/>
            <a:ext cx="3174157" cy="1141993"/>
          </a:xfrm>
          <a:prstGeom prst="rect">
            <a:avLst/>
          </a:prstGeom>
        </p:spPr>
      </p:pic>
      <p:pic>
        <p:nvPicPr>
          <p:cNvPr id="142" name="Picture 141">
            <a:extLst>
              <a:ext uri="{FF2B5EF4-FFF2-40B4-BE49-F238E27FC236}">
                <a16:creationId xmlns:a16="http://schemas.microsoft.com/office/drawing/2014/main" id="{DF3B13B1-C66E-2947-967E-85712E600732}"/>
              </a:ext>
            </a:extLst>
          </p:cNvPr>
          <p:cNvPicPr>
            <a:picLocks noChangeAspect="1"/>
          </p:cNvPicPr>
          <p:nvPr/>
        </p:nvPicPr>
        <p:blipFill rotWithShape="1">
          <a:blip r:embed="rId36"/>
          <a:srcRect l="29171" t="80593" r="50571" b="3544"/>
          <a:stretch/>
        </p:blipFill>
        <p:spPr>
          <a:xfrm>
            <a:off x="11416621" y="26060103"/>
            <a:ext cx="298266" cy="156501"/>
          </a:xfrm>
          <a:prstGeom prst="rect">
            <a:avLst/>
          </a:prstGeom>
        </p:spPr>
      </p:pic>
      <p:sp>
        <p:nvSpPr>
          <p:cNvPr id="143" name="TextBox 142">
            <a:extLst>
              <a:ext uri="{FF2B5EF4-FFF2-40B4-BE49-F238E27FC236}">
                <a16:creationId xmlns:a16="http://schemas.microsoft.com/office/drawing/2014/main" id="{AB7459E3-634C-BCDF-0032-0F33E2B56E37}"/>
              </a:ext>
            </a:extLst>
          </p:cNvPr>
          <p:cNvSpPr txBox="1"/>
          <p:nvPr/>
        </p:nvSpPr>
        <p:spPr>
          <a:xfrm>
            <a:off x="339853" y="29039286"/>
            <a:ext cx="4052238" cy="2416046"/>
          </a:xfrm>
          <a:prstGeom prst="rect">
            <a:avLst/>
          </a:prstGeom>
          <a:noFill/>
        </p:spPr>
        <p:txBody>
          <a:bodyPr wrap="square" rtlCol="0">
            <a:spAutoFit/>
          </a:bodyPr>
          <a:lstStyle/>
          <a:p>
            <a:pPr marL="342900" indent="-342900">
              <a:buFont typeface="Arial" panose="020B0604020202020204" pitchFamily="34" charset="0"/>
              <a:buChar char="•"/>
            </a:pPr>
            <a:r>
              <a:rPr lang="en-US" sz="2100" dirty="0"/>
              <a:t>ACT-America aircraft observations to assess consistency of simulated C fluxes with observed vertical profiles of CO</a:t>
            </a:r>
            <a:r>
              <a:rPr lang="en-US" sz="2100" baseline="-25000" dirty="0"/>
              <a:t>2</a:t>
            </a:r>
          </a:p>
          <a:p>
            <a:pPr marL="342900" indent="-342900">
              <a:buFont typeface="Arial" panose="020B0604020202020204" pitchFamily="34" charset="0"/>
              <a:buChar char="•"/>
            </a:pPr>
            <a:endParaRPr lang="en-US" sz="800" baseline="-25000" dirty="0"/>
          </a:p>
          <a:p>
            <a:pPr marL="342900" indent="-342900">
              <a:buFont typeface="Arial" panose="020B0604020202020204" pitchFamily="34" charset="0"/>
              <a:buChar char="•"/>
            </a:pPr>
            <a:r>
              <a:rPr lang="en-US" sz="2100" dirty="0"/>
              <a:t>Alternative uncertainty quantification methods</a:t>
            </a:r>
            <a:endParaRPr lang="en-US" sz="2100" baseline="-25000" dirty="0"/>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7480</TotalTime>
  <Words>1203</Words>
  <Application>Microsoft Macintosh PowerPoint</Application>
  <PresentationFormat>Custom</PresentationFormat>
  <Paragraphs>211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Bilir, Eren (US 329F)</dc:creator>
  <cp:lastModifiedBy>Bilir, Eren (US 329F)</cp:lastModifiedBy>
  <cp:revision>6</cp:revision>
  <cp:lastPrinted>2023-09-26T01:58:02Z</cp:lastPrinted>
  <dcterms:created xsi:type="dcterms:W3CDTF">2023-09-23T20:44:55Z</dcterms:created>
  <dcterms:modified xsi:type="dcterms:W3CDTF">2023-09-29T01:25:36Z</dcterms:modified>
</cp:coreProperties>
</file>