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33B"/>
    <a:srgbClr val="679F40"/>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p:restoredTop sz="96405"/>
  </p:normalViewPr>
  <p:slideViewPr>
    <p:cSldViewPr snapToGrid="0">
      <p:cViewPr varScale="1">
        <p:scale>
          <a:sx n="35" d="100"/>
          <a:sy n="35" d="100"/>
        </p:scale>
        <p:origin x="4144" y="20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118F2-18E0-2940-88A6-46C9A2B1FDC2}" type="datetimeFigureOut">
              <a:rPr lang="en-US" smtClean="0"/>
              <a:t>9/21/23</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8A858-15EA-624C-9B24-FECAA5E3884A}" type="slidenum">
              <a:rPr lang="en-US" smtClean="0"/>
              <a:t>‹#›</a:t>
            </a:fld>
            <a:endParaRPr lang="en-US"/>
          </a:p>
        </p:txBody>
      </p:sp>
    </p:spTree>
    <p:extLst>
      <p:ext uri="{BB962C8B-B14F-4D97-AF65-F5344CB8AC3E}">
        <p14:creationId xmlns:p14="http://schemas.microsoft.com/office/powerpoint/2010/main" val="414650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8A858-15EA-624C-9B24-FECAA5E3884A}" type="slidenum">
              <a:rPr lang="en-US" smtClean="0"/>
              <a:t>1</a:t>
            </a:fld>
            <a:endParaRPr lang="en-US"/>
          </a:p>
        </p:txBody>
      </p:sp>
    </p:spTree>
    <p:extLst>
      <p:ext uri="{BB962C8B-B14F-4D97-AF65-F5344CB8AC3E}">
        <p14:creationId xmlns:p14="http://schemas.microsoft.com/office/powerpoint/2010/main" val="127783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9/21/23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9/21/23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9/21/23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9/21/23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9/21/23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9/21/23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9/21/23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9/21/23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D2BE8BB-0144-FFD2-4F6D-C73550633914}"/>
              </a:ext>
            </a:extLst>
          </p:cNvPr>
          <p:cNvSpPr/>
          <p:nvPr/>
        </p:nvSpPr>
        <p:spPr>
          <a:xfrm>
            <a:off x="-503" y="28356077"/>
            <a:ext cx="21945600" cy="45228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4" name="Rectangle 43">
            <a:extLst>
              <a:ext uri="{FF2B5EF4-FFF2-40B4-BE49-F238E27FC236}">
                <a16:creationId xmlns:a16="http://schemas.microsoft.com/office/drawing/2014/main" id="{DBFF4B8F-F23B-D3FF-D6AC-225A2B9A09A8}"/>
              </a:ext>
            </a:extLst>
          </p:cNvPr>
          <p:cNvSpPr/>
          <p:nvPr/>
        </p:nvSpPr>
        <p:spPr>
          <a:xfrm>
            <a:off x="3" y="17742087"/>
            <a:ext cx="21945597" cy="879956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BFB9E77-494E-3E2B-56E4-B8A29F0606C6}"/>
              </a:ext>
            </a:extLst>
          </p:cNvPr>
          <p:cNvSpPr/>
          <p:nvPr/>
        </p:nvSpPr>
        <p:spPr>
          <a:xfrm>
            <a:off x="7971142" y="16124108"/>
            <a:ext cx="5914312" cy="5836506"/>
          </a:xfrm>
          <a:prstGeom prst="ellipse">
            <a:avLst/>
          </a:prstGeom>
          <a:solidFill>
            <a:schemeClr val="accent6">
              <a:lumMod val="40000"/>
              <a:lumOff val="60000"/>
            </a:schemeClr>
          </a:solidFill>
          <a:ln w="2286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729474" y="28632241"/>
            <a:ext cx="8050696" cy="2354491"/>
          </a:xfrm>
          <a:prstGeom prst="rect">
            <a:avLst/>
          </a:prstGeom>
          <a:noFill/>
        </p:spPr>
        <p:txBody>
          <a:bodyPr wrap="square" rtlCol="0">
            <a:spAutoFit/>
          </a:bodyPr>
          <a:lstStyle/>
          <a:p>
            <a:r>
              <a:rPr lang="en-US" sz="2200" b="1" dirty="0">
                <a:solidFill>
                  <a:schemeClr val="bg1"/>
                </a:solidFill>
                <a:latin typeface="Helvetica" pitchFamily="2" charset="0"/>
                <a:cs typeface="Arial" panose="020B0604020202020204" pitchFamily="34" charset="0"/>
              </a:rPr>
              <a:t>National Aeronautics and Space Administration</a:t>
            </a:r>
          </a:p>
          <a:p>
            <a:pPr>
              <a:spcBef>
                <a:spcPts val="1800"/>
              </a:spcBef>
            </a:pPr>
            <a:r>
              <a:rPr lang="en-US" sz="2200" b="1" dirty="0">
                <a:solidFill>
                  <a:schemeClr val="bg1"/>
                </a:solidFill>
                <a:latin typeface="Helvetica" pitchFamily="2" charset="0"/>
                <a:cs typeface="Arial" panose="020B0604020202020204" pitchFamily="34" charset="0"/>
              </a:rPr>
              <a:t>Jet Propulsion Laboratory</a:t>
            </a:r>
          </a:p>
          <a:p>
            <a:r>
              <a:rPr lang="en-US" sz="2200" dirty="0">
                <a:solidFill>
                  <a:schemeClr val="bg1"/>
                </a:solidFill>
                <a:latin typeface="Helvetica" pitchFamily="2" charset="0"/>
                <a:cs typeface="Arial" panose="020B0604020202020204" pitchFamily="34" charset="0"/>
              </a:rPr>
              <a:t>California Institute of Technology</a:t>
            </a:r>
          </a:p>
          <a:p>
            <a:r>
              <a:rPr lang="en-US" sz="2200" dirty="0">
                <a:solidFill>
                  <a:schemeClr val="bg1"/>
                </a:solidFill>
                <a:latin typeface="Helvetica" pitchFamily="2" charset="0"/>
                <a:cs typeface="Arial" panose="020B0604020202020204" pitchFamily="34" charset="0"/>
              </a:rPr>
              <a:t>Pasadena, California</a:t>
            </a:r>
          </a:p>
          <a:p>
            <a:endParaRPr lang="en-US" sz="2200" dirty="0">
              <a:solidFill>
                <a:schemeClr val="bg1"/>
              </a:solidFill>
              <a:latin typeface="Helvetica" pitchFamily="2" charset="0"/>
              <a:cs typeface="Arial" panose="020B0604020202020204" pitchFamily="34" charset="0"/>
            </a:endParaRPr>
          </a:p>
          <a:p>
            <a:r>
              <a:rPr lang="en-US" sz="2200" b="1" dirty="0" err="1">
                <a:solidFill>
                  <a:schemeClr val="bg1"/>
                </a:solidFill>
                <a:latin typeface="Helvetica" pitchFamily="2" charset="0"/>
                <a:cs typeface="Arial" panose="020B0604020202020204" pitchFamily="34" charset="0"/>
              </a:rPr>
              <a:t>www.nasa.gov</a:t>
            </a:r>
            <a:endParaRPr lang="en-US" sz="2200" b="1" dirty="0">
              <a:solidFill>
                <a:schemeClr val="bg1"/>
              </a:solidFill>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7535484" y="28583964"/>
            <a:ext cx="14213745"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432E216-21F1-A2C5-49F4-69DE267EBFE5}"/>
              </a:ext>
            </a:extLst>
          </p:cNvPr>
          <p:cNvSpPr txBox="1"/>
          <p:nvPr/>
        </p:nvSpPr>
        <p:spPr>
          <a:xfrm>
            <a:off x="1325867" y="6193521"/>
            <a:ext cx="19376571" cy="1938992"/>
          </a:xfrm>
          <a:prstGeom prst="rect">
            <a:avLst/>
          </a:prstGeom>
          <a:noFill/>
        </p:spPr>
        <p:txBody>
          <a:bodyPr wrap="square" rtlCol="0">
            <a:spAutoFit/>
          </a:bodyPr>
          <a:lstStyle/>
          <a:p>
            <a:pPr algn="ctr"/>
            <a:r>
              <a:rPr 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Author: Shashank Srinivas </a:t>
            </a:r>
            <a:r>
              <a:rPr lang="en-US" sz="40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Joshil</a:t>
            </a:r>
            <a:r>
              <a:rPr 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JPL Postdoctoral Fellow (334K)</a:t>
            </a:r>
          </a:p>
          <a:p>
            <a:pPr algn="ctr"/>
            <a:r>
              <a:rPr 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Marco </a:t>
            </a:r>
            <a:r>
              <a:rPr lang="en-US" sz="40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Lavalle</a:t>
            </a:r>
            <a:r>
              <a:rPr 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(334K), </a:t>
            </a:r>
            <a:r>
              <a:rPr lang="en-US" sz="40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Ilgin</a:t>
            </a:r>
            <a:r>
              <a:rPr 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Seker</a:t>
            </a:r>
            <a:r>
              <a:rPr 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(334C), Razi Ahmed (334C), </a:t>
            </a:r>
          </a:p>
          <a:p>
            <a:pPr algn="ctr"/>
            <a:r>
              <a:rPr 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Brian P. Hawkins (334F) and Eric Loria (334H)</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3078666"/>
            <a:ext cx="20416026" cy="707886"/>
          </a:xfrm>
          <a:prstGeom prst="rect">
            <a:avLst/>
          </a:prstGeom>
          <a:noFill/>
        </p:spPr>
        <p:txBody>
          <a:bodyPr wrap="square" rtlCol="0">
            <a:spAutoFit/>
          </a:bodyPr>
          <a:lstStyle/>
          <a:p>
            <a:pPr algn="ctr"/>
            <a:r>
              <a:rPr lang="en-US" sz="4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3"/>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729474" y="31456747"/>
            <a:ext cx="5976257" cy="1323439"/>
          </a:xfrm>
          <a:prstGeom prst="rect">
            <a:avLst/>
          </a:prstGeom>
          <a:noFill/>
        </p:spPr>
        <p:txBody>
          <a:bodyPr wrap="square" rtlCol="0">
            <a:spAutoFit/>
          </a:bodyPr>
          <a:lstStyle/>
          <a:p>
            <a:pPr>
              <a:spcBef>
                <a:spcPts val="1200"/>
              </a:spcBef>
            </a:pPr>
            <a:r>
              <a:rPr lang="en-US" sz="2000" dirty="0">
                <a:solidFill>
                  <a:schemeClr val="bg1"/>
                </a:solidFill>
                <a:latin typeface="Arial" panose="020B0604020202020204" pitchFamily="34" charset="0"/>
                <a:cs typeface="Arial" panose="020B0604020202020204" pitchFamily="34" charset="0"/>
              </a:rPr>
              <a:t>Clearance Number: CL#00-0000</a:t>
            </a:r>
          </a:p>
          <a:p>
            <a:pPr>
              <a:spcBef>
                <a:spcPts val="1200"/>
              </a:spcBef>
            </a:pPr>
            <a:r>
              <a:rPr lang="en-US" sz="2000" dirty="0">
                <a:solidFill>
                  <a:schemeClr val="bg1"/>
                </a:solidFill>
                <a:latin typeface="Arial" panose="020B0604020202020204" pitchFamily="34" charset="0"/>
                <a:cs typeface="Arial" panose="020B0604020202020204" pitchFamily="34" charset="0"/>
              </a:rPr>
              <a:t>Poster Number: PRD-E-020</a:t>
            </a:r>
          </a:p>
          <a:p>
            <a:pPr>
              <a:spcBef>
                <a:spcPts val="1200"/>
              </a:spcBef>
            </a:pPr>
            <a:r>
              <a:rPr lang="en-US" sz="2000" dirty="0">
                <a:solidFill>
                  <a:schemeClr val="bg1"/>
                </a:solidFill>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7665446" y="28618400"/>
            <a:ext cx="14003573" cy="3847207"/>
          </a:xfrm>
          <a:prstGeom prst="rect">
            <a:avLst/>
          </a:prstGeom>
          <a:noFill/>
        </p:spPr>
        <p:txBody>
          <a:bodyPr wrap="square" rtlCol="0">
            <a:spAutoFit/>
          </a:bodyPr>
          <a:lstStyle/>
          <a:p>
            <a:pPr>
              <a:spcBef>
                <a:spcPct val="0"/>
              </a:spcBef>
            </a:pPr>
            <a:r>
              <a:rPr lang="en-US" altLang="en-US" sz="2600" b="1" dirty="0">
                <a:latin typeface="Arial" panose="020B0604020202020204" pitchFamily="34" charset="0"/>
              </a:rPr>
              <a:t>Publications:</a:t>
            </a:r>
          </a:p>
          <a:p>
            <a:pPr>
              <a:spcBef>
                <a:spcPct val="0"/>
              </a:spcBef>
            </a:pPr>
            <a:r>
              <a:rPr lang="en-US" altLang="en-US" sz="2000" dirty="0">
                <a:latin typeface="Arial" panose="020B0604020202020204" pitchFamily="34" charset="0"/>
              </a:rPr>
              <a:t>[1] </a:t>
            </a:r>
            <a:r>
              <a:rPr lang="en-US" altLang="en-US" sz="2000" dirty="0" err="1">
                <a:latin typeface="Arial" panose="020B0604020202020204" pitchFamily="34" charset="0"/>
              </a:rPr>
              <a:t>Joshil</a:t>
            </a:r>
            <a:r>
              <a:rPr lang="en-US" altLang="en-US" sz="2000" dirty="0">
                <a:latin typeface="Arial" panose="020B0604020202020204" pitchFamily="34" charset="0"/>
              </a:rPr>
              <a:t> S.S., </a:t>
            </a:r>
            <a:r>
              <a:rPr lang="en-US" altLang="en-US" sz="2000" dirty="0" err="1">
                <a:latin typeface="Arial" panose="020B0604020202020204" pitchFamily="34" charset="0"/>
              </a:rPr>
              <a:t>Lavalle</a:t>
            </a:r>
            <a:r>
              <a:rPr lang="en-US" altLang="en-US" sz="2000" dirty="0">
                <a:latin typeface="Arial" panose="020B0604020202020204" pitchFamily="34" charset="0"/>
              </a:rPr>
              <a:t> M., </a:t>
            </a:r>
            <a:r>
              <a:rPr lang="en-US" altLang="en-US" sz="2000" dirty="0" err="1">
                <a:latin typeface="Arial" panose="020B0604020202020204" pitchFamily="34" charset="0"/>
              </a:rPr>
              <a:t>Seker</a:t>
            </a:r>
            <a:r>
              <a:rPr lang="en-US" altLang="en-US" sz="2000" dirty="0">
                <a:latin typeface="Arial" panose="020B0604020202020204" pitchFamily="34" charset="0"/>
              </a:rPr>
              <a:t> I., Ahmed R., Hawkins B., Loria E., </a:t>
            </a:r>
            <a:r>
              <a:rPr lang="en-US" altLang="en-US" sz="2000" i="1" dirty="0">
                <a:latin typeface="Arial" panose="020B0604020202020204" pitchFamily="34" charset="0"/>
              </a:rPr>
              <a:t>“Simulation Studies of Sar Tomography at the Global Scale in Support Of Three-dimensional Vegetation Structure Retrieval”, IEEE TGRS/JSTARS, In preparation.</a:t>
            </a:r>
          </a:p>
          <a:p>
            <a:pPr>
              <a:spcBef>
                <a:spcPct val="0"/>
              </a:spcBef>
            </a:pPr>
            <a:endParaRPr lang="en-US" altLang="en-US" sz="2000" dirty="0">
              <a:latin typeface="Arial" panose="020B0604020202020204" pitchFamily="34" charset="0"/>
            </a:endParaRPr>
          </a:p>
          <a:p>
            <a:pPr>
              <a:spcBef>
                <a:spcPct val="0"/>
              </a:spcBef>
            </a:pPr>
            <a:r>
              <a:rPr lang="en-US" altLang="en-US" sz="2400" b="1" dirty="0">
                <a:latin typeface="Arial" panose="020B0604020202020204" pitchFamily="34" charset="0"/>
              </a:rPr>
              <a:t>References:</a:t>
            </a:r>
          </a:p>
          <a:p>
            <a:pPr>
              <a:spcBef>
                <a:spcPct val="0"/>
              </a:spcBef>
            </a:pPr>
            <a:r>
              <a:rPr lang="en-US" altLang="en-US" sz="1600" dirty="0">
                <a:latin typeface="Arial" panose="020B0604020202020204" pitchFamily="34" charset="0"/>
              </a:rPr>
              <a:t>[1]  I. </a:t>
            </a:r>
            <a:r>
              <a:rPr lang="en-US" altLang="en-US" sz="1600" dirty="0" err="1">
                <a:latin typeface="Arial" panose="020B0604020202020204" pitchFamily="34" charset="0"/>
              </a:rPr>
              <a:t>Seker</a:t>
            </a:r>
            <a:r>
              <a:rPr lang="en-US" altLang="en-US" sz="1600" dirty="0">
                <a:latin typeface="Arial" panose="020B0604020202020204" pitchFamily="34" charset="0"/>
              </a:rPr>
              <a:t>, and M. </a:t>
            </a:r>
            <a:r>
              <a:rPr lang="en-US" altLang="en-US" sz="1600" dirty="0" err="1">
                <a:latin typeface="Arial" panose="020B0604020202020204" pitchFamily="34" charset="0"/>
              </a:rPr>
              <a:t>Lavalle</a:t>
            </a:r>
            <a:r>
              <a:rPr lang="en-US" altLang="en-US" sz="1600" dirty="0">
                <a:latin typeface="Arial" panose="020B0604020202020204" pitchFamily="34" charset="0"/>
              </a:rPr>
              <a:t>, </a:t>
            </a:r>
            <a:r>
              <a:rPr lang="en-US" altLang="en-US" sz="1600" i="1" dirty="0">
                <a:latin typeface="Arial" panose="020B0604020202020204" pitchFamily="34" charset="0"/>
              </a:rPr>
              <a:t>“Tomographic performance of multi-static radar formations: Theory and simulations,”</a:t>
            </a:r>
            <a:r>
              <a:rPr lang="en-US" altLang="en-US" sz="1600" dirty="0">
                <a:latin typeface="Arial" panose="020B0604020202020204" pitchFamily="34" charset="0"/>
              </a:rPr>
              <a:t> Remote Sensing, 13(4), p.737, 2021. </a:t>
            </a:r>
          </a:p>
          <a:p>
            <a:pPr>
              <a:spcBef>
                <a:spcPct val="0"/>
              </a:spcBef>
            </a:pPr>
            <a:r>
              <a:rPr lang="en-US" altLang="en-US" sz="1600" dirty="0">
                <a:latin typeface="Arial" panose="020B0604020202020204" pitchFamily="34" charset="0"/>
              </a:rPr>
              <a:t>[2] M. </a:t>
            </a:r>
            <a:r>
              <a:rPr lang="en-US" altLang="en-US" sz="1600" dirty="0" err="1">
                <a:latin typeface="Arial" panose="020B0604020202020204" pitchFamily="34" charset="0"/>
              </a:rPr>
              <a:t>Lavalle</a:t>
            </a:r>
            <a:r>
              <a:rPr lang="en-US" altLang="en-US" sz="1600" dirty="0">
                <a:latin typeface="Arial" panose="020B0604020202020204" pitchFamily="34" charset="0"/>
              </a:rPr>
              <a:t>, I. </a:t>
            </a:r>
            <a:r>
              <a:rPr lang="en-US" altLang="en-US" sz="1600" dirty="0" err="1">
                <a:latin typeface="Arial" panose="020B0604020202020204" pitchFamily="34" charset="0"/>
              </a:rPr>
              <a:t>Seker</a:t>
            </a:r>
            <a:r>
              <a:rPr lang="en-US" altLang="en-US" sz="1600" dirty="0">
                <a:latin typeface="Arial" panose="020B0604020202020204" pitchFamily="34" charset="0"/>
              </a:rPr>
              <a:t>, J. Ragan, E. Loria, R. Ahmed, B. P. Hawkins, S. Prager, D. Clark, R. Beauchamp, M. Haynes and P. Focardi, </a:t>
            </a:r>
            <a:r>
              <a:rPr lang="en-US" altLang="en-US" sz="1600" i="1" dirty="0">
                <a:latin typeface="Arial" panose="020B0604020202020204" pitchFamily="34" charset="0"/>
              </a:rPr>
              <a:t>“Distributed aperture radar tomographic sensors (DARTS) to map surface topography and vegetation structure”</a:t>
            </a:r>
            <a:r>
              <a:rPr lang="en-US" altLang="en-US" sz="1600" dirty="0">
                <a:latin typeface="Arial" panose="020B0604020202020204" pitchFamily="34" charset="0"/>
              </a:rPr>
              <a:t>, In 2021 IEEE IGARSS (pp. 1090-1093). IEEE, July, 2021. </a:t>
            </a:r>
          </a:p>
          <a:p>
            <a:pPr>
              <a:spcBef>
                <a:spcPct val="0"/>
              </a:spcBef>
            </a:pPr>
            <a:endParaRPr lang="en-US" altLang="en-US" sz="1600" dirty="0">
              <a:latin typeface="Arial" panose="020B0604020202020204" pitchFamily="34" charset="0"/>
            </a:endParaRPr>
          </a:p>
          <a:p>
            <a:pPr>
              <a:spcBef>
                <a:spcPct val="0"/>
              </a:spcBef>
            </a:pPr>
            <a:r>
              <a:rPr lang="en-US" altLang="en-US" sz="2600" b="1" dirty="0">
                <a:latin typeface="Arial" panose="020B0604020202020204" pitchFamily="34" charset="0"/>
              </a:rPr>
              <a:t>Author Contact Information: </a:t>
            </a:r>
          </a:p>
          <a:p>
            <a:pPr>
              <a:spcBef>
                <a:spcPct val="0"/>
              </a:spcBef>
            </a:pPr>
            <a:r>
              <a:rPr lang="en-US" altLang="en-US" sz="2200" b="1" i="1" dirty="0">
                <a:solidFill>
                  <a:schemeClr val="bg2">
                    <a:lumMod val="50000"/>
                  </a:schemeClr>
                </a:solidFill>
                <a:latin typeface="Arial" panose="020B0604020202020204" pitchFamily="34" charset="0"/>
              </a:rPr>
              <a:t>✉️  </a:t>
            </a:r>
            <a:r>
              <a:rPr lang="en-US" altLang="en-US" sz="2200" b="1" i="1" dirty="0" err="1">
                <a:solidFill>
                  <a:schemeClr val="bg2">
                    <a:lumMod val="50000"/>
                  </a:schemeClr>
                </a:solidFill>
                <a:latin typeface="Arial" panose="020B0604020202020204" pitchFamily="34" charset="0"/>
              </a:rPr>
              <a:t>joshil@jpl.nasa.gov</a:t>
            </a:r>
            <a:endParaRPr lang="en-US" altLang="en-US" sz="2200" b="1" i="1" dirty="0">
              <a:solidFill>
                <a:schemeClr val="bg2">
                  <a:lumMod val="50000"/>
                </a:schemeClr>
              </a:solidFill>
              <a:latin typeface="Arial" panose="020B0604020202020204" pitchFamily="34" charset="0"/>
            </a:endParaRPr>
          </a:p>
          <a:p>
            <a:pPr>
              <a:spcBef>
                <a:spcPct val="0"/>
              </a:spcBef>
            </a:pPr>
            <a:r>
              <a:rPr lang="en-US" altLang="en-US" sz="2200" b="1" i="1" dirty="0">
                <a:solidFill>
                  <a:schemeClr val="bg2">
                    <a:lumMod val="50000"/>
                  </a:schemeClr>
                </a:solidFill>
                <a:latin typeface="Arial" panose="020B0604020202020204" pitchFamily="34" charset="0"/>
              </a:rPr>
              <a:t>📞 818-354-4398</a:t>
            </a:r>
            <a:endParaRPr lang="en-US" altLang="en-US" sz="2200" i="1" dirty="0">
              <a:solidFill>
                <a:schemeClr val="bg2">
                  <a:lumMod val="50000"/>
                </a:schemeClr>
              </a:solidFill>
              <a:latin typeface="Arial" panose="020B0604020202020204" pitchFamily="34" charset="0"/>
            </a:endParaRPr>
          </a:p>
        </p:txBody>
      </p:sp>
      <p:sp>
        <p:nvSpPr>
          <p:cNvPr id="43" name="TextBox 42">
            <a:extLst>
              <a:ext uri="{FF2B5EF4-FFF2-40B4-BE49-F238E27FC236}">
                <a16:creationId xmlns:a16="http://schemas.microsoft.com/office/drawing/2014/main" id="{547436CD-357B-62CE-D466-33860AB525B4}"/>
              </a:ext>
            </a:extLst>
          </p:cNvPr>
          <p:cNvSpPr txBox="1"/>
          <p:nvPr/>
        </p:nvSpPr>
        <p:spPr>
          <a:xfrm>
            <a:off x="9674168" y="22102950"/>
            <a:ext cx="2622913" cy="707886"/>
          </a:xfrm>
          <a:prstGeom prst="rect">
            <a:avLst/>
          </a:prstGeom>
          <a:noFill/>
        </p:spPr>
        <p:txBody>
          <a:bodyPr wrap="square">
            <a:spAutoFit/>
            <a:scene3d>
              <a:camera prst="orthographicFront"/>
              <a:lightRig rig="threePt" dir="t"/>
            </a:scene3d>
            <a:sp3d extrusionH="57150">
              <a:bevelT w="38100" h="38100" prst="angle"/>
            </a:sp3d>
          </a:bodyPr>
          <a:lstStyle/>
          <a:p>
            <a:pPr algn="ctr"/>
            <a:r>
              <a:rPr lang="en-US" sz="4000" b="1" dirty="0">
                <a:solidFill>
                  <a:schemeClr val="accent6">
                    <a:lumMod val="50000"/>
                  </a:schemeClr>
                </a:solidFill>
                <a:effectLst>
                  <a:outerShdw blurRad="50800" dist="38100" dir="2700000" algn="tl" rotWithShape="0">
                    <a:prstClr val="black">
                      <a:alpha val="40000"/>
                    </a:prstClr>
                  </a:outerShdw>
                </a:effectLst>
              </a:rPr>
              <a:t>Results</a:t>
            </a:r>
            <a:r>
              <a:rPr lang="en-US" sz="4000" b="1" dirty="0">
                <a:effectLst>
                  <a:outerShdw blurRad="50800" dist="38100" dir="2700000" algn="tl" rotWithShape="0">
                    <a:prstClr val="black">
                      <a:alpha val="40000"/>
                    </a:prstClr>
                  </a:outerShdw>
                </a:effectLst>
              </a:rPr>
              <a:t> </a:t>
            </a:r>
            <a:endParaRPr lang="en-US" sz="4000" dirty="0">
              <a:solidFill>
                <a:srgbClr val="FF0000"/>
              </a:solidFill>
              <a:effectLst>
                <a:outerShdw blurRad="50800" dist="38100" dir="2700000" algn="tl" rotWithShape="0">
                  <a:prstClr val="black">
                    <a:alpha val="40000"/>
                  </a:prstClr>
                </a:outerShdw>
              </a:effectLst>
            </a:endParaRPr>
          </a:p>
        </p:txBody>
      </p:sp>
      <p:sp>
        <p:nvSpPr>
          <p:cNvPr id="47" name="Rectangle 46">
            <a:extLst>
              <a:ext uri="{FF2B5EF4-FFF2-40B4-BE49-F238E27FC236}">
                <a16:creationId xmlns:a16="http://schemas.microsoft.com/office/drawing/2014/main" id="{941B24A9-6F1F-21EC-0762-4B458DE131B1}"/>
              </a:ext>
            </a:extLst>
          </p:cNvPr>
          <p:cNvSpPr/>
          <p:nvPr/>
        </p:nvSpPr>
        <p:spPr>
          <a:xfrm>
            <a:off x="-3606" y="15072475"/>
            <a:ext cx="21945597" cy="2476358"/>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4806D882-6F1C-BF81-339A-F9E839BDD999}"/>
              </a:ext>
            </a:extLst>
          </p:cNvPr>
          <p:cNvSpPr txBox="1"/>
          <p:nvPr/>
        </p:nvSpPr>
        <p:spPr>
          <a:xfrm>
            <a:off x="9645831" y="15048332"/>
            <a:ext cx="2622913" cy="707886"/>
          </a:xfrm>
          <a:prstGeom prst="rect">
            <a:avLst/>
          </a:prstGeom>
          <a:noFill/>
        </p:spPr>
        <p:txBody>
          <a:bodyPr wrap="square">
            <a:spAutoFit/>
            <a:scene3d>
              <a:camera prst="orthographicFront"/>
              <a:lightRig rig="threePt" dir="t"/>
            </a:scene3d>
            <a:sp3d extrusionH="57150">
              <a:bevelT w="38100" h="38100" prst="angle"/>
            </a:sp3d>
          </a:bodyPr>
          <a:lstStyle/>
          <a:p>
            <a:pPr algn="ctr"/>
            <a:r>
              <a:rPr lang="en-US" sz="4000" b="1" dirty="0">
                <a:solidFill>
                  <a:schemeClr val="accent6">
                    <a:lumMod val="50000"/>
                  </a:schemeClr>
                </a:solidFill>
                <a:effectLst>
                  <a:outerShdw blurRad="50800" dist="38100" dir="2700000" algn="tl" rotWithShape="0">
                    <a:prstClr val="black">
                      <a:alpha val="40000"/>
                    </a:prstClr>
                  </a:outerShdw>
                </a:effectLst>
              </a:rPr>
              <a:t>Approach</a:t>
            </a:r>
            <a:r>
              <a:rPr lang="en-US" sz="4000" b="1" dirty="0">
                <a:effectLst>
                  <a:outerShdw blurRad="50800" dist="38100" dir="2700000" algn="tl" rotWithShape="0">
                    <a:prstClr val="black">
                      <a:alpha val="40000"/>
                    </a:prstClr>
                  </a:outerShdw>
                </a:effectLst>
              </a:rPr>
              <a:t> </a:t>
            </a:r>
            <a:endParaRPr lang="en-US" sz="4000" dirty="0">
              <a:solidFill>
                <a:srgbClr val="FF0000"/>
              </a:solidFill>
              <a:effectLst>
                <a:outerShdw blurRad="50800" dist="38100" dir="2700000" algn="tl" rotWithShape="0">
                  <a:prstClr val="black">
                    <a:alpha val="40000"/>
                  </a:prstClr>
                </a:outerShdw>
              </a:effectLst>
            </a:endParaRPr>
          </a:p>
        </p:txBody>
      </p:sp>
      <p:cxnSp>
        <p:nvCxnSpPr>
          <p:cNvPr id="72" name="Straight Connector 71">
            <a:extLst>
              <a:ext uri="{FF2B5EF4-FFF2-40B4-BE49-F238E27FC236}">
                <a16:creationId xmlns:a16="http://schemas.microsoft.com/office/drawing/2014/main" id="{D3A26972-38D3-D47A-B8F4-FC0D86A63944}"/>
              </a:ext>
            </a:extLst>
          </p:cNvPr>
          <p:cNvCxnSpPr>
            <a:cxnSpLocks/>
          </p:cNvCxnSpPr>
          <p:nvPr/>
        </p:nvCxnSpPr>
        <p:spPr>
          <a:xfrm flipH="1">
            <a:off x="17264418" y="16870310"/>
            <a:ext cx="441096" cy="418481"/>
          </a:xfrm>
          <a:prstGeom prst="line">
            <a:avLst/>
          </a:prstGeom>
          <a:ln w="1270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420FE242-F594-43EB-F172-CB1A23DFB143}"/>
              </a:ext>
            </a:extLst>
          </p:cNvPr>
          <p:cNvSpPr txBox="1"/>
          <p:nvPr/>
        </p:nvSpPr>
        <p:spPr>
          <a:xfrm>
            <a:off x="-38986" y="3812607"/>
            <a:ext cx="21992549" cy="2031325"/>
          </a:xfrm>
          <a:prstGeom prst="rect">
            <a:avLst/>
          </a:prstGeom>
          <a:noFill/>
        </p:spPr>
        <p:txBody>
          <a:bodyPr wrap="square" rtlCol="0">
            <a:spAutoFit/>
          </a:bodyPr>
          <a:lstStyle/>
          <a:p>
            <a:pPr algn="ctr"/>
            <a:r>
              <a:rPr lang="en-US" sz="63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Mapping 3D Global Vegetation using Radar Tomography:</a:t>
            </a:r>
          </a:p>
          <a:p>
            <a:pPr algn="ctr"/>
            <a:r>
              <a:rPr lang="en-US" sz="63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Simulation Tool Supporting STV and SDC Studies  </a:t>
            </a:r>
          </a:p>
        </p:txBody>
      </p:sp>
      <p:grpSp>
        <p:nvGrpSpPr>
          <p:cNvPr id="52" name="Group 51">
            <a:extLst>
              <a:ext uri="{FF2B5EF4-FFF2-40B4-BE49-F238E27FC236}">
                <a16:creationId xmlns:a16="http://schemas.microsoft.com/office/drawing/2014/main" id="{A59BDA43-5AAA-7A65-E2B0-12D9493B69C1}"/>
              </a:ext>
            </a:extLst>
          </p:cNvPr>
          <p:cNvGrpSpPr/>
          <p:nvPr/>
        </p:nvGrpSpPr>
        <p:grpSpPr>
          <a:xfrm>
            <a:off x="7917637" y="15980056"/>
            <a:ext cx="6096022" cy="6131755"/>
            <a:chOff x="7834312" y="17742775"/>
            <a:chExt cx="6096022" cy="6131755"/>
          </a:xfrm>
        </p:grpSpPr>
        <p:sp>
          <p:nvSpPr>
            <p:cNvPr id="75" name="Oval 74">
              <a:extLst>
                <a:ext uri="{FF2B5EF4-FFF2-40B4-BE49-F238E27FC236}">
                  <a16:creationId xmlns:a16="http://schemas.microsoft.com/office/drawing/2014/main" id="{2B8EF220-B9D0-B499-E6A6-F9CB8BC41700}"/>
                </a:ext>
              </a:extLst>
            </p:cNvPr>
            <p:cNvSpPr/>
            <p:nvPr/>
          </p:nvSpPr>
          <p:spPr>
            <a:xfrm rot="2700528">
              <a:off x="9164260" y="19116390"/>
              <a:ext cx="3421330" cy="3436297"/>
            </a:xfrm>
            <a:prstGeom prst="ellipse">
              <a:avLst/>
            </a:prstGeom>
            <a:solidFill>
              <a:schemeClr val="accent2">
                <a:lumMod val="50000"/>
              </a:schemeClr>
            </a:solidFill>
            <a:ln>
              <a:noFill/>
            </a:ln>
            <a:effectLst>
              <a:glow rad="228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6">
                    <a:lumMod val="50000"/>
                  </a:schemeClr>
                </a:solidFill>
              </a:endParaRPr>
            </a:p>
          </p:txBody>
        </p:sp>
        <p:sp>
          <p:nvSpPr>
            <p:cNvPr id="141" name="Freeform 140">
              <a:extLst>
                <a:ext uri="{FF2B5EF4-FFF2-40B4-BE49-F238E27FC236}">
                  <a16:creationId xmlns:a16="http://schemas.microsoft.com/office/drawing/2014/main" id="{F2C3C76B-4FF6-41F6-5C31-E948D17CC88A}"/>
                </a:ext>
              </a:extLst>
            </p:cNvPr>
            <p:cNvSpPr/>
            <p:nvPr/>
          </p:nvSpPr>
          <p:spPr>
            <a:xfrm rot="2700528">
              <a:off x="9685191" y="17787124"/>
              <a:ext cx="2392292" cy="2303594"/>
            </a:xfrm>
            <a:custGeom>
              <a:avLst/>
              <a:gdLst>
                <a:gd name="connsiteX0" fmla="*/ 2392292 w 2392292"/>
                <a:gd name="connsiteY0" fmla="*/ 0 h 2303594"/>
                <a:gd name="connsiteX1" fmla="*/ 2392292 w 2392292"/>
                <a:gd name="connsiteY1" fmla="*/ 1244770 h 2303594"/>
                <a:gd name="connsiteX2" fmla="*/ 2387999 w 2392292"/>
                <a:gd name="connsiteY2" fmla="*/ 1244982 h 2303594"/>
                <a:gd name="connsiteX3" fmla="*/ 1261724 w 2392292"/>
                <a:gd name="connsiteY3" fmla="*/ 2232538 h 2303594"/>
                <a:gd name="connsiteX4" fmla="*/ 1250542 w 2392292"/>
                <a:gd name="connsiteY4" fmla="*/ 2303594 h 2303594"/>
                <a:gd name="connsiteX5" fmla="*/ 0 w 2392292"/>
                <a:gd name="connsiteY5" fmla="*/ 2303594 h 2303594"/>
                <a:gd name="connsiteX6" fmla="*/ 3833 w 2392292"/>
                <a:gd name="connsiteY6" fmla="*/ 2228862 h 2303594"/>
                <a:gd name="connsiteX7" fmla="*/ 2260719 w 2392292"/>
                <a:gd name="connsiteY7" fmla="*/ 6542 h 2303594"/>
                <a:gd name="connsiteX8" fmla="*/ 2392292 w 2392292"/>
                <a:gd name="connsiteY8" fmla="*/ 0 h 230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2292" h="2303594">
                  <a:moveTo>
                    <a:pt x="2392292" y="0"/>
                  </a:moveTo>
                  <a:lnTo>
                    <a:pt x="2392292" y="1244770"/>
                  </a:lnTo>
                  <a:lnTo>
                    <a:pt x="2387999" y="1244982"/>
                  </a:lnTo>
                  <a:cubicBezTo>
                    <a:pt x="1827041" y="1300232"/>
                    <a:pt x="1372865" y="1705792"/>
                    <a:pt x="1261724" y="2232538"/>
                  </a:cubicBezTo>
                  <a:lnTo>
                    <a:pt x="1250542" y="2303594"/>
                  </a:lnTo>
                  <a:lnTo>
                    <a:pt x="0" y="2303594"/>
                  </a:lnTo>
                  <a:lnTo>
                    <a:pt x="3833" y="2228862"/>
                  </a:lnTo>
                  <a:cubicBezTo>
                    <a:pt x="124683" y="1057096"/>
                    <a:pt x="1070727" y="125542"/>
                    <a:pt x="2260719" y="6542"/>
                  </a:cubicBezTo>
                  <a:lnTo>
                    <a:pt x="2392292" y="0"/>
                  </a:lnTo>
                  <a:close/>
                </a:path>
              </a:pathLst>
            </a:custGeom>
            <a:solidFill>
              <a:srgbClr val="5F93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0" name="Freeform 139">
              <a:extLst>
                <a:ext uri="{FF2B5EF4-FFF2-40B4-BE49-F238E27FC236}">
                  <a16:creationId xmlns:a16="http://schemas.microsoft.com/office/drawing/2014/main" id="{2BD92E70-E840-A883-56DC-98A605DE398B}"/>
                </a:ext>
              </a:extLst>
            </p:cNvPr>
            <p:cNvSpPr/>
            <p:nvPr/>
          </p:nvSpPr>
          <p:spPr>
            <a:xfrm rot="2700528">
              <a:off x="11621795" y="19689969"/>
              <a:ext cx="2311230" cy="2305848"/>
            </a:xfrm>
            <a:custGeom>
              <a:avLst/>
              <a:gdLst>
                <a:gd name="connsiteX0" fmla="*/ 0 w 2311230"/>
                <a:gd name="connsiteY0" fmla="*/ 0 h 2305848"/>
                <a:gd name="connsiteX1" fmla="*/ 50189 w 2311230"/>
                <a:gd name="connsiteY1" fmla="*/ 2496 h 2305848"/>
                <a:gd name="connsiteX2" fmla="*/ 2307075 w 2311230"/>
                <a:gd name="connsiteY2" fmla="*/ 2224816 h 2305848"/>
                <a:gd name="connsiteX3" fmla="*/ 2311230 w 2311230"/>
                <a:gd name="connsiteY3" fmla="*/ 2305848 h 2305848"/>
                <a:gd name="connsiteX4" fmla="*/ 1061357 w 2311230"/>
                <a:gd name="connsiteY4" fmla="*/ 2305848 h 2305848"/>
                <a:gd name="connsiteX5" fmla="*/ 1049184 w 2311230"/>
                <a:gd name="connsiteY5" fmla="*/ 2228492 h 2305848"/>
                <a:gd name="connsiteX6" fmla="*/ 50358 w 2311230"/>
                <a:gd name="connsiteY6" fmla="*/ 1259800 h 2305848"/>
                <a:gd name="connsiteX7" fmla="*/ 0 w 2311230"/>
                <a:gd name="connsiteY7" fmla="*/ 1252346 h 2305848"/>
                <a:gd name="connsiteX8" fmla="*/ 0 w 2311230"/>
                <a:gd name="connsiteY8" fmla="*/ 0 h 230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1230" h="2305848">
                  <a:moveTo>
                    <a:pt x="0" y="0"/>
                  </a:moveTo>
                  <a:lnTo>
                    <a:pt x="50189" y="2496"/>
                  </a:lnTo>
                  <a:cubicBezTo>
                    <a:pt x="1240181" y="121496"/>
                    <a:pt x="2186225" y="1053050"/>
                    <a:pt x="2307075" y="2224816"/>
                  </a:cubicBezTo>
                  <a:lnTo>
                    <a:pt x="2311230" y="2305848"/>
                  </a:lnTo>
                  <a:lnTo>
                    <a:pt x="1061357" y="2305848"/>
                  </a:lnTo>
                  <a:lnTo>
                    <a:pt x="1049184" y="2228492"/>
                  </a:lnTo>
                  <a:cubicBezTo>
                    <a:pt x="946592" y="1742266"/>
                    <a:pt x="551711" y="1359296"/>
                    <a:pt x="50358" y="1259800"/>
                  </a:cubicBezTo>
                  <a:lnTo>
                    <a:pt x="0" y="1252346"/>
                  </a:lnTo>
                  <a:lnTo>
                    <a:pt x="0" y="0"/>
                  </a:lnTo>
                  <a:close/>
                </a:path>
              </a:pathLst>
            </a:custGeom>
            <a:solidFill>
              <a:srgbClr val="5F93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4" name="Freeform 133">
              <a:extLst>
                <a:ext uri="{FF2B5EF4-FFF2-40B4-BE49-F238E27FC236}">
                  <a16:creationId xmlns:a16="http://schemas.microsoft.com/office/drawing/2014/main" id="{6F8B3EA6-0AF5-067A-DFE2-E533A9C3E288}"/>
                </a:ext>
              </a:extLst>
            </p:cNvPr>
            <p:cNvSpPr/>
            <p:nvPr/>
          </p:nvSpPr>
          <p:spPr>
            <a:xfrm rot="2700528">
              <a:off x="7813327" y="19640188"/>
              <a:ext cx="2368705" cy="2326736"/>
            </a:xfrm>
            <a:custGeom>
              <a:avLst/>
              <a:gdLst>
                <a:gd name="connsiteX0" fmla="*/ 0 w 2368705"/>
                <a:gd name="connsiteY0" fmla="*/ 0 h 2326736"/>
                <a:gd name="connsiteX1" fmla="*/ 1247956 w 2368705"/>
                <a:gd name="connsiteY1" fmla="*/ 0 h 2326736"/>
                <a:gd name="connsiteX2" fmla="*/ 1262974 w 2368705"/>
                <a:gd name="connsiteY2" fmla="*/ 95432 h 2326736"/>
                <a:gd name="connsiteX3" fmla="*/ 2261800 w 2368705"/>
                <a:gd name="connsiteY3" fmla="*/ 1064124 h 2326736"/>
                <a:gd name="connsiteX4" fmla="*/ 2368705 w 2368705"/>
                <a:gd name="connsiteY4" fmla="*/ 1079948 h 2326736"/>
                <a:gd name="connsiteX5" fmla="*/ 2368705 w 2368705"/>
                <a:gd name="connsiteY5" fmla="*/ 2326736 h 2326736"/>
                <a:gd name="connsiteX6" fmla="*/ 2261969 w 2368705"/>
                <a:gd name="connsiteY6" fmla="*/ 2321428 h 2326736"/>
                <a:gd name="connsiteX7" fmla="*/ 5083 w 2368705"/>
                <a:gd name="connsiteY7" fmla="*/ 99108 h 2326736"/>
                <a:gd name="connsiteX8" fmla="*/ 0 w 2368705"/>
                <a:gd name="connsiteY8" fmla="*/ 0 h 232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8705" h="2326736">
                  <a:moveTo>
                    <a:pt x="0" y="0"/>
                  </a:moveTo>
                  <a:lnTo>
                    <a:pt x="1247956" y="0"/>
                  </a:lnTo>
                  <a:lnTo>
                    <a:pt x="1262974" y="95432"/>
                  </a:lnTo>
                  <a:cubicBezTo>
                    <a:pt x="1365566" y="581658"/>
                    <a:pt x="1760447" y="964628"/>
                    <a:pt x="2261800" y="1064124"/>
                  </a:cubicBezTo>
                  <a:lnTo>
                    <a:pt x="2368705" y="1079948"/>
                  </a:lnTo>
                  <a:lnTo>
                    <a:pt x="2368705" y="2326736"/>
                  </a:lnTo>
                  <a:lnTo>
                    <a:pt x="2261969" y="2321428"/>
                  </a:lnTo>
                  <a:cubicBezTo>
                    <a:pt x="1071977" y="2202428"/>
                    <a:pt x="125933" y="1270874"/>
                    <a:pt x="5083" y="99108"/>
                  </a:cubicBezTo>
                  <a:lnTo>
                    <a:pt x="0" y="0"/>
                  </a:lnTo>
                  <a:close/>
                </a:path>
              </a:pathLst>
            </a:custGeom>
            <a:solidFill>
              <a:srgbClr val="5F93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132">
              <a:extLst>
                <a:ext uri="{FF2B5EF4-FFF2-40B4-BE49-F238E27FC236}">
                  <a16:creationId xmlns:a16="http://schemas.microsoft.com/office/drawing/2014/main" id="{4724B6A2-901A-16B9-B00D-2478DB93D841}"/>
                </a:ext>
              </a:extLst>
            </p:cNvPr>
            <p:cNvSpPr/>
            <p:nvPr/>
          </p:nvSpPr>
          <p:spPr>
            <a:xfrm rot="2700528">
              <a:off x="9728063" y="21546764"/>
              <a:ext cx="2336671" cy="2318862"/>
            </a:xfrm>
            <a:custGeom>
              <a:avLst/>
              <a:gdLst>
                <a:gd name="connsiteX0" fmla="*/ 1088048 w 2336671"/>
                <a:gd name="connsiteY0" fmla="*/ 0 h 2318862"/>
                <a:gd name="connsiteX1" fmla="*/ 2336671 w 2336671"/>
                <a:gd name="connsiteY1" fmla="*/ 0 h 2318862"/>
                <a:gd name="connsiteX2" fmla="*/ 2331912 w 2336671"/>
                <a:gd name="connsiteY2" fmla="*/ 92812 h 2318862"/>
                <a:gd name="connsiteX3" fmla="*/ 75026 w 2336671"/>
                <a:gd name="connsiteY3" fmla="*/ 2315132 h 2318862"/>
                <a:gd name="connsiteX4" fmla="*/ 0 w 2336671"/>
                <a:gd name="connsiteY4" fmla="*/ 2318862 h 2318862"/>
                <a:gd name="connsiteX5" fmla="*/ 0 w 2336671"/>
                <a:gd name="connsiteY5" fmla="*/ 1068958 h 2318862"/>
                <a:gd name="connsiteX6" fmla="*/ 75195 w 2336671"/>
                <a:gd name="connsiteY6" fmla="*/ 1057828 h 2318862"/>
                <a:gd name="connsiteX7" fmla="*/ 1074021 w 2336671"/>
                <a:gd name="connsiteY7" fmla="*/ 89136 h 2318862"/>
                <a:gd name="connsiteX8" fmla="*/ 1088048 w 2336671"/>
                <a:gd name="connsiteY8" fmla="*/ 0 h 23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6671" h="2318862">
                  <a:moveTo>
                    <a:pt x="1088048" y="0"/>
                  </a:moveTo>
                  <a:lnTo>
                    <a:pt x="2336671" y="0"/>
                  </a:lnTo>
                  <a:lnTo>
                    <a:pt x="2331912" y="92812"/>
                  </a:lnTo>
                  <a:cubicBezTo>
                    <a:pt x="2211062" y="1264578"/>
                    <a:pt x="1265018" y="2196132"/>
                    <a:pt x="75026" y="2315132"/>
                  </a:cubicBezTo>
                  <a:lnTo>
                    <a:pt x="0" y="2318862"/>
                  </a:lnTo>
                  <a:lnTo>
                    <a:pt x="0" y="1068958"/>
                  </a:lnTo>
                  <a:lnTo>
                    <a:pt x="75195" y="1057828"/>
                  </a:lnTo>
                  <a:cubicBezTo>
                    <a:pt x="576548" y="958332"/>
                    <a:pt x="971429" y="575362"/>
                    <a:pt x="1074021" y="89136"/>
                  </a:cubicBezTo>
                  <a:lnTo>
                    <a:pt x="1088048" y="0"/>
                  </a:lnTo>
                  <a:close/>
                </a:path>
              </a:pathLst>
            </a:custGeom>
            <a:solidFill>
              <a:srgbClr val="5F93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4" name="TextBox 153">
            <a:extLst>
              <a:ext uri="{FF2B5EF4-FFF2-40B4-BE49-F238E27FC236}">
                <a16:creationId xmlns:a16="http://schemas.microsoft.com/office/drawing/2014/main" id="{EDEF45BF-E657-B584-E2CF-399AD730F577}"/>
              </a:ext>
            </a:extLst>
          </p:cNvPr>
          <p:cNvSpPr txBox="1"/>
          <p:nvPr/>
        </p:nvSpPr>
        <p:spPr>
          <a:xfrm>
            <a:off x="10173469" y="18457307"/>
            <a:ext cx="1593530" cy="1200329"/>
          </a:xfrm>
          <a:prstGeom prst="rect">
            <a:avLst/>
          </a:prstGeom>
          <a:noFill/>
        </p:spPr>
        <p:txBody>
          <a:bodyPr wrap="square" rtlCol="0">
            <a:spAutoFit/>
          </a:bodyPr>
          <a:lstStyle/>
          <a:p>
            <a:pPr algn="ctr"/>
            <a:r>
              <a:rPr lang="en-US" sz="2400" dirty="0">
                <a:solidFill>
                  <a:schemeClr val="bg1"/>
                </a:solidFill>
                <a:effectLst>
                  <a:outerShdw blurRad="50800" dist="38100" dir="2700000" algn="tl" rotWithShape="0">
                    <a:prstClr val="black">
                      <a:alpha val="40000"/>
                    </a:prstClr>
                  </a:outerShdw>
                </a:effectLst>
              </a:rPr>
              <a:t>Main Simulation Code </a:t>
            </a:r>
          </a:p>
        </p:txBody>
      </p:sp>
      <p:cxnSp>
        <p:nvCxnSpPr>
          <p:cNvPr id="63" name="Straight Connector 62">
            <a:extLst>
              <a:ext uri="{FF2B5EF4-FFF2-40B4-BE49-F238E27FC236}">
                <a16:creationId xmlns:a16="http://schemas.microsoft.com/office/drawing/2014/main" id="{2FE5E5CC-B429-0905-4ED4-F76D2D09D7AA}"/>
              </a:ext>
            </a:extLst>
          </p:cNvPr>
          <p:cNvCxnSpPr>
            <a:cxnSpLocks/>
          </p:cNvCxnSpPr>
          <p:nvPr/>
        </p:nvCxnSpPr>
        <p:spPr>
          <a:xfrm flipH="1">
            <a:off x="12173562" y="17027063"/>
            <a:ext cx="869148" cy="846342"/>
          </a:xfrm>
          <a:prstGeom prst="line">
            <a:avLst/>
          </a:prstGeom>
          <a:ln w="1270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5D62968A-9926-31AE-9AC5-4729301E6FF6}"/>
              </a:ext>
            </a:extLst>
          </p:cNvPr>
          <p:cNvSpPr txBox="1"/>
          <p:nvPr/>
        </p:nvSpPr>
        <p:spPr>
          <a:xfrm>
            <a:off x="9214572" y="20544146"/>
            <a:ext cx="3531538" cy="830997"/>
          </a:xfrm>
          <a:prstGeom prst="rect">
            <a:avLst/>
          </a:prstGeom>
          <a:noFill/>
        </p:spPr>
        <p:txBody>
          <a:bodyPr wrap="square">
            <a:spAutoFit/>
          </a:bodyPr>
          <a:lstStyle/>
          <a:p>
            <a:pPr algn="ctr"/>
            <a:r>
              <a:rPr lang="en-US" sz="2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Estimate performance metrics</a:t>
            </a:r>
          </a:p>
        </p:txBody>
      </p:sp>
      <p:sp>
        <p:nvSpPr>
          <p:cNvPr id="157" name="TextBox 156">
            <a:extLst>
              <a:ext uri="{FF2B5EF4-FFF2-40B4-BE49-F238E27FC236}">
                <a16:creationId xmlns:a16="http://schemas.microsoft.com/office/drawing/2014/main" id="{105934CA-1801-7F11-88E4-88D5CD573CB8}"/>
              </a:ext>
            </a:extLst>
          </p:cNvPr>
          <p:cNvSpPr txBox="1"/>
          <p:nvPr/>
        </p:nvSpPr>
        <p:spPr>
          <a:xfrm>
            <a:off x="8199209" y="18372289"/>
            <a:ext cx="1660601" cy="1200329"/>
          </a:xfrm>
          <a:prstGeom prst="rect">
            <a:avLst/>
          </a:prstGeom>
          <a:noFill/>
        </p:spPr>
        <p:txBody>
          <a:bodyPr wrap="square">
            <a:spAutoFit/>
          </a:bodyPr>
          <a:lstStyle/>
          <a:p>
            <a:pPr algn="ctr"/>
            <a:r>
              <a:rPr lang="en-US" sz="2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Include </a:t>
            </a:r>
          </a:p>
          <a:p>
            <a:pPr algn="ctr"/>
            <a:r>
              <a:rPr lang="en-US" sz="2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error </a:t>
            </a:r>
          </a:p>
          <a:p>
            <a:pPr algn="ctr"/>
            <a:r>
              <a:rPr lang="en-US" sz="2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sources</a:t>
            </a:r>
          </a:p>
        </p:txBody>
      </p:sp>
      <p:cxnSp>
        <p:nvCxnSpPr>
          <p:cNvPr id="42" name="Straight Connector 41">
            <a:extLst>
              <a:ext uri="{FF2B5EF4-FFF2-40B4-BE49-F238E27FC236}">
                <a16:creationId xmlns:a16="http://schemas.microsoft.com/office/drawing/2014/main" id="{BE36DDB4-3BAE-FD71-D71D-1BC2A11920F3}"/>
              </a:ext>
            </a:extLst>
          </p:cNvPr>
          <p:cNvCxnSpPr>
            <a:cxnSpLocks/>
          </p:cNvCxnSpPr>
          <p:nvPr/>
        </p:nvCxnSpPr>
        <p:spPr>
          <a:xfrm>
            <a:off x="4314043" y="16855601"/>
            <a:ext cx="498563" cy="433190"/>
          </a:xfrm>
          <a:prstGeom prst="line">
            <a:avLst/>
          </a:prstGeom>
          <a:ln w="1270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3FC70497-5BD9-9630-A6D9-25F25569B7CC}"/>
              </a:ext>
            </a:extLst>
          </p:cNvPr>
          <p:cNvSpPr txBox="1"/>
          <p:nvPr/>
        </p:nvSpPr>
        <p:spPr>
          <a:xfrm>
            <a:off x="12035595" y="18623281"/>
            <a:ext cx="1421030" cy="830997"/>
          </a:xfrm>
          <a:prstGeom prst="rect">
            <a:avLst/>
          </a:prstGeom>
          <a:noFill/>
        </p:spPr>
        <p:txBody>
          <a:bodyPr wrap="square">
            <a:spAutoFit/>
          </a:bodyPr>
          <a:lstStyle/>
          <a:p>
            <a:pPr algn="ctr"/>
            <a:r>
              <a:rPr lang="en-US" sz="2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Plot</a:t>
            </a:r>
          </a:p>
          <a:p>
            <a:pPr algn="ctr"/>
            <a:r>
              <a:rPr lang="en-US" sz="2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data</a:t>
            </a:r>
          </a:p>
        </p:txBody>
      </p:sp>
      <p:sp>
        <p:nvSpPr>
          <p:cNvPr id="160" name="TextBox 159">
            <a:extLst>
              <a:ext uri="{FF2B5EF4-FFF2-40B4-BE49-F238E27FC236}">
                <a16:creationId xmlns:a16="http://schemas.microsoft.com/office/drawing/2014/main" id="{8D34F34D-43A5-0547-8D2D-F3CC8C825AE5}"/>
              </a:ext>
            </a:extLst>
          </p:cNvPr>
          <p:cNvSpPr txBox="1"/>
          <p:nvPr/>
        </p:nvSpPr>
        <p:spPr>
          <a:xfrm>
            <a:off x="9218060" y="16747499"/>
            <a:ext cx="3531538" cy="830997"/>
          </a:xfrm>
          <a:prstGeom prst="rect">
            <a:avLst/>
          </a:prstGeom>
          <a:noFill/>
        </p:spPr>
        <p:txBody>
          <a:bodyPr wrap="square">
            <a:spAutoFit/>
          </a:bodyPr>
          <a:lstStyle/>
          <a:p>
            <a:pPr algn="ctr"/>
            <a:r>
              <a:rPr lang="en-US" sz="2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Distributed </a:t>
            </a:r>
          </a:p>
          <a:p>
            <a:pPr algn="ctr"/>
            <a:r>
              <a:rPr lang="en-US" sz="2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code architecture </a:t>
            </a:r>
          </a:p>
        </p:txBody>
      </p:sp>
      <p:cxnSp>
        <p:nvCxnSpPr>
          <p:cNvPr id="33" name="Straight Connector 32">
            <a:extLst>
              <a:ext uri="{FF2B5EF4-FFF2-40B4-BE49-F238E27FC236}">
                <a16:creationId xmlns:a16="http://schemas.microsoft.com/office/drawing/2014/main" id="{46EA333A-F245-6E6B-3E1A-D3EEB283883E}"/>
              </a:ext>
            </a:extLst>
          </p:cNvPr>
          <p:cNvCxnSpPr>
            <a:cxnSpLocks/>
            <a:endCxn id="75" idx="2"/>
          </p:cNvCxnSpPr>
          <p:nvPr/>
        </p:nvCxnSpPr>
        <p:spPr>
          <a:xfrm>
            <a:off x="8931771" y="16963754"/>
            <a:ext cx="817042" cy="898257"/>
          </a:xfrm>
          <a:prstGeom prst="line">
            <a:avLst/>
          </a:prstGeom>
          <a:ln w="1270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88EE4A0-D6CB-3B7F-3EC8-9AC6BC1EBE02}"/>
              </a:ext>
            </a:extLst>
          </p:cNvPr>
          <p:cNvSpPr txBox="1"/>
          <p:nvPr/>
        </p:nvSpPr>
        <p:spPr>
          <a:xfrm>
            <a:off x="8292286" y="15753532"/>
            <a:ext cx="5446735" cy="830997"/>
          </a:xfrm>
          <a:prstGeom prst="rect">
            <a:avLst/>
          </a:prstGeom>
          <a:noFill/>
        </p:spPr>
        <p:txBody>
          <a:bodyPr wrap="square" rtlCol="0">
            <a:spAutoFit/>
          </a:bodyPr>
          <a:lstStyle/>
          <a:p>
            <a:pPr algn="ctr"/>
            <a:r>
              <a:rPr lang="en-US" sz="2400" dirty="0"/>
              <a:t>The developed </a:t>
            </a:r>
            <a:r>
              <a:rPr lang="en-US" sz="2400" dirty="0" err="1"/>
              <a:t>Tomo</a:t>
            </a:r>
            <a:r>
              <a:rPr lang="en-US" sz="2400" dirty="0"/>
              <a:t>-SAR simulation framework is displayed in this section. </a:t>
            </a:r>
          </a:p>
        </p:txBody>
      </p:sp>
      <p:sp>
        <p:nvSpPr>
          <p:cNvPr id="71" name="Rounded Rectangle 70">
            <a:extLst>
              <a:ext uri="{FF2B5EF4-FFF2-40B4-BE49-F238E27FC236}">
                <a16:creationId xmlns:a16="http://schemas.microsoft.com/office/drawing/2014/main" id="{DB004845-14FA-70FF-B235-08AFF7CDF821}"/>
              </a:ext>
            </a:extLst>
          </p:cNvPr>
          <p:cNvSpPr/>
          <p:nvPr/>
        </p:nvSpPr>
        <p:spPr>
          <a:xfrm>
            <a:off x="260393" y="15479758"/>
            <a:ext cx="4072104" cy="1426652"/>
          </a:xfrm>
          <a:prstGeom prst="roundRect">
            <a:avLst>
              <a:gd name="adj" fmla="val 9156"/>
            </a:avLst>
          </a:prstGeom>
          <a:solidFill>
            <a:srgbClr val="5F933B"/>
          </a:solidFill>
          <a:ln>
            <a:noFill/>
          </a:ln>
          <a:effectLst>
            <a:glow rad="228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50800" dist="38100" dir="2700000" algn="tl" rotWithShape="0">
                    <a:prstClr val="black">
                      <a:alpha val="40000"/>
                    </a:prstClr>
                  </a:outerShdw>
                </a:effectLst>
              </a:rPr>
              <a:t>O</a:t>
            </a:r>
            <a:r>
              <a:rPr lang="en-US" sz="2400" b="0" i="0" dirty="0">
                <a:solidFill>
                  <a:schemeClr val="bg1"/>
                </a:solidFill>
                <a:effectLst>
                  <a:outerShdw blurRad="50800" dist="38100" dir="2700000" algn="tl" rotWithShape="0">
                    <a:prstClr val="black">
                      <a:alpha val="40000"/>
                    </a:prstClr>
                  </a:outerShdw>
                </a:effectLst>
              </a:rPr>
              <a:t>rbits: Generated from NISAR/Rose-L orbital parameters </a:t>
            </a:r>
            <a:endParaRPr lang="en-US" sz="2400" dirty="0">
              <a:solidFill>
                <a:schemeClr val="bg1"/>
              </a:solidFill>
              <a:effectLst>
                <a:outerShdw blurRad="50800" dist="38100" dir="2700000" algn="tl" rotWithShape="0">
                  <a:prstClr val="black">
                    <a:alpha val="40000"/>
                  </a:prstClr>
                </a:outerShdw>
              </a:effectLst>
            </a:endParaRPr>
          </a:p>
        </p:txBody>
      </p:sp>
      <p:sp>
        <p:nvSpPr>
          <p:cNvPr id="51" name="Arc 50">
            <a:extLst>
              <a:ext uri="{FF2B5EF4-FFF2-40B4-BE49-F238E27FC236}">
                <a16:creationId xmlns:a16="http://schemas.microsoft.com/office/drawing/2014/main" id="{48B8AB3A-812D-ADE4-1251-BC9753F8F934}"/>
              </a:ext>
            </a:extLst>
          </p:cNvPr>
          <p:cNvSpPr/>
          <p:nvPr/>
        </p:nvSpPr>
        <p:spPr>
          <a:xfrm>
            <a:off x="3619234" y="17562298"/>
            <a:ext cx="4424018" cy="4360419"/>
          </a:xfrm>
          <a:prstGeom prst="arc">
            <a:avLst>
              <a:gd name="adj1" fmla="val 17020479"/>
              <a:gd name="adj2" fmla="val 20813286"/>
            </a:avLst>
          </a:prstGeom>
          <a:ln w="2286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5" name="Picture 44">
            <a:extLst>
              <a:ext uri="{FF2B5EF4-FFF2-40B4-BE49-F238E27FC236}">
                <a16:creationId xmlns:a16="http://schemas.microsoft.com/office/drawing/2014/main" id="{EC3D6D9F-564A-3C7B-BFAD-4225F2A294F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482193" y="23320992"/>
            <a:ext cx="7276972" cy="3969256"/>
          </a:xfrm>
          <a:prstGeom prst="rect">
            <a:avLst/>
          </a:prstGeom>
        </p:spPr>
      </p:pic>
      <p:pic>
        <p:nvPicPr>
          <p:cNvPr id="57" name="Picture 56">
            <a:extLst>
              <a:ext uri="{FF2B5EF4-FFF2-40B4-BE49-F238E27FC236}">
                <a16:creationId xmlns:a16="http://schemas.microsoft.com/office/drawing/2014/main" id="{8AE85613-DE81-6C5F-82A8-7145BD2B491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471766" y="17749919"/>
            <a:ext cx="7285170" cy="3973728"/>
          </a:xfrm>
          <a:prstGeom prst="rect">
            <a:avLst/>
          </a:prstGeom>
        </p:spPr>
      </p:pic>
      <p:sp>
        <p:nvSpPr>
          <p:cNvPr id="28" name="TextBox 27">
            <a:extLst>
              <a:ext uri="{FF2B5EF4-FFF2-40B4-BE49-F238E27FC236}">
                <a16:creationId xmlns:a16="http://schemas.microsoft.com/office/drawing/2014/main" id="{634783DB-4AAC-3945-AB6C-F58DED622872}"/>
              </a:ext>
            </a:extLst>
          </p:cNvPr>
          <p:cNvSpPr txBox="1"/>
          <p:nvPr/>
        </p:nvSpPr>
        <p:spPr>
          <a:xfrm>
            <a:off x="15550242" y="23691417"/>
            <a:ext cx="6400219" cy="646331"/>
          </a:xfrm>
          <a:prstGeom prst="rect">
            <a:avLst/>
          </a:prstGeom>
          <a:noFill/>
        </p:spPr>
        <p:txBody>
          <a:bodyPr wrap="square" rtlCol="0">
            <a:spAutoFit/>
          </a:bodyPr>
          <a:lstStyle/>
          <a:p>
            <a:pPr algn="ctr"/>
            <a:r>
              <a:rPr lang="en-US" dirty="0"/>
              <a:t>The correlation between the input and output profiles constructed using back projection algorithm is displayed below.</a:t>
            </a:r>
          </a:p>
        </p:txBody>
      </p:sp>
      <p:sp>
        <p:nvSpPr>
          <p:cNvPr id="27" name="TextBox 26">
            <a:extLst>
              <a:ext uri="{FF2B5EF4-FFF2-40B4-BE49-F238E27FC236}">
                <a16:creationId xmlns:a16="http://schemas.microsoft.com/office/drawing/2014/main" id="{2D85C156-800A-FE51-A08D-619356D58F65}"/>
              </a:ext>
            </a:extLst>
          </p:cNvPr>
          <p:cNvSpPr txBox="1"/>
          <p:nvPr/>
        </p:nvSpPr>
        <p:spPr>
          <a:xfrm>
            <a:off x="15644732" y="17733512"/>
            <a:ext cx="6344648" cy="954107"/>
          </a:xfrm>
          <a:prstGeom prst="rect">
            <a:avLst/>
          </a:prstGeom>
          <a:noFill/>
        </p:spPr>
        <p:txBody>
          <a:bodyPr wrap="square" rtlCol="0">
            <a:spAutoFit/>
          </a:bodyPr>
          <a:lstStyle/>
          <a:p>
            <a:pPr algn="ctr"/>
            <a:r>
              <a:rPr lang="en-US" sz="2000" b="1" dirty="0">
                <a:effectLst>
                  <a:outerShdw blurRad="50800" dist="38100" dir="2700000" algn="tl" rotWithShape="0">
                    <a:prstClr val="black">
                      <a:alpha val="40000"/>
                    </a:prstClr>
                  </a:outerShdw>
                </a:effectLst>
              </a:rPr>
              <a:t>Global scale results</a:t>
            </a:r>
          </a:p>
          <a:p>
            <a:pPr algn="ctr"/>
            <a:r>
              <a:rPr lang="en-US" dirty="0"/>
              <a:t>The canopy heights from GEDI L2 data is displayed below, the corresponding canopy profiles are considered for simulations.</a:t>
            </a:r>
          </a:p>
        </p:txBody>
      </p:sp>
      <p:sp>
        <p:nvSpPr>
          <p:cNvPr id="54" name="TextBox 53">
            <a:extLst>
              <a:ext uri="{FF2B5EF4-FFF2-40B4-BE49-F238E27FC236}">
                <a16:creationId xmlns:a16="http://schemas.microsoft.com/office/drawing/2014/main" id="{C6FF8BBA-20DB-75DB-B6E9-FE8170F792FD}"/>
              </a:ext>
            </a:extLst>
          </p:cNvPr>
          <p:cNvSpPr txBox="1"/>
          <p:nvPr/>
        </p:nvSpPr>
        <p:spPr>
          <a:xfrm>
            <a:off x="16779" y="17831756"/>
            <a:ext cx="7005521" cy="1200329"/>
          </a:xfrm>
          <a:prstGeom prst="rect">
            <a:avLst/>
          </a:prstGeom>
          <a:noFill/>
        </p:spPr>
        <p:txBody>
          <a:bodyPr wrap="square" rtlCol="0">
            <a:spAutoFit/>
          </a:bodyPr>
          <a:lstStyle/>
          <a:p>
            <a:pPr algn="ctr"/>
            <a:r>
              <a:rPr lang="en-US" b="0" i="0" dirty="0"/>
              <a:t>The figures depicting 3D </a:t>
            </a:r>
            <a:r>
              <a:rPr lang="en-US" b="0" i="0" dirty="0" err="1"/>
              <a:t>Tomo</a:t>
            </a:r>
            <a:r>
              <a:rPr lang="en-US" b="0" i="0" dirty="0"/>
              <a:t>-SAR reconstruction performance for a point target are displayed below, accompanied by a table presenting performance metrics. These results provide valuable insights for assessing the reconstruction algorithm.</a:t>
            </a:r>
          </a:p>
        </p:txBody>
      </p:sp>
      <p:pic>
        <p:nvPicPr>
          <p:cNvPr id="80" name="Picture 79">
            <a:extLst>
              <a:ext uri="{FF2B5EF4-FFF2-40B4-BE49-F238E27FC236}">
                <a16:creationId xmlns:a16="http://schemas.microsoft.com/office/drawing/2014/main" id="{9489302C-8CA5-DA60-D0F3-E5467A4930DA}"/>
              </a:ext>
            </a:extLst>
          </p:cNvPr>
          <p:cNvPicPr>
            <a:picLocks noChangeAspect="1"/>
          </p:cNvPicPr>
          <p:nvPr/>
        </p:nvPicPr>
        <p:blipFill rotWithShape="1">
          <a:blip r:embed="rId6">
            <a:clrChange>
              <a:clrFrom>
                <a:srgbClr val="FEFEFE"/>
              </a:clrFrom>
              <a:clrTo>
                <a:srgbClr val="FEFEFE">
                  <a:alpha val="0"/>
                </a:srgbClr>
              </a:clrTo>
            </a:clrChange>
            <a:alphaModFix amt="35000"/>
          </a:blip>
          <a:srcRect t="493" r="749" b="73781"/>
          <a:stretch/>
        </p:blipFill>
        <p:spPr>
          <a:xfrm>
            <a:off x="5762147" y="23858850"/>
            <a:ext cx="10332301" cy="2666920"/>
          </a:xfrm>
          <a:prstGeom prst="rect">
            <a:avLst/>
          </a:prstGeom>
        </p:spPr>
      </p:pic>
      <p:pic>
        <p:nvPicPr>
          <p:cNvPr id="18" name="Picture 17">
            <a:extLst>
              <a:ext uri="{FF2B5EF4-FFF2-40B4-BE49-F238E27FC236}">
                <a16:creationId xmlns:a16="http://schemas.microsoft.com/office/drawing/2014/main" id="{630E1472-3A4A-AFBF-545C-60BB145CA7E6}"/>
              </a:ext>
            </a:extLst>
          </p:cNvPr>
          <p:cNvPicPr>
            <a:picLocks noChangeAspect="1"/>
          </p:cNvPicPr>
          <p:nvPr/>
        </p:nvPicPr>
        <p:blipFill>
          <a:blip r:embed="rId7"/>
          <a:stretch>
            <a:fillRect/>
          </a:stretch>
        </p:blipFill>
        <p:spPr>
          <a:xfrm rot="21085811">
            <a:off x="7412712" y="20224418"/>
            <a:ext cx="511964" cy="460064"/>
          </a:xfrm>
          <a:prstGeom prst="rect">
            <a:avLst/>
          </a:prstGeom>
        </p:spPr>
      </p:pic>
      <p:pic>
        <p:nvPicPr>
          <p:cNvPr id="22" name="Picture 21">
            <a:extLst>
              <a:ext uri="{FF2B5EF4-FFF2-40B4-BE49-F238E27FC236}">
                <a16:creationId xmlns:a16="http://schemas.microsoft.com/office/drawing/2014/main" id="{D9CA1EC7-CB5D-86E7-D635-AF9EA240A704}"/>
              </a:ext>
            </a:extLst>
          </p:cNvPr>
          <p:cNvPicPr>
            <a:picLocks noChangeAspect="1"/>
          </p:cNvPicPr>
          <p:nvPr/>
        </p:nvPicPr>
        <p:blipFill>
          <a:blip r:embed="rId7"/>
          <a:stretch>
            <a:fillRect/>
          </a:stretch>
        </p:blipFill>
        <p:spPr>
          <a:xfrm rot="21085811">
            <a:off x="6987881" y="20385449"/>
            <a:ext cx="511964" cy="460064"/>
          </a:xfrm>
          <a:prstGeom prst="rect">
            <a:avLst/>
          </a:prstGeom>
        </p:spPr>
      </p:pic>
      <p:pic>
        <p:nvPicPr>
          <p:cNvPr id="23" name="Picture 22">
            <a:extLst>
              <a:ext uri="{FF2B5EF4-FFF2-40B4-BE49-F238E27FC236}">
                <a16:creationId xmlns:a16="http://schemas.microsoft.com/office/drawing/2014/main" id="{45E3EDAD-1824-B78E-72A3-002B3C1CFB41}"/>
              </a:ext>
            </a:extLst>
          </p:cNvPr>
          <p:cNvPicPr>
            <a:picLocks noChangeAspect="1"/>
          </p:cNvPicPr>
          <p:nvPr/>
        </p:nvPicPr>
        <p:blipFill>
          <a:blip r:embed="rId7"/>
          <a:stretch>
            <a:fillRect/>
          </a:stretch>
        </p:blipFill>
        <p:spPr>
          <a:xfrm rot="21085811">
            <a:off x="6526387" y="21273634"/>
            <a:ext cx="511964" cy="460064"/>
          </a:xfrm>
          <a:prstGeom prst="rect">
            <a:avLst/>
          </a:prstGeom>
        </p:spPr>
      </p:pic>
      <p:sp>
        <p:nvSpPr>
          <p:cNvPr id="35" name="Triangle 34">
            <a:extLst>
              <a:ext uri="{FF2B5EF4-FFF2-40B4-BE49-F238E27FC236}">
                <a16:creationId xmlns:a16="http://schemas.microsoft.com/office/drawing/2014/main" id="{84F4CCF5-B143-8F5E-3498-0BB9472B0DC4}"/>
              </a:ext>
            </a:extLst>
          </p:cNvPr>
          <p:cNvSpPr/>
          <p:nvPr/>
        </p:nvSpPr>
        <p:spPr>
          <a:xfrm rot="18944731">
            <a:off x="8092430" y="20021906"/>
            <a:ext cx="2537459" cy="6214668"/>
          </a:xfrm>
          <a:prstGeom prst="triangle">
            <a:avLst>
              <a:gd name="adj" fmla="val 59846"/>
            </a:avLst>
          </a:prstGeom>
          <a:solidFill>
            <a:schemeClr val="accent1">
              <a:lumMod val="40000"/>
              <a:lumOff val="60000"/>
              <a:alpha val="33825"/>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8B4CD34-7570-EEB4-2A07-3E9E22072EE9}"/>
              </a:ext>
            </a:extLst>
          </p:cNvPr>
          <p:cNvSpPr/>
          <p:nvPr/>
        </p:nvSpPr>
        <p:spPr>
          <a:xfrm rot="18944731">
            <a:off x="8186544" y="20274864"/>
            <a:ext cx="2536008" cy="5932948"/>
          </a:xfrm>
          <a:prstGeom prst="triangle">
            <a:avLst>
              <a:gd name="adj" fmla="val 22729"/>
            </a:avLst>
          </a:prstGeom>
          <a:solidFill>
            <a:schemeClr val="accent1">
              <a:lumMod val="40000"/>
              <a:lumOff val="60000"/>
              <a:alpha val="33825"/>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2D995C46-5C3F-34D1-59D0-E7F38B3F816F}"/>
              </a:ext>
            </a:extLst>
          </p:cNvPr>
          <p:cNvSpPr/>
          <p:nvPr/>
        </p:nvSpPr>
        <p:spPr>
          <a:xfrm rot="18944731">
            <a:off x="8183341" y="20248892"/>
            <a:ext cx="2467592" cy="5969942"/>
          </a:xfrm>
          <a:prstGeom prst="triangle">
            <a:avLst>
              <a:gd name="adj" fmla="val 78768"/>
            </a:avLst>
          </a:prstGeom>
          <a:solidFill>
            <a:schemeClr val="accent1">
              <a:lumMod val="40000"/>
              <a:lumOff val="60000"/>
              <a:alpha val="33825"/>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D8D87CEF-E6A4-65F4-E28C-12221A01A98A}"/>
              </a:ext>
            </a:extLst>
          </p:cNvPr>
          <p:cNvSpPr/>
          <p:nvPr/>
        </p:nvSpPr>
        <p:spPr>
          <a:xfrm rot="18944731">
            <a:off x="8234599" y="20436428"/>
            <a:ext cx="2530855" cy="5734298"/>
          </a:xfrm>
          <a:prstGeom prst="triangle">
            <a:avLst>
              <a:gd name="adj" fmla="val 44446"/>
            </a:avLst>
          </a:prstGeom>
          <a:solidFill>
            <a:schemeClr val="accent1">
              <a:lumMod val="40000"/>
              <a:lumOff val="60000"/>
              <a:alpha val="33825"/>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68C71172-23AF-74D6-63B3-6698B8753756}"/>
              </a:ext>
            </a:extLst>
          </p:cNvPr>
          <p:cNvPicPr>
            <a:picLocks noChangeAspect="1"/>
          </p:cNvPicPr>
          <p:nvPr/>
        </p:nvPicPr>
        <p:blipFill>
          <a:blip r:embed="rId7"/>
          <a:stretch>
            <a:fillRect/>
          </a:stretch>
        </p:blipFill>
        <p:spPr>
          <a:xfrm rot="21085811">
            <a:off x="6996960" y="20958207"/>
            <a:ext cx="511964" cy="460064"/>
          </a:xfrm>
          <a:prstGeom prst="rect">
            <a:avLst/>
          </a:prstGeom>
        </p:spPr>
      </p:pic>
      <p:sp>
        <p:nvSpPr>
          <p:cNvPr id="253" name="Freeform 252">
            <a:extLst>
              <a:ext uri="{FF2B5EF4-FFF2-40B4-BE49-F238E27FC236}">
                <a16:creationId xmlns:a16="http://schemas.microsoft.com/office/drawing/2014/main" id="{4377B05D-AD8B-E210-0448-B3BFF6B98525}"/>
              </a:ext>
            </a:extLst>
          </p:cNvPr>
          <p:cNvSpPr/>
          <p:nvPr/>
        </p:nvSpPr>
        <p:spPr>
          <a:xfrm rot="16200000">
            <a:off x="9665812" y="23099639"/>
            <a:ext cx="4069368" cy="1574923"/>
          </a:xfrm>
          <a:custGeom>
            <a:avLst/>
            <a:gdLst>
              <a:gd name="connsiteX0" fmla="*/ 3731793 w 3731793"/>
              <a:gd name="connsiteY0" fmla="*/ 1500953 h 1500953"/>
              <a:gd name="connsiteX1" fmla="*/ 1783757 w 3731793"/>
              <a:gd name="connsiteY1" fmla="*/ 1500952 h 1500953"/>
              <a:gd name="connsiteX2" fmla="*/ 0 w 3731793"/>
              <a:gd name="connsiteY2" fmla="*/ 0 h 1500953"/>
              <a:gd name="connsiteX3" fmla="*/ 1948037 w 3731793"/>
              <a:gd name="connsiteY3" fmla="*/ 0 h 1500953"/>
              <a:gd name="connsiteX4" fmla="*/ 3731793 w 3731793"/>
              <a:gd name="connsiteY4" fmla="*/ 1500953 h 1500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793" h="1500953">
                <a:moveTo>
                  <a:pt x="3731793" y="1500953"/>
                </a:moveTo>
                <a:lnTo>
                  <a:pt x="1783757" y="1500952"/>
                </a:lnTo>
                <a:lnTo>
                  <a:pt x="0" y="0"/>
                </a:lnTo>
                <a:lnTo>
                  <a:pt x="1948037" y="0"/>
                </a:lnTo>
                <a:lnTo>
                  <a:pt x="3731793" y="1500953"/>
                </a:lnTo>
                <a:close/>
              </a:path>
            </a:pathLst>
          </a:custGeom>
          <a:solidFill>
            <a:schemeClr val="accent4">
              <a:lumMod val="40000"/>
              <a:lumOff val="60000"/>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2" name="Picture 2" descr="Tree Cartoon Images - Free Download on Freepik">
            <a:extLst>
              <a:ext uri="{FF2B5EF4-FFF2-40B4-BE49-F238E27FC236}">
                <a16:creationId xmlns:a16="http://schemas.microsoft.com/office/drawing/2014/main" id="{22B207A0-724B-C3C9-DA9B-A0AAC41AA555}"/>
              </a:ext>
            </a:extLst>
          </p:cNvPr>
          <p:cNvPicPr>
            <a:picLocks noChangeAspect="1" noChangeArrowheads="1"/>
          </p:cNvPicPr>
          <p:nvPr/>
        </p:nvPicPr>
        <p:blipFill>
          <a:blip r:embed="rId8">
            <a:clrChange>
              <a:clrFrom>
                <a:srgbClr val="FFFFFF"/>
              </a:clrFrom>
              <a:clrTo>
                <a:srgbClr val="FFFFFF">
                  <a:alpha val="0"/>
                </a:srgbClr>
              </a:clrTo>
            </a:clrChange>
            <a:alphaModFix amt="85000"/>
            <a:extLst>
              <a:ext uri="{28A0092B-C50C-407E-A947-70E740481C1C}">
                <a14:useLocalDpi xmlns:a14="http://schemas.microsoft.com/office/drawing/2010/main" val="0"/>
              </a:ext>
            </a:extLst>
          </a:blip>
          <a:srcRect/>
          <a:stretch>
            <a:fillRect/>
          </a:stretch>
        </p:blipFill>
        <p:spPr bwMode="auto">
          <a:xfrm>
            <a:off x="10260625" y="23740102"/>
            <a:ext cx="1574922" cy="2103143"/>
          </a:xfrm>
          <a:prstGeom prst="rect">
            <a:avLst/>
          </a:prstGeom>
          <a:solidFill>
            <a:schemeClr val="tx1">
              <a:alpha val="0"/>
            </a:schemeClr>
          </a:solidFill>
        </p:spPr>
      </p:pic>
      <p:pic>
        <p:nvPicPr>
          <p:cNvPr id="34" name="Picture 33" descr="Tree Cartoon Images - Free Download on Freepik">
            <a:extLst>
              <a:ext uri="{FF2B5EF4-FFF2-40B4-BE49-F238E27FC236}">
                <a16:creationId xmlns:a16="http://schemas.microsoft.com/office/drawing/2014/main" id="{D570D0DB-7EFD-B0EF-D071-9EA819D18018}"/>
              </a:ext>
            </a:extLst>
          </p:cNvPr>
          <p:cNvPicPr>
            <a:picLocks noChangeAspect="1" noChangeArrowheads="1"/>
          </p:cNvPicPr>
          <p:nvPr/>
        </p:nvPicPr>
        <p:blipFill>
          <a:blip r:embed="rId8">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a:stretch>
            <a:fillRect/>
          </a:stretch>
        </p:blipFill>
        <p:spPr bwMode="auto">
          <a:xfrm>
            <a:off x="10752306" y="24714032"/>
            <a:ext cx="845603" cy="1129213"/>
          </a:xfrm>
          <a:prstGeom prst="rect">
            <a:avLst/>
          </a:prstGeom>
          <a:solidFill>
            <a:schemeClr val="tx1">
              <a:alpha val="0"/>
            </a:schemeClr>
          </a:solidFill>
        </p:spPr>
      </p:pic>
      <p:sp>
        <p:nvSpPr>
          <p:cNvPr id="24" name="TextBox 23">
            <a:extLst>
              <a:ext uri="{FF2B5EF4-FFF2-40B4-BE49-F238E27FC236}">
                <a16:creationId xmlns:a16="http://schemas.microsoft.com/office/drawing/2014/main" id="{75B43F86-1661-39E8-77C3-50AF58AD92AC}"/>
              </a:ext>
            </a:extLst>
          </p:cNvPr>
          <p:cNvSpPr txBox="1"/>
          <p:nvPr/>
        </p:nvSpPr>
        <p:spPr>
          <a:xfrm>
            <a:off x="7091523" y="25748614"/>
            <a:ext cx="7921935" cy="830997"/>
          </a:xfrm>
          <a:prstGeom prst="rect">
            <a:avLst/>
          </a:prstGeom>
          <a:noFill/>
        </p:spPr>
        <p:txBody>
          <a:bodyPr wrap="square" rtlCol="0">
            <a:spAutoFit/>
          </a:bodyPr>
          <a:lstStyle/>
          <a:p>
            <a:pPr algn="ctr"/>
            <a:r>
              <a:rPr lang="en-US" sz="2400" dirty="0">
                <a:effectLst>
                  <a:outerShdw blurRad="50800" dist="38100" dir="2700000" algn="tl" rotWithShape="0">
                    <a:prstClr val="black">
                      <a:alpha val="40000"/>
                    </a:prstClr>
                  </a:outerShdw>
                </a:effectLst>
              </a:rPr>
              <a:t>Spaceborne </a:t>
            </a:r>
            <a:r>
              <a:rPr lang="en-US" sz="2400" dirty="0" err="1">
                <a:effectLst>
                  <a:outerShdw blurRad="50800" dist="38100" dir="2700000" algn="tl" rotWithShape="0">
                    <a:prstClr val="black">
                      <a:alpha val="40000"/>
                    </a:prstClr>
                  </a:outerShdw>
                </a:effectLst>
              </a:rPr>
              <a:t>Tomo</a:t>
            </a:r>
            <a:r>
              <a:rPr lang="en-US" sz="2400" dirty="0">
                <a:effectLst>
                  <a:outerShdw blurRad="50800" dist="38100" dir="2700000" algn="tl" rotWithShape="0">
                    <a:prstClr val="black">
                      <a:alpha val="40000"/>
                    </a:prstClr>
                  </a:outerShdw>
                </a:effectLst>
              </a:rPr>
              <a:t>-SAR simulation results considering four platforms is displayed in this section</a:t>
            </a:r>
          </a:p>
        </p:txBody>
      </p:sp>
      <p:sp>
        <p:nvSpPr>
          <p:cNvPr id="37" name="Rectangle 36">
            <a:extLst>
              <a:ext uri="{FF2B5EF4-FFF2-40B4-BE49-F238E27FC236}">
                <a16:creationId xmlns:a16="http://schemas.microsoft.com/office/drawing/2014/main" id="{CDB9AC9E-2FCC-E33B-5299-C1D5FB220487}"/>
              </a:ext>
            </a:extLst>
          </p:cNvPr>
          <p:cNvSpPr/>
          <p:nvPr/>
        </p:nvSpPr>
        <p:spPr>
          <a:xfrm>
            <a:off x="12453159" y="21867945"/>
            <a:ext cx="2842223" cy="2232754"/>
          </a:xfrm>
          <a:prstGeom prst="rect">
            <a:avLst/>
          </a:prstGeom>
          <a:solidFill>
            <a:schemeClr val="accent4">
              <a:lumMod val="40000"/>
              <a:lumOff val="60000"/>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7EEE66C-E76B-F65C-657C-85C140E7D259}"/>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2075451" y="21787542"/>
            <a:ext cx="3459958" cy="2306638"/>
          </a:xfrm>
          <a:prstGeom prst="rect">
            <a:avLst/>
          </a:prstGeom>
        </p:spPr>
      </p:pic>
      <p:sp>
        <p:nvSpPr>
          <p:cNvPr id="266" name="TextBox 265">
            <a:extLst>
              <a:ext uri="{FF2B5EF4-FFF2-40B4-BE49-F238E27FC236}">
                <a16:creationId xmlns:a16="http://schemas.microsoft.com/office/drawing/2014/main" id="{B5DF0E7D-4E78-F55A-5A62-C8C145C14C66}"/>
              </a:ext>
            </a:extLst>
          </p:cNvPr>
          <p:cNvSpPr txBox="1"/>
          <p:nvPr/>
        </p:nvSpPr>
        <p:spPr>
          <a:xfrm>
            <a:off x="12826568" y="21167385"/>
            <a:ext cx="2120416" cy="923330"/>
          </a:xfrm>
          <a:prstGeom prst="rect">
            <a:avLst/>
          </a:prstGeom>
          <a:noFill/>
        </p:spPr>
        <p:txBody>
          <a:bodyPr wrap="square" rtlCol="0">
            <a:spAutoFit/>
          </a:bodyPr>
          <a:lstStyle/>
          <a:p>
            <a:pPr algn="ctr"/>
            <a:r>
              <a:rPr lang="en-US" dirty="0"/>
              <a:t>Geo location:</a:t>
            </a:r>
          </a:p>
          <a:p>
            <a:pPr algn="ctr"/>
            <a:r>
              <a:rPr lang="en-US" i="1" dirty="0"/>
              <a:t>36.53 N, 82.99 W</a:t>
            </a:r>
          </a:p>
          <a:p>
            <a:pPr algn="ctr"/>
            <a:endParaRPr lang="en-US" i="1" dirty="0"/>
          </a:p>
        </p:txBody>
      </p:sp>
      <p:sp>
        <p:nvSpPr>
          <p:cNvPr id="76" name="Arc 75">
            <a:extLst>
              <a:ext uri="{FF2B5EF4-FFF2-40B4-BE49-F238E27FC236}">
                <a16:creationId xmlns:a16="http://schemas.microsoft.com/office/drawing/2014/main" id="{F5FC5C51-0B4A-51AA-D4A3-EBE900A817E6}"/>
              </a:ext>
            </a:extLst>
          </p:cNvPr>
          <p:cNvSpPr/>
          <p:nvPr/>
        </p:nvSpPr>
        <p:spPr>
          <a:xfrm flipH="1">
            <a:off x="13827611" y="17552063"/>
            <a:ext cx="4426892" cy="4462812"/>
          </a:xfrm>
          <a:prstGeom prst="arc">
            <a:avLst>
              <a:gd name="adj1" fmla="val 17188217"/>
              <a:gd name="adj2" fmla="val 20813286"/>
            </a:avLst>
          </a:prstGeom>
          <a:ln w="2286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6" name="Group 85">
            <a:extLst>
              <a:ext uri="{FF2B5EF4-FFF2-40B4-BE49-F238E27FC236}">
                <a16:creationId xmlns:a16="http://schemas.microsoft.com/office/drawing/2014/main" id="{251BB262-3E59-B625-E17E-8C7E4519808F}"/>
              </a:ext>
            </a:extLst>
          </p:cNvPr>
          <p:cNvGrpSpPr/>
          <p:nvPr/>
        </p:nvGrpSpPr>
        <p:grpSpPr>
          <a:xfrm>
            <a:off x="6303146" y="17159109"/>
            <a:ext cx="2187385" cy="2239908"/>
            <a:chOff x="6286875" y="18792971"/>
            <a:chExt cx="2187385" cy="2239908"/>
          </a:xfrm>
        </p:grpSpPr>
        <p:sp>
          <p:nvSpPr>
            <p:cNvPr id="83" name="Freeform 82">
              <a:extLst>
                <a:ext uri="{FF2B5EF4-FFF2-40B4-BE49-F238E27FC236}">
                  <a16:creationId xmlns:a16="http://schemas.microsoft.com/office/drawing/2014/main" id="{60851C83-674C-1C9C-0679-A848B474F3A3}"/>
                </a:ext>
              </a:extLst>
            </p:cNvPr>
            <p:cNvSpPr/>
            <p:nvPr/>
          </p:nvSpPr>
          <p:spPr>
            <a:xfrm>
              <a:off x="6286875" y="19024760"/>
              <a:ext cx="1963479" cy="1722474"/>
            </a:xfrm>
            <a:custGeom>
              <a:avLst/>
              <a:gdLst>
                <a:gd name="connsiteX0" fmla="*/ 0 w 1963479"/>
                <a:gd name="connsiteY0" fmla="*/ 0 h 1722474"/>
                <a:gd name="connsiteX1" fmla="*/ 503275 w 1963479"/>
                <a:gd name="connsiteY1" fmla="*/ 163032 h 1722474"/>
                <a:gd name="connsiteX2" fmla="*/ 836428 w 1963479"/>
                <a:gd name="connsiteY2" fmla="*/ 333153 h 1722474"/>
                <a:gd name="connsiteX3" fmla="*/ 1056168 w 1963479"/>
                <a:gd name="connsiteY3" fmla="*/ 474921 h 1722474"/>
                <a:gd name="connsiteX4" fmla="*/ 1247554 w 1963479"/>
                <a:gd name="connsiteY4" fmla="*/ 630865 h 1722474"/>
                <a:gd name="connsiteX5" fmla="*/ 1460205 w 1963479"/>
                <a:gd name="connsiteY5" fmla="*/ 843516 h 1722474"/>
                <a:gd name="connsiteX6" fmla="*/ 1623237 w 1963479"/>
                <a:gd name="connsiteY6" fmla="*/ 1049079 h 1722474"/>
                <a:gd name="connsiteX7" fmla="*/ 1814623 w 1963479"/>
                <a:gd name="connsiteY7" fmla="*/ 1403497 h 1722474"/>
                <a:gd name="connsiteX8" fmla="*/ 1963479 w 1963479"/>
                <a:gd name="connsiteY8" fmla="*/ 1722474 h 1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479" h="1722474">
                  <a:moveTo>
                    <a:pt x="0" y="0"/>
                  </a:moveTo>
                  <a:cubicBezTo>
                    <a:pt x="181935" y="53753"/>
                    <a:pt x="363870" y="107507"/>
                    <a:pt x="503275" y="163032"/>
                  </a:cubicBezTo>
                  <a:cubicBezTo>
                    <a:pt x="642680" y="218558"/>
                    <a:pt x="744279" y="281171"/>
                    <a:pt x="836428" y="333153"/>
                  </a:cubicBezTo>
                  <a:cubicBezTo>
                    <a:pt x="928577" y="385135"/>
                    <a:pt x="987647" y="425302"/>
                    <a:pt x="1056168" y="474921"/>
                  </a:cubicBezTo>
                  <a:cubicBezTo>
                    <a:pt x="1124689" y="524540"/>
                    <a:pt x="1180215" y="569433"/>
                    <a:pt x="1247554" y="630865"/>
                  </a:cubicBezTo>
                  <a:cubicBezTo>
                    <a:pt x="1314894" y="692298"/>
                    <a:pt x="1397591" y="773814"/>
                    <a:pt x="1460205" y="843516"/>
                  </a:cubicBezTo>
                  <a:cubicBezTo>
                    <a:pt x="1522819" y="913218"/>
                    <a:pt x="1564167" y="955749"/>
                    <a:pt x="1623237" y="1049079"/>
                  </a:cubicBezTo>
                  <a:cubicBezTo>
                    <a:pt x="1682307" y="1142409"/>
                    <a:pt x="1757916" y="1291265"/>
                    <a:pt x="1814623" y="1403497"/>
                  </a:cubicBezTo>
                  <a:cubicBezTo>
                    <a:pt x="1871330" y="1515730"/>
                    <a:pt x="1917404" y="1619102"/>
                    <a:pt x="1963479" y="1722474"/>
                  </a:cubicBezTo>
                </a:path>
              </a:pathLst>
            </a:custGeom>
            <a:noFill/>
            <a:ln w="2540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a:extLst>
                <a:ext uri="{FF2B5EF4-FFF2-40B4-BE49-F238E27FC236}">
                  <a16:creationId xmlns:a16="http://schemas.microsoft.com/office/drawing/2014/main" id="{A006AD31-8806-7A55-0040-D115DFF60E49}"/>
                </a:ext>
              </a:extLst>
            </p:cNvPr>
            <p:cNvSpPr/>
            <p:nvPr/>
          </p:nvSpPr>
          <p:spPr>
            <a:xfrm rot="672830">
              <a:off x="6510781" y="19310405"/>
              <a:ext cx="1963479" cy="1722474"/>
            </a:xfrm>
            <a:custGeom>
              <a:avLst/>
              <a:gdLst>
                <a:gd name="connsiteX0" fmla="*/ 0 w 1963479"/>
                <a:gd name="connsiteY0" fmla="*/ 0 h 1722474"/>
                <a:gd name="connsiteX1" fmla="*/ 503275 w 1963479"/>
                <a:gd name="connsiteY1" fmla="*/ 163032 h 1722474"/>
                <a:gd name="connsiteX2" fmla="*/ 836428 w 1963479"/>
                <a:gd name="connsiteY2" fmla="*/ 333153 h 1722474"/>
                <a:gd name="connsiteX3" fmla="*/ 1056168 w 1963479"/>
                <a:gd name="connsiteY3" fmla="*/ 474921 h 1722474"/>
                <a:gd name="connsiteX4" fmla="*/ 1247554 w 1963479"/>
                <a:gd name="connsiteY4" fmla="*/ 630865 h 1722474"/>
                <a:gd name="connsiteX5" fmla="*/ 1460205 w 1963479"/>
                <a:gd name="connsiteY5" fmla="*/ 843516 h 1722474"/>
                <a:gd name="connsiteX6" fmla="*/ 1623237 w 1963479"/>
                <a:gd name="connsiteY6" fmla="*/ 1049079 h 1722474"/>
                <a:gd name="connsiteX7" fmla="*/ 1814623 w 1963479"/>
                <a:gd name="connsiteY7" fmla="*/ 1403497 h 1722474"/>
                <a:gd name="connsiteX8" fmla="*/ 1963479 w 1963479"/>
                <a:gd name="connsiteY8" fmla="*/ 1722474 h 1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479" h="1722474">
                  <a:moveTo>
                    <a:pt x="0" y="0"/>
                  </a:moveTo>
                  <a:cubicBezTo>
                    <a:pt x="181935" y="53753"/>
                    <a:pt x="363870" y="107507"/>
                    <a:pt x="503275" y="163032"/>
                  </a:cubicBezTo>
                  <a:cubicBezTo>
                    <a:pt x="642680" y="218558"/>
                    <a:pt x="744279" y="281171"/>
                    <a:pt x="836428" y="333153"/>
                  </a:cubicBezTo>
                  <a:cubicBezTo>
                    <a:pt x="928577" y="385135"/>
                    <a:pt x="987647" y="425302"/>
                    <a:pt x="1056168" y="474921"/>
                  </a:cubicBezTo>
                  <a:cubicBezTo>
                    <a:pt x="1124689" y="524540"/>
                    <a:pt x="1180215" y="569433"/>
                    <a:pt x="1247554" y="630865"/>
                  </a:cubicBezTo>
                  <a:cubicBezTo>
                    <a:pt x="1314894" y="692298"/>
                    <a:pt x="1397591" y="773814"/>
                    <a:pt x="1460205" y="843516"/>
                  </a:cubicBezTo>
                  <a:cubicBezTo>
                    <a:pt x="1522819" y="913218"/>
                    <a:pt x="1564167" y="955749"/>
                    <a:pt x="1623237" y="1049079"/>
                  </a:cubicBezTo>
                  <a:cubicBezTo>
                    <a:pt x="1682307" y="1142409"/>
                    <a:pt x="1757916" y="1291265"/>
                    <a:pt x="1814623" y="1403497"/>
                  </a:cubicBezTo>
                  <a:cubicBezTo>
                    <a:pt x="1871330" y="1515730"/>
                    <a:pt x="1917404" y="1619102"/>
                    <a:pt x="1963479" y="1722474"/>
                  </a:cubicBezTo>
                </a:path>
              </a:pathLst>
            </a:custGeom>
            <a:noFill/>
            <a:ln w="2540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iangle 84">
              <a:extLst>
                <a:ext uri="{FF2B5EF4-FFF2-40B4-BE49-F238E27FC236}">
                  <a16:creationId xmlns:a16="http://schemas.microsoft.com/office/drawing/2014/main" id="{C59B8226-F30C-C24B-AF4D-A1DD20B491B7}"/>
                </a:ext>
              </a:extLst>
            </p:cNvPr>
            <p:cNvSpPr/>
            <p:nvPr/>
          </p:nvSpPr>
          <p:spPr>
            <a:xfrm rot="17121678">
              <a:off x="6863003" y="18780439"/>
              <a:ext cx="1551657" cy="1576721"/>
            </a:xfrm>
            <a:prstGeom prst="triangle">
              <a:avLst>
                <a:gd name="adj" fmla="val 63487"/>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Connector 113">
            <a:extLst>
              <a:ext uri="{FF2B5EF4-FFF2-40B4-BE49-F238E27FC236}">
                <a16:creationId xmlns:a16="http://schemas.microsoft.com/office/drawing/2014/main" id="{F7BB257C-66CB-F638-E1D4-034301602FC5}"/>
              </a:ext>
            </a:extLst>
          </p:cNvPr>
          <p:cNvCxnSpPr>
            <a:cxnSpLocks/>
          </p:cNvCxnSpPr>
          <p:nvPr/>
        </p:nvCxnSpPr>
        <p:spPr>
          <a:xfrm>
            <a:off x="4762107" y="17268952"/>
            <a:ext cx="4463596" cy="11202"/>
          </a:xfrm>
          <a:prstGeom prst="line">
            <a:avLst/>
          </a:prstGeom>
          <a:ln w="1270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4FF15B15-CB5A-D8B4-2327-41094470AD21}"/>
              </a:ext>
            </a:extLst>
          </p:cNvPr>
          <p:cNvGrpSpPr/>
          <p:nvPr/>
        </p:nvGrpSpPr>
        <p:grpSpPr>
          <a:xfrm flipH="1">
            <a:off x="13380610" y="17159726"/>
            <a:ext cx="2116954" cy="2239908"/>
            <a:chOff x="6286875" y="18792971"/>
            <a:chExt cx="2187385" cy="2239908"/>
          </a:xfrm>
        </p:grpSpPr>
        <p:sp>
          <p:nvSpPr>
            <p:cNvPr id="89" name="Freeform 88">
              <a:extLst>
                <a:ext uri="{FF2B5EF4-FFF2-40B4-BE49-F238E27FC236}">
                  <a16:creationId xmlns:a16="http://schemas.microsoft.com/office/drawing/2014/main" id="{696D2CB8-CE9D-072E-B111-48F334D7F6E4}"/>
                </a:ext>
              </a:extLst>
            </p:cNvPr>
            <p:cNvSpPr/>
            <p:nvPr/>
          </p:nvSpPr>
          <p:spPr>
            <a:xfrm>
              <a:off x="6286875" y="19024760"/>
              <a:ext cx="1963479" cy="1722474"/>
            </a:xfrm>
            <a:custGeom>
              <a:avLst/>
              <a:gdLst>
                <a:gd name="connsiteX0" fmla="*/ 0 w 1963479"/>
                <a:gd name="connsiteY0" fmla="*/ 0 h 1722474"/>
                <a:gd name="connsiteX1" fmla="*/ 503275 w 1963479"/>
                <a:gd name="connsiteY1" fmla="*/ 163032 h 1722474"/>
                <a:gd name="connsiteX2" fmla="*/ 836428 w 1963479"/>
                <a:gd name="connsiteY2" fmla="*/ 333153 h 1722474"/>
                <a:gd name="connsiteX3" fmla="*/ 1056168 w 1963479"/>
                <a:gd name="connsiteY3" fmla="*/ 474921 h 1722474"/>
                <a:gd name="connsiteX4" fmla="*/ 1247554 w 1963479"/>
                <a:gd name="connsiteY4" fmla="*/ 630865 h 1722474"/>
                <a:gd name="connsiteX5" fmla="*/ 1460205 w 1963479"/>
                <a:gd name="connsiteY5" fmla="*/ 843516 h 1722474"/>
                <a:gd name="connsiteX6" fmla="*/ 1623237 w 1963479"/>
                <a:gd name="connsiteY6" fmla="*/ 1049079 h 1722474"/>
                <a:gd name="connsiteX7" fmla="*/ 1814623 w 1963479"/>
                <a:gd name="connsiteY7" fmla="*/ 1403497 h 1722474"/>
                <a:gd name="connsiteX8" fmla="*/ 1963479 w 1963479"/>
                <a:gd name="connsiteY8" fmla="*/ 1722474 h 1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479" h="1722474">
                  <a:moveTo>
                    <a:pt x="0" y="0"/>
                  </a:moveTo>
                  <a:cubicBezTo>
                    <a:pt x="181935" y="53753"/>
                    <a:pt x="363870" y="107507"/>
                    <a:pt x="503275" y="163032"/>
                  </a:cubicBezTo>
                  <a:cubicBezTo>
                    <a:pt x="642680" y="218558"/>
                    <a:pt x="744279" y="281171"/>
                    <a:pt x="836428" y="333153"/>
                  </a:cubicBezTo>
                  <a:cubicBezTo>
                    <a:pt x="928577" y="385135"/>
                    <a:pt x="987647" y="425302"/>
                    <a:pt x="1056168" y="474921"/>
                  </a:cubicBezTo>
                  <a:cubicBezTo>
                    <a:pt x="1124689" y="524540"/>
                    <a:pt x="1180215" y="569433"/>
                    <a:pt x="1247554" y="630865"/>
                  </a:cubicBezTo>
                  <a:cubicBezTo>
                    <a:pt x="1314894" y="692298"/>
                    <a:pt x="1397591" y="773814"/>
                    <a:pt x="1460205" y="843516"/>
                  </a:cubicBezTo>
                  <a:cubicBezTo>
                    <a:pt x="1522819" y="913218"/>
                    <a:pt x="1564167" y="955749"/>
                    <a:pt x="1623237" y="1049079"/>
                  </a:cubicBezTo>
                  <a:cubicBezTo>
                    <a:pt x="1682307" y="1142409"/>
                    <a:pt x="1757916" y="1291265"/>
                    <a:pt x="1814623" y="1403497"/>
                  </a:cubicBezTo>
                  <a:cubicBezTo>
                    <a:pt x="1871330" y="1515730"/>
                    <a:pt x="1917404" y="1619102"/>
                    <a:pt x="1963479" y="1722474"/>
                  </a:cubicBezTo>
                </a:path>
              </a:pathLst>
            </a:custGeom>
            <a:noFill/>
            <a:ln w="2540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a:extLst>
                <a:ext uri="{FF2B5EF4-FFF2-40B4-BE49-F238E27FC236}">
                  <a16:creationId xmlns:a16="http://schemas.microsoft.com/office/drawing/2014/main" id="{E26A411F-6E34-DEDE-5FEF-A7CACCABFF90}"/>
                </a:ext>
              </a:extLst>
            </p:cNvPr>
            <p:cNvSpPr/>
            <p:nvPr/>
          </p:nvSpPr>
          <p:spPr>
            <a:xfrm rot="672830">
              <a:off x="6510781" y="19310405"/>
              <a:ext cx="1963479" cy="1722474"/>
            </a:xfrm>
            <a:custGeom>
              <a:avLst/>
              <a:gdLst>
                <a:gd name="connsiteX0" fmla="*/ 0 w 1963479"/>
                <a:gd name="connsiteY0" fmla="*/ 0 h 1722474"/>
                <a:gd name="connsiteX1" fmla="*/ 503275 w 1963479"/>
                <a:gd name="connsiteY1" fmla="*/ 163032 h 1722474"/>
                <a:gd name="connsiteX2" fmla="*/ 836428 w 1963479"/>
                <a:gd name="connsiteY2" fmla="*/ 333153 h 1722474"/>
                <a:gd name="connsiteX3" fmla="*/ 1056168 w 1963479"/>
                <a:gd name="connsiteY3" fmla="*/ 474921 h 1722474"/>
                <a:gd name="connsiteX4" fmla="*/ 1247554 w 1963479"/>
                <a:gd name="connsiteY4" fmla="*/ 630865 h 1722474"/>
                <a:gd name="connsiteX5" fmla="*/ 1460205 w 1963479"/>
                <a:gd name="connsiteY5" fmla="*/ 843516 h 1722474"/>
                <a:gd name="connsiteX6" fmla="*/ 1623237 w 1963479"/>
                <a:gd name="connsiteY6" fmla="*/ 1049079 h 1722474"/>
                <a:gd name="connsiteX7" fmla="*/ 1814623 w 1963479"/>
                <a:gd name="connsiteY7" fmla="*/ 1403497 h 1722474"/>
                <a:gd name="connsiteX8" fmla="*/ 1963479 w 1963479"/>
                <a:gd name="connsiteY8" fmla="*/ 1722474 h 1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479" h="1722474">
                  <a:moveTo>
                    <a:pt x="0" y="0"/>
                  </a:moveTo>
                  <a:cubicBezTo>
                    <a:pt x="181935" y="53753"/>
                    <a:pt x="363870" y="107507"/>
                    <a:pt x="503275" y="163032"/>
                  </a:cubicBezTo>
                  <a:cubicBezTo>
                    <a:pt x="642680" y="218558"/>
                    <a:pt x="744279" y="281171"/>
                    <a:pt x="836428" y="333153"/>
                  </a:cubicBezTo>
                  <a:cubicBezTo>
                    <a:pt x="928577" y="385135"/>
                    <a:pt x="987647" y="425302"/>
                    <a:pt x="1056168" y="474921"/>
                  </a:cubicBezTo>
                  <a:cubicBezTo>
                    <a:pt x="1124689" y="524540"/>
                    <a:pt x="1180215" y="569433"/>
                    <a:pt x="1247554" y="630865"/>
                  </a:cubicBezTo>
                  <a:cubicBezTo>
                    <a:pt x="1314894" y="692298"/>
                    <a:pt x="1397591" y="773814"/>
                    <a:pt x="1460205" y="843516"/>
                  </a:cubicBezTo>
                  <a:cubicBezTo>
                    <a:pt x="1522819" y="913218"/>
                    <a:pt x="1564167" y="955749"/>
                    <a:pt x="1623237" y="1049079"/>
                  </a:cubicBezTo>
                  <a:cubicBezTo>
                    <a:pt x="1682307" y="1142409"/>
                    <a:pt x="1757916" y="1291265"/>
                    <a:pt x="1814623" y="1403497"/>
                  </a:cubicBezTo>
                  <a:cubicBezTo>
                    <a:pt x="1871330" y="1515730"/>
                    <a:pt x="1917404" y="1619102"/>
                    <a:pt x="1963479" y="1722474"/>
                  </a:cubicBezTo>
                </a:path>
              </a:pathLst>
            </a:custGeom>
            <a:noFill/>
            <a:ln w="2540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12E0E8F1-E462-A3ED-1435-AA38AC211F84}"/>
                </a:ext>
              </a:extLst>
            </p:cNvPr>
            <p:cNvSpPr/>
            <p:nvPr/>
          </p:nvSpPr>
          <p:spPr>
            <a:xfrm rot="17121678">
              <a:off x="6863003" y="18780439"/>
              <a:ext cx="1551657" cy="1576721"/>
            </a:xfrm>
            <a:prstGeom prst="triangle">
              <a:avLst>
                <a:gd name="adj" fmla="val 63487"/>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8" name="Straight Connector 67">
            <a:extLst>
              <a:ext uri="{FF2B5EF4-FFF2-40B4-BE49-F238E27FC236}">
                <a16:creationId xmlns:a16="http://schemas.microsoft.com/office/drawing/2014/main" id="{6BB59DCA-E381-086D-7A1E-D264FE16D623}"/>
              </a:ext>
            </a:extLst>
          </p:cNvPr>
          <p:cNvCxnSpPr>
            <a:cxnSpLocks/>
          </p:cNvCxnSpPr>
          <p:nvPr/>
        </p:nvCxnSpPr>
        <p:spPr>
          <a:xfrm flipV="1">
            <a:off x="12746110" y="17268952"/>
            <a:ext cx="4559251" cy="19839"/>
          </a:xfrm>
          <a:prstGeom prst="line">
            <a:avLst/>
          </a:prstGeom>
          <a:ln w="1270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F9A5B8F-35E6-4057-AC93-922D321E7993}"/>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5479964" y="20493480"/>
            <a:ext cx="7276972" cy="396925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4F1E942-9F92-E3E5-6C87-E6B57ACDAC5B}"/>
                  </a:ext>
                </a:extLst>
              </p:cNvPr>
              <p:cNvSpPr txBox="1"/>
              <p:nvPr/>
            </p:nvSpPr>
            <p:spPr>
              <a:xfrm>
                <a:off x="15304443" y="20844255"/>
                <a:ext cx="6631717" cy="646331"/>
              </a:xfrm>
              <a:prstGeom prst="rect">
                <a:avLst/>
              </a:prstGeom>
              <a:noFill/>
            </p:spPr>
            <p:txBody>
              <a:bodyPr wrap="square" rtlCol="0">
                <a:spAutoFit/>
              </a:bodyPr>
              <a:lstStyle/>
              <a:p>
                <a:pPr algn="ctr"/>
                <a:r>
                  <a:rPr lang="en-US" dirty="0"/>
                  <a:t>The maximum perpendicular baseline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i="1" smtClean="0">
                            <a:latin typeface="Cambria Math" panose="02040503050406030204" pitchFamily="18" charset="0"/>
                            <a:ea typeface="Cambria Math" panose="02040503050406030204" pitchFamily="18" charset="0"/>
                          </a:rPr>
                          <m:t>⊥</m:t>
                        </m:r>
                      </m:sub>
                    </m:sSub>
                  </m:oMath>
                </a14:m>
                <a:r>
                  <a:rPr lang="en-US" dirty="0"/>
                  <a:t>) derived from the platform positions is displayed below, higher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ea typeface="Cambria Math" panose="02040503050406030204" pitchFamily="18" charset="0"/>
                          </a:rPr>
                          <m:t>⊥</m:t>
                        </m:r>
                      </m:sub>
                    </m:sSub>
                  </m:oMath>
                </a14:m>
                <a:r>
                  <a:rPr lang="en-US" dirty="0"/>
                  <a:t>, better is the resolution. </a:t>
                </a:r>
              </a:p>
            </p:txBody>
          </p:sp>
        </mc:Choice>
        <mc:Fallback xmlns="">
          <p:sp>
            <p:nvSpPr>
              <p:cNvPr id="11" name="TextBox 10">
                <a:extLst>
                  <a:ext uri="{FF2B5EF4-FFF2-40B4-BE49-F238E27FC236}">
                    <a16:creationId xmlns:a16="http://schemas.microsoft.com/office/drawing/2014/main" id="{C4F1E942-9F92-E3E5-6C87-E6B57ACDAC5B}"/>
                  </a:ext>
                </a:extLst>
              </p:cNvPr>
              <p:cNvSpPr txBox="1">
                <a:spLocks noRot="1" noChangeAspect="1" noMove="1" noResize="1" noEditPoints="1" noAdjustHandles="1" noChangeArrowheads="1" noChangeShapeType="1" noTextEdit="1"/>
              </p:cNvSpPr>
              <p:nvPr/>
            </p:nvSpPr>
            <p:spPr>
              <a:xfrm>
                <a:off x="15304443" y="20844255"/>
                <a:ext cx="6631717" cy="646331"/>
              </a:xfrm>
              <a:prstGeom prst="rect">
                <a:avLst/>
              </a:prstGeom>
              <a:blipFill>
                <a:blip r:embed="rId11"/>
                <a:stretch>
                  <a:fillRect l="-765" t="-3846" r="-1338" b="-15385"/>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766362CF-5E42-03A9-AAAB-F83CCF993C02}"/>
              </a:ext>
            </a:extLst>
          </p:cNvPr>
          <p:cNvSpPr txBox="1"/>
          <p:nvPr/>
        </p:nvSpPr>
        <p:spPr>
          <a:xfrm>
            <a:off x="974917" y="18948222"/>
            <a:ext cx="5073524" cy="369332"/>
          </a:xfrm>
          <a:prstGeom prst="rect">
            <a:avLst/>
          </a:prstGeom>
          <a:noFill/>
        </p:spPr>
        <p:txBody>
          <a:bodyPr wrap="square" rtlCol="0">
            <a:spAutoFit/>
          </a:bodyPr>
          <a:lstStyle/>
          <a:p>
            <a:pPr algn="ctr"/>
            <a:r>
              <a:rPr lang="en-US" b="1" dirty="0">
                <a:solidFill>
                  <a:srgbClr val="5F933B"/>
                </a:solidFill>
              </a:rPr>
              <a:t>SISO mode (All platforms transmit and receive)</a:t>
            </a:r>
          </a:p>
        </p:txBody>
      </p:sp>
      <p:sp>
        <p:nvSpPr>
          <p:cNvPr id="66" name="Rectangle 65">
            <a:extLst>
              <a:ext uri="{FF2B5EF4-FFF2-40B4-BE49-F238E27FC236}">
                <a16:creationId xmlns:a16="http://schemas.microsoft.com/office/drawing/2014/main" id="{9993F6D4-5CAB-52E4-E560-2AE267EBEDB9}"/>
              </a:ext>
            </a:extLst>
          </p:cNvPr>
          <p:cNvSpPr/>
          <p:nvPr/>
        </p:nvSpPr>
        <p:spPr>
          <a:xfrm>
            <a:off x="0" y="8815636"/>
            <a:ext cx="7277016" cy="6081972"/>
          </a:xfrm>
          <a:prstGeom prst="rect">
            <a:avLst/>
          </a:prstGeom>
          <a:solidFill>
            <a:srgbClr val="5F9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7301CFB2-07C5-F441-A3AE-6BFDFE54A7D5}"/>
              </a:ext>
            </a:extLst>
          </p:cNvPr>
          <p:cNvSpPr/>
          <p:nvPr/>
        </p:nvSpPr>
        <p:spPr>
          <a:xfrm>
            <a:off x="14705187" y="8809416"/>
            <a:ext cx="7240413" cy="6097638"/>
          </a:xfrm>
          <a:prstGeom prst="rect">
            <a:avLst/>
          </a:prstGeom>
          <a:solidFill>
            <a:srgbClr val="5F9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C9F81C93-1E6F-4E4C-3283-424BDCA7AD1D}"/>
              </a:ext>
            </a:extLst>
          </p:cNvPr>
          <p:cNvSpPr/>
          <p:nvPr/>
        </p:nvSpPr>
        <p:spPr>
          <a:xfrm>
            <a:off x="7468288" y="8813407"/>
            <a:ext cx="7045627" cy="6081972"/>
          </a:xfrm>
          <a:prstGeom prst="rect">
            <a:avLst/>
          </a:prstGeom>
          <a:solidFill>
            <a:srgbClr val="5F9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FA261B63-A754-A494-4939-0A9CB8FCD0AB}"/>
              </a:ext>
            </a:extLst>
          </p:cNvPr>
          <p:cNvSpPr/>
          <p:nvPr/>
        </p:nvSpPr>
        <p:spPr>
          <a:xfrm>
            <a:off x="0" y="26717466"/>
            <a:ext cx="21953563" cy="1451276"/>
          </a:xfrm>
          <a:prstGeom prst="rect">
            <a:avLst/>
          </a:prstGeom>
          <a:solidFill>
            <a:srgbClr val="679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C0A900F0-F663-6CE6-01FD-1A208036D0A6}"/>
              </a:ext>
            </a:extLst>
          </p:cNvPr>
          <p:cNvSpPr txBox="1"/>
          <p:nvPr/>
        </p:nvSpPr>
        <p:spPr>
          <a:xfrm>
            <a:off x="0" y="8735826"/>
            <a:ext cx="7240415" cy="6247864"/>
          </a:xfrm>
          <a:prstGeom prst="rect">
            <a:avLst/>
          </a:prstGeom>
          <a:noFill/>
        </p:spPr>
        <p:txBody>
          <a:bodyPr wrap="square">
            <a:spAutoFit/>
          </a:bodyPr>
          <a:lstStyle/>
          <a:p>
            <a:pPr algn="ctr"/>
            <a:r>
              <a:rPr lang="en-US" sz="4000" b="1" dirty="0">
                <a:solidFill>
                  <a:schemeClr val="bg1"/>
                </a:solidFill>
                <a:effectLst>
                  <a:outerShdw blurRad="50800" dist="38100" dir="2700000" algn="tl" rotWithShape="0">
                    <a:prstClr val="black">
                      <a:alpha val="40000"/>
                    </a:prstClr>
                  </a:outerShdw>
                </a:effectLst>
              </a:rPr>
              <a:t>Background</a:t>
            </a:r>
            <a:r>
              <a:rPr lang="en-US" sz="3600" b="1" dirty="0">
                <a:solidFill>
                  <a:schemeClr val="bg1"/>
                </a:solidFill>
                <a:effectLst>
                  <a:outerShdw blurRad="50800" dist="38100" dir="2700000" algn="tl" rotWithShape="0">
                    <a:prstClr val="black">
                      <a:alpha val="40000"/>
                    </a:prstClr>
                  </a:outerShdw>
                </a:effectLst>
              </a:rPr>
              <a:t> </a:t>
            </a:r>
            <a:endParaRPr lang="en-US" sz="3600" dirty="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Decadal Survey 2018 recommended global mapping of 3D vegetation structure and surface topography, which will aid researchers in addressing key scientific questions. </a:t>
            </a:r>
          </a:p>
          <a:p>
            <a:pPr marL="342900" indent="-3429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Mission concept formulation for science observables that have been recommended by the Decadal Survey based on advanced SAR concepts that have never flown before and are expected to reduce costs and provide new measurements. </a:t>
            </a:r>
          </a:p>
          <a:p>
            <a:pPr marL="342900" indent="-3429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Synthetic Aperture Radar (SAR) tomography/</a:t>
            </a:r>
            <a:r>
              <a:rPr lang="en-US" sz="2400" dirty="0" err="1">
                <a:solidFill>
                  <a:schemeClr val="bg1"/>
                </a:solidFill>
                <a:effectLst>
                  <a:outerShdw blurRad="50800" dist="38100" dir="2700000" algn="tl" rotWithShape="0">
                    <a:prstClr val="black">
                      <a:alpha val="40000"/>
                    </a:prstClr>
                  </a:outerShdw>
                </a:effectLst>
              </a:rPr>
              <a:t>Tomo</a:t>
            </a:r>
            <a:r>
              <a:rPr lang="en-US" sz="2400" dirty="0">
                <a:solidFill>
                  <a:schemeClr val="bg1"/>
                </a:solidFill>
                <a:effectLst>
                  <a:outerShdw blurRad="50800" dist="38100" dir="2700000" algn="tl" rotWithShape="0">
                    <a:prstClr val="black">
                      <a:alpha val="40000"/>
                    </a:prstClr>
                  </a:outerShdw>
                </a:effectLst>
              </a:rPr>
              <a:t>-SAR [1] is the acquisition and processing of signals received from multiple radar platforms from different look angles that lead to 3D imaging of natural and human-made media. This research explores its application in mapping 3D global vegetation.</a:t>
            </a:r>
          </a:p>
        </p:txBody>
      </p:sp>
      <p:sp>
        <p:nvSpPr>
          <p:cNvPr id="59" name="TextBox 58">
            <a:extLst>
              <a:ext uri="{FF2B5EF4-FFF2-40B4-BE49-F238E27FC236}">
                <a16:creationId xmlns:a16="http://schemas.microsoft.com/office/drawing/2014/main" id="{067A7ED4-AA06-5DF3-D391-D04BFE0B29FB}"/>
              </a:ext>
            </a:extLst>
          </p:cNvPr>
          <p:cNvSpPr txBox="1"/>
          <p:nvPr/>
        </p:nvSpPr>
        <p:spPr>
          <a:xfrm>
            <a:off x="7466351" y="8747259"/>
            <a:ext cx="7132624" cy="6247864"/>
          </a:xfrm>
          <a:prstGeom prst="rect">
            <a:avLst/>
          </a:prstGeom>
          <a:noFill/>
        </p:spPr>
        <p:txBody>
          <a:bodyPr wrap="square">
            <a:spAutoFit/>
          </a:bodyPr>
          <a:lstStyle/>
          <a:p>
            <a:pPr algn="ctr"/>
            <a:r>
              <a:rPr lang="en-US" sz="4000" b="1" dirty="0">
                <a:solidFill>
                  <a:schemeClr val="bg1"/>
                </a:solidFill>
                <a:effectLst>
                  <a:outerShdw blurRad="50800" dist="38100" dir="2700000" algn="tl" rotWithShape="0">
                    <a:prstClr val="black">
                      <a:alpha val="40000"/>
                    </a:prstClr>
                  </a:outerShdw>
                </a:effectLst>
              </a:rPr>
              <a:t>Objectives</a:t>
            </a:r>
            <a:r>
              <a:rPr lang="en-US" sz="3600" b="1" dirty="0">
                <a:solidFill>
                  <a:schemeClr val="bg1"/>
                </a:solidFill>
                <a:effectLst>
                  <a:outerShdw blurRad="50800" dist="38100" dir="2700000" algn="tl" rotWithShape="0">
                    <a:prstClr val="black">
                      <a:alpha val="40000"/>
                    </a:prstClr>
                  </a:outerShdw>
                </a:effectLst>
              </a:rPr>
              <a:t> </a:t>
            </a:r>
            <a:endParaRPr lang="en-US" sz="3600" dirty="0">
              <a:solidFill>
                <a:schemeClr val="bg1"/>
              </a:solidFill>
              <a:effectLst>
                <a:outerShdw blurRad="50800" dist="38100" dir="2700000" algn="tl" rotWithShape="0">
                  <a:prstClr val="black">
                    <a:alpha val="40000"/>
                  </a:prstClr>
                </a:outerShdw>
              </a:effectLst>
            </a:endParaRPr>
          </a:p>
          <a:p>
            <a:r>
              <a:rPr lang="en-US" sz="2400" dirty="0" err="1">
                <a:solidFill>
                  <a:schemeClr val="bg1"/>
                </a:solidFill>
                <a:effectLst>
                  <a:outerShdw blurRad="50800" dist="38100" dir="2700000" algn="tl" rotWithShape="0">
                    <a:prstClr val="black">
                      <a:alpha val="40000"/>
                    </a:prstClr>
                  </a:outerShdw>
                </a:effectLst>
              </a:rPr>
              <a:t>Multistatic</a:t>
            </a:r>
            <a:r>
              <a:rPr lang="en-US" sz="2400" dirty="0">
                <a:solidFill>
                  <a:schemeClr val="bg1"/>
                </a:solidFill>
                <a:effectLst>
                  <a:outerShdw blurRad="50800" dist="38100" dir="2700000" algn="tl" rotWithShape="0">
                    <a:prstClr val="black">
                      <a:alpha val="40000"/>
                    </a:prstClr>
                  </a:outerShdw>
                </a:effectLst>
              </a:rPr>
              <a:t> radar simulator does not currently exist at JPL, so this research is paving the path for new type of missions. The contribution of this postdoctoral research has been:</a:t>
            </a:r>
          </a:p>
          <a:p>
            <a:pPr marL="457200" indent="-4572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Support the development of a simulation trade study tool using Julia programming language which carries out spaceborne </a:t>
            </a:r>
            <a:r>
              <a:rPr lang="en-US" sz="2400" dirty="0" err="1">
                <a:solidFill>
                  <a:schemeClr val="bg1"/>
                </a:solidFill>
                <a:effectLst>
                  <a:outerShdw blurRad="50800" dist="38100" dir="2700000" algn="tl" rotWithShape="0">
                    <a:prstClr val="black">
                      <a:alpha val="40000"/>
                    </a:prstClr>
                  </a:outerShdw>
                </a:effectLst>
              </a:rPr>
              <a:t>Tomo</a:t>
            </a:r>
            <a:r>
              <a:rPr lang="en-US" sz="2400" dirty="0">
                <a:solidFill>
                  <a:schemeClr val="bg1"/>
                </a:solidFill>
                <a:effectLst>
                  <a:outerShdw blurRad="50800" dist="38100" dir="2700000" algn="tl" rotWithShape="0">
                    <a:prstClr val="black">
                      <a:alpha val="40000"/>
                    </a:prstClr>
                  </a:outerShdw>
                </a:effectLst>
              </a:rPr>
              <a:t>-SAR simulations.</a:t>
            </a:r>
          </a:p>
          <a:p>
            <a:pPr marL="457200" indent="-4572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Extend the simulation framework to carry-out simulation studies at the global scale.</a:t>
            </a:r>
          </a:p>
          <a:p>
            <a:pPr marL="457200" indent="-4572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Explore existing technology to generate realistic orbits for the spaceborne platforms and to use actual canopy profiles from NASA GEDI platform.</a:t>
            </a:r>
          </a:p>
          <a:p>
            <a:pPr marL="457200" indent="-4572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Validate the simulation framework for various </a:t>
            </a:r>
            <a:r>
              <a:rPr lang="en-US" sz="2400" dirty="0" err="1">
                <a:solidFill>
                  <a:schemeClr val="bg1"/>
                </a:solidFill>
                <a:effectLst>
                  <a:outerShdw blurRad="50800" dist="38100" dir="2700000" algn="tl" rotWithShape="0">
                    <a:prstClr val="black">
                      <a:alpha val="40000"/>
                    </a:prstClr>
                  </a:outerShdw>
                </a:effectLst>
              </a:rPr>
              <a:t>Tomo</a:t>
            </a:r>
            <a:r>
              <a:rPr lang="en-US" sz="2400" dirty="0">
                <a:solidFill>
                  <a:schemeClr val="bg1"/>
                </a:solidFill>
                <a:effectLst>
                  <a:outerShdw blurRad="50800" dist="38100" dir="2700000" algn="tl" rotWithShape="0">
                    <a:prstClr val="black">
                      <a:alpha val="40000"/>
                    </a:prstClr>
                  </a:outerShdw>
                </a:effectLst>
              </a:rPr>
              <a:t>-SAR configurations and improve the code performance.</a:t>
            </a:r>
          </a:p>
        </p:txBody>
      </p:sp>
      <p:sp>
        <p:nvSpPr>
          <p:cNvPr id="60" name="TextBox 59">
            <a:extLst>
              <a:ext uri="{FF2B5EF4-FFF2-40B4-BE49-F238E27FC236}">
                <a16:creationId xmlns:a16="http://schemas.microsoft.com/office/drawing/2014/main" id="{D8BE4950-8E2D-1A10-9379-F840F200D033}"/>
              </a:ext>
            </a:extLst>
          </p:cNvPr>
          <p:cNvSpPr txBox="1"/>
          <p:nvPr/>
        </p:nvSpPr>
        <p:spPr>
          <a:xfrm>
            <a:off x="14705768" y="8746534"/>
            <a:ext cx="7239832" cy="6124754"/>
          </a:xfrm>
          <a:prstGeom prst="rect">
            <a:avLst/>
          </a:prstGeom>
          <a:noFill/>
        </p:spPr>
        <p:txBody>
          <a:bodyPr wrap="square">
            <a:spAutoFit/>
          </a:bodyPr>
          <a:lstStyle/>
          <a:p>
            <a:pPr algn="ctr"/>
            <a:r>
              <a:rPr lang="en-US" sz="4000" b="1" dirty="0">
                <a:solidFill>
                  <a:schemeClr val="bg1"/>
                </a:solidFill>
                <a:effectLst>
                  <a:outerShdw blurRad="50800" dist="38100" dir="2700000" algn="tl" rotWithShape="0">
                    <a:prstClr val="black">
                      <a:alpha val="40000"/>
                    </a:prstClr>
                  </a:outerShdw>
                </a:effectLst>
              </a:rPr>
              <a:t>Significance of Results and Benefits to NASA/JPL </a:t>
            </a:r>
            <a:r>
              <a:rPr lang="en-US" sz="3600" b="1" dirty="0">
                <a:solidFill>
                  <a:schemeClr val="bg1"/>
                </a:solidFill>
                <a:effectLst>
                  <a:outerShdw blurRad="50800" dist="38100" dir="2700000" algn="tl" rotWithShape="0">
                    <a:prstClr val="black">
                      <a:alpha val="40000"/>
                    </a:prstClr>
                  </a:outerShdw>
                </a:effectLst>
              </a:rPr>
              <a:t> </a:t>
            </a:r>
            <a:endParaRPr lang="en-US" sz="3600" dirty="0">
              <a:solidFill>
                <a:schemeClr val="bg1"/>
              </a:solidFill>
              <a:effectLst>
                <a:outerShdw blurRad="50800" dist="38100" dir="2700000" algn="tl" rotWithShape="0">
                  <a:prstClr val="black">
                    <a:alpha val="40000"/>
                  </a:prstClr>
                </a:outerShdw>
              </a:effectLst>
            </a:endParaRPr>
          </a:p>
          <a:p>
            <a:pPr marL="457200" indent="-4572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Support for Surface Topography and Vegetation (STV) and NASA Surface Deformation and Change (SDC) study programs.</a:t>
            </a:r>
          </a:p>
          <a:p>
            <a:pPr marL="457200" indent="-4572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The research that is conducted will inform the next Decadal Survey RFI (request for inputs) in 2025 by providing valuable insights into the most viable architecture for STV and SDC.</a:t>
            </a:r>
          </a:p>
          <a:p>
            <a:pPr marL="457200" indent="-4572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Enhanced insight into sensors (DARTS) IIP project [2] by providing support for technology demonstrations related to </a:t>
            </a:r>
            <a:r>
              <a:rPr lang="en-US" sz="2400" dirty="0" err="1">
                <a:solidFill>
                  <a:schemeClr val="bg1"/>
                </a:solidFill>
                <a:effectLst>
                  <a:outerShdw blurRad="50800" dist="38100" dir="2700000" algn="tl" rotWithShape="0">
                    <a:prstClr val="black">
                      <a:alpha val="40000"/>
                    </a:prstClr>
                  </a:outerShdw>
                </a:effectLst>
              </a:rPr>
              <a:t>Tomo</a:t>
            </a:r>
            <a:r>
              <a:rPr lang="en-US" sz="2400" dirty="0">
                <a:solidFill>
                  <a:schemeClr val="bg1"/>
                </a:solidFill>
                <a:effectLst>
                  <a:outerShdw blurRad="50800" dist="38100" dir="2700000" algn="tl" rotWithShape="0">
                    <a:prstClr val="black">
                      <a:alpha val="40000"/>
                    </a:prstClr>
                  </a:outerShdw>
                </a:effectLst>
              </a:rPr>
              <a:t>-SAR mission. </a:t>
            </a:r>
          </a:p>
          <a:p>
            <a:pPr marL="457200" indent="-4572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Contribution to mission formulation: Planning, performance assessments, system design, and instrument software advancements.</a:t>
            </a:r>
            <a:endParaRPr lang="en-US" sz="2800" dirty="0">
              <a:solidFill>
                <a:schemeClr val="bg1"/>
              </a:solidFill>
              <a:effectLst>
                <a:outerShdw blurRad="50800" dist="38100" dir="2700000" algn="tl" rotWithShape="0">
                  <a:prstClr val="black">
                    <a:alpha val="40000"/>
                  </a:prstClr>
                </a:outerShdw>
              </a:effectLst>
            </a:endParaRPr>
          </a:p>
        </p:txBody>
      </p:sp>
      <p:sp>
        <p:nvSpPr>
          <p:cNvPr id="96" name="TextBox 95">
            <a:extLst>
              <a:ext uri="{FF2B5EF4-FFF2-40B4-BE49-F238E27FC236}">
                <a16:creationId xmlns:a16="http://schemas.microsoft.com/office/drawing/2014/main" id="{7AF534D7-1420-3FC1-B7A5-2BB08D42C26F}"/>
              </a:ext>
            </a:extLst>
          </p:cNvPr>
          <p:cNvSpPr txBox="1"/>
          <p:nvPr/>
        </p:nvSpPr>
        <p:spPr>
          <a:xfrm>
            <a:off x="2552931" y="26660629"/>
            <a:ext cx="19196298" cy="1569660"/>
          </a:xfrm>
          <a:prstGeom prst="rect">
            <a:avLst/>
          </a:prstGeom>
          <a:noFill/>
        </p:spPr>
        <p:txBody>
          <a:bodyPr wrap="square">
            <a:spAutoFit/>
          </a:bodyPr>
          <a:lstStyle/>
          <a:p>
            <a:pPr marL="457200" indent="-4572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Detailed study of various </a:t>
            </a:r>
            <a:r>
              <a:rPr lang="en-US" sz="2400" dirty="0" err="1">
                <a:solidFill>
                  <a:schemeClr val="bg1"/>
                </a:solidFill>
                <a:effectLst>
                  <a:outerShdw blurRad="50800" dist="38100" dir="2700000" algn="tl" rotWithShape="0">
                    <a:prstClr val="black">
                      <a:alpha val="40000"/>
                    </a:prstClr>
                  </a:outerShdw>
                </a:effectLst>
              </a:rPr>
              <a:t>Tomo</a:t>
            </a:r>
            <a:r>
              <a:rPr lang="en-US" sz="2400" dirty="0">
                <a:solidFill>
                  <a:schemeClr val="bg1"/>
                </a:solidFill>
                <a:effectLst>
                  <a:outerShdw blurRad="50800" dist="38100" dir="2700000" algn="tl" rotWithShape="0">
                    <a:prstClr val="black">
                      <a:alpha val="40000"/>
                    </a:prstClr>
                  </a:outerShdw>
                </a:effectLst>
              </a:rPr>
              <a:t>-SAR configurations (including SISO, SIMO and MIMO modes) to achieve best results with realistic parameters.</a:t>
            </a:r>
          </a:p>
          <a:p>
            <a:pPr marL="457200" indent="-4572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Conversion of tomograms into bio- physical quantities such as biomass, then comparing them with existing biomass maps derived from other sensors.</a:t>
            </a:r>
          </a:p>
          <a:p>
            <a:pPr marL="457200" indent="-4572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Conduct simulation studies to investigate the trade-offs among different parameters in the context of future mission formulation. </a:t>
            </a:r>
          </a:p>
          <a:p>
            <a:pPr marL="457200" indent="-457200">
              <a:buFont typeface="Wingdings" pitchFamily="2" charset="2"/>
              <a:buChar char="v"/>
            </a:pPr>
            <a:r>
              <a:rPr lang="en-US" sz="2400" dirty="0">
                <a:solidFill>
                  <a:schemeClr val="bg1"/>
                </a:solidFill>
                <a:effectLst>
                  <a:outerShdw blurRad="50800" dist="38100" dir="2700000" algn="tl" rotWithShape="0">
                    <a:prstClr val="black">
                      <a:alpha val="40000"/>
                    </a:prstClr>
                  </a:outerShdw>
                </a:effectLst>
              </a:rPr>
              <a:t>Publish the findings for benefit to the worldwide </a:t>
            </a:r>
            <a:r>
              <a:rPr lang="en-US" sz="2400" dirty="0" err="1">
                <a:solidFill>
                  <a:schemeClr val="bg1"/>
                </a:solidFill>
                <a:effectLst>
                  <a:outerShdw blurRad="50800" dist="38100" dir="2700000" algn="tl" rotWithShape="0">
                    <a:prstClr val="black">
                      <a:alpha val="40000"/>
                    </a:prstClr>
                  </a:outerShdw>
                </a:effectLst>
              </a:rPr>
              <a:t>Tomo</a:t>
            </a:r>
            <a:r>
              <a:rPr lang="en-US" sz="2400" dirty="0">
                <a:solidFill>
                  <a:schemeClr val="bg1"/>
                </a:solidFill>
                <a:effectLst>
                  <a:outerShdw blurRad="50800" dist="38100" dir="2700000" algn="tl" rotWithShape="0">
                    <a:prstClr val="black">
                      <a:alpha val="40000"/>
                    </a:prstClr>
                  </a:outerShdw>
                </a:effectLst>
              </a:rPr>
              <a:t>-SAR community. </a:t>
            </a:r>
          </a:p>
        </p:txBody>
      </p:sp>
      <p:sp>
        <p:nvSpPr>
          <p:cNvPr id="97" name="TextBox 96">
            <a:extLst>
              <a:ext uri="{FF2B5EF4-FFF2-40B4-BE49-F238E27FC236}">
                <a16:creationId xmlns:a16="http://schemas.microsoft.com/office/drawing/2014/main" id="{924ED762-C949-D44A-4E29-D6B31241FCF7}"/>
              </a:ext>
            </a:extLst>
          </p:cNvPr>
          <p:cNvSpPr txBox="1"/>
          <p:nvPr/>
        </p:nvSpPr>
        <p:spPr>
          <a:xfrm>
            <a:off x="190099" y="26802736"/>
            <a:ext cx="2361718" cy="1323439"/>
          </a:xfrm>
          <a:prstGeom prst="rect">
            <a:avLst/>
          </a:prstGeom>
          <a:noFill/>
        </p:spPr>
        <p:txBody>
          <a:bodyPr wrap="square">
            <a:spAutoFit/>
          </a:bodyPr>
          <a:lstStyle/>
          <a:p>
            <a:pPr algn="ctr"/>
            <a:r>
              <a:rPr lang="en-US" sz="4000" b="1" dirty="0">
                <a:solidFill>
                  <a:schemeClr val="bg1"/>
                </a:solidFill>
                <a:effectLst>
                  <a:outerShdw blurRad="50800" dist="38100" dir="2700000" algn="tl" rotWithShape="0">
                    <a:prstClr val="black">
                      <a:alpha val="40000"/>
                    </a:prstClr>
                  </a:outerShdw>
                </a:effectLst>
              </a:rPr>
              <a:t>Future </a:t>
            </a:r>
          </a:p>
          <a:p>
            <a:pPr algn="ctr"/>
            <a:r>
              <a:rPr lang="en-US" sz="4000" b="1" dirty="0">
                <a:solidFill>
                  <a:schemeClr val="bg1"/>
                </a:solidFill>
                <a:effectLst>
                  <a:outerShdw blurRad="50800" dist="38100" dir="2700000" algn="tl" rotWithShape="0">
                    <a:prstClr val="black">
                      <a:alpha val="40000"/>
                    </a:prstClr>
                  </a:outerShdw>
                </a:effectLst>
              </a:rPr>
              <a:t>Work </a:t>
            </a:r>
            <a:r>
              <a:rPr lang="en-US" sz="3600" b="1" dirty="0">
                <a:solidFill>
                  <a:schemeClr val="bg1"/>
                </a:solidFill>
                <a:effectLst>
                  <a:outerShdw blurRad="50800" dist="38100" dir="2700000" algn="tl" rotWithShape="0">
                    <a:prstClr val="black">
                      <a:alpha val="40000"/>
                    </a:prstClr>
                  </a:outerShdw>
                </a:effectLst>
              </a:rPr>
              <a:t> </a:t>
            </a:r>
            <a:endParaRPr lang="en-US" sz="3600" dirty="0">
              <a:solidFill>
                <a:schemeClr val="bg1"/>
              </a:solidFill>
              <a:effectLst>
                <a:outerShdw blurRad="50800" dist="38100" dir="2700000" algn="tl" rotWithShape="0">
                  <a:prstClr val="black">
                    <a:alpha val="40000"/>
                  </a:prstClr>
                </a:outerShdw>
              </a:effectLst>
            </a:endParaRPr>
          </a:p>
        </p:txBody>
      </p:sp>
      <p:cxnSp>
        <p:nvCxnSpPr>
          <p:cNvPr id="98" name="Straight Connector 97">
            <a:extLst>
              <a:ext uri="{FF2B5EF4-FFF2-40B4-BE49-F238E27FC236}">
                <a16:creationId xmlns:a16="http://schemas.microsoft.com/office/drawing/2014/main" id="{37E643FB-E09C-DA8E-E2E4-8F8CCDC2CEC1}"/>
              </a:ext>
            </a:extLst>
          </p:cNvPr>
          <p:cNvCxnSpPr>
            <a:cxnSpLocks/>
          </p:cNvCxnSpPr>
          <p:nvPr/>
        </p:nvCxnSpPr>
        <p:spPr>
          <a:xfrm>
            <a:off x="8032981" y="16769619"/>
            <a:ext cx="929550" cy="210713"/>
          </a:xfrm>
          <a:prstGeom prst="line">
            <a:avLst/>
          </a:prstGeom>
          <a:ln w="1270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0FA1E8-5A2D-D0BF-989B-BB44A23BDE56}"/>
              </a:ext>
            </a:extLst>
          </p:cNvPr>
          <p:cNvCxnSpPr>
            <a:cxnSpLocks/>
          </p:cNvCxnSpPr>
          <p:nvPr/>
        </p:nvCxnSpPr>
        <p:spPr>
          <a:xfrm flipV="1">
            <a:off x="12992669" y="16818292"/>
            <a:ext cx="983652" cy="241409"/>
          </a:xfrm>
          <a:prstGeom prst="line">
            <a:avLst/>
          </a:prstGeom>
          <a:ln w="1270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4" name="Picture 123">
            <a:extLst>
              <a:ext uri="{FF2B5EF4-FFF2-40B4-BE49-F238E27FC236}">
                <a16:creationId xmlns:a16="http://schemas.microsoft.com/office/drawing/2014/main" id="{6E891637-D5C3-3617-E7AE-36205C51FC09}"/>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4708533" y="21665784"/>
            <a:ext cx="2363026" cy="1817712"/>
          </a:xfrm>
          <a:prstGeom prst="rect">
            <a:avLst/>
          </a:prstGeom>
        </p:spPr>
      </p:pic>
      <p:graphicFrame>
        <p:nvGraphicFramePr>
          <p:cNvPr id="111" name="Table 111">
            <a:extLst>
              <a:ext uri="{FF2B5EF4-FFF2-40B4-BE49-F238E27FC236}">
                <a16:creationId xmlns:a16="http://schemas.microsoft.com/office/drawing/2014/main" id="{291B413B-A0B9-39D1-C471-D36488E97F9C}"/>
              </a:ext>
            </a:extLst>
          </p:cNvPr>
          <p:cNvGraphicFramePr>
            <a:graphicFrameLocks noGrp="1"/>
          </p:cNvGraphicFramePr>
          <p:nvPr>
            <p:extLst>
              <p:ext uri="{D42A27DB-BD31-4B8C-83A1-F6EECF244321}">
                <p14:modId xmlns:p14="http://schemas.microsoft.com/office/powerpoint/2010/main" val="3754396151"/>
              </p:ext>
            </p:extLst>
          </p:nvPr>
        </p:nvGraphicFramePr>
        <p:xfrm>
          <a:off x="547291" y="24043043"/>
          <a:ext cx="5381769" cy="2468880"/>
        </p:xfrm>
        <a:graphic>
          <a:graphicData uri="http://schemas.openxmlformats.org/drawingml/2006/table">
            <a:tbl>
              <a:tblPr firstRow="1" firstCol="1" bandRow="1">
                <a:tableStyleId>{93296810-A885-4BE3-A3E7-6D5BEEA58F35}</a:tableStyleId>
              </a:tblPr>
              <a:tblGrid>
                <a:gridCol w="1508936">
                  <a:extLst>
                    <a:ext uri="{9D8B030D-6E8A-4147-A177-3AD203B41FA5}">
                      <a16:colId xmlns:a16="http://schemas.microsoft.com/office/drawing/2014/main" val="1400709513"/>
                    </a:ext>
                  </a:extLst>
                </a:gridCol>
                <a:gridCol w="790374">
                  <a:extLst>
                    <a:ext uri="{9D8B030D-6E8A-4147-A177-3AD203B41FA5}">
                      <a16:colId xmlns:a16="http://schemas.microsoft.com/office/drawing/2014/main" val="520286474"/>
                    </a:ext>
                  </a:extLst>
                </a:gridCol>
                <a:gridCol w="1580748">
                  <a:extLst>
                    <a:ext uri="{9D8B030D-6E8A-4147-A177-3AD203B41FA5}">
                      <a16:colId xmlns:a16="http://schemas.microsoft.com/office/drawing/2014/main" val="3032797156"/>
                    </a:ext>
                  </a:extLst>
                </a:gridCol>
                <a:gridCol w="1501711">
                  <a:extLst>
                    <a:ext uri="{9D8B030D-6E8A-4147-A177-3AD203B41FA5}">
                      <a16:colId xmlns:a16="http://schemas.microsoft.com/office/drawing/2014/main" val="1360032180"/>
                    </a:ext>
                  </a:extLst>
                </a:gridCol>
              </a:tblGrid>
              <a:tr h="527565">
                <a:tc>
                  <a:txBody>
                    <a:bodyPr/>
                    <a:lstStyle/>
                    <a:p>
                      <a:endParaRPr lang="en-US" sz="15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500" dirty="0"/>
                        <a:t>Mode</a:t>
                      </a:r>
                    </a:p>
                  </a:txBody>
                  <a:tcPr>
                    <a:lnL w="12700" cmpd="sng">
                      <a:noFill/>
                    </a:lnL>
                  </a:tcPr>
                </a:tc>
                <a:tc>
                  <a:txBody>
                    <a:bodyPr/>
                    <a:lstStyle/>
                    <a:p>
                      <a:pPr algn="ctr"/>
                      <a:r>
                        <a:rPr lang="en-US" sz="1500" dirty="0"/>
                        <a:t>Theoretical resolution [m]</a:t>
                      </a:r>
                    </a:p>
                  </a:txBody>
                  <a:tcPr/>
                </a:tc>
                <a:tc>
                  <a:txBody>
                    <a:bodyPr/>
                    <a:lstStyle/>
                    <a:p>
                      <a:pPr algn="ctr"/>
                      <a:r>
                        <a:rPr lang="en-US" sz="1500" dirty="0"/>
                        <a:t>Measured resolution [m]</a:t>
                      </a:r>
                    </a:p>
                  </a:txBody>
                  <a:tcPr/>
                </a:tc>
                <a:extLst>
                  <a:ext uri="{0D108BD9-81ED-4DB2-BD59-A6C34878D82A}">
                    <a16:rowId xmlns:a16="http://schemas.microsoft.com/office/drawing/2014/main" val="3633558244"/>
                  </a:ext>
                </a:extLst>
              </a:tr>
              <a:tr h="307746">
                <a:tc rowSpan="2">
                  <a:txBody>
                    <a:bodyPr/>
                    <a:lstStyle/>
                    <a:p>
                      <a:r>
                        <a:rPr lang="en-US" sz="1500" dirty="0"/>
                        <a:t>Along-track (S)</a:t>
                      </a:r>
                    </a:p>
                  </a:txBody>
                  <a:tcPr>
                    <a:lnT w="38100" cmpd="sng">
                      <a:noFill/>
                    </a:lnT>
                  </a:tcPr>
                </a:tc>
                <a:tc>
                  <a:txBody>
                    <a:bodyPr/>
                    <a:lstStyle/>
                    <a:p>
                      <a:pPr algn="ctr"/>
                      <a:r>
                        <a:rPr lang="en-US" sz="1500" dirty="0"/>
                        <a:t>SISO</a:t>
                      </a:r>
                    </a:p>
                  </a:txBody>
                  <a:tcPr/>
                </a:tc>
                <a:tc>
                  <a:txBody>
                    <a:bodyPr/>
                    <a:lstStyle/>
                    <a:p>
                      <a:pPr algn="ctr"/>
                      <a:r>
                        <a:rPr lang="en-US" sz="1500" dirty="0"/>
                        <a:t>2.8</a:t>
                      </a:r>
                    </a:p>
                  </a:txBody>
                  <a:tcPr/>
                </a:tc>
                <a:tc>
                  <a:txBody>
                    <a:bodyPr/>
                    <a:lstStyle/>
                    <a:p>
                      <a:pPr algn="ctr"/>
                      <a:r>
                        <a:rPr lang="en-US" sz="1500" dirty="0"/>
                        <a:t>2.8</a:t>
                      </a:r>
                    </a:p>
                  </a:txBody>
                  <a:tcPr/>
                </a:tc>
                <a:extLst>
                  <a:ext uri="{0D108BD9-81ED-4DB2-BD59-A6C34878D82A}">
                    <a16:rowId xmlns:a16="http://schemas.microsoft.com/office/drawing/2014/main" val="2623930733"/>
                  </a:ext>
                </a:extLst>
              </a:tr>
              <a:tr h="307746">
                <a:tc vMerge="1">
                  <a:txBody>
                    <a:bodyPr/>
                    <a:lstStyle/>
                    <a:p>
                      <a:endParaRPr lang="en-US"/>
                    </a:p>
                  </a:txBody>
                  <a:tcPr/>
                </a:tc>
                <a:tc>
                  <a:txBody>
                    <a:bodyPr/>
                    <a:lstStyle/>
                    <a:p>
                      <a:pPr algn="ctr"/>
                      <a:r>
                        <a:rPr lang="en-US" sz="1500" dirty="0"/>
                        <a:t>SIMO</a:t>
                      </a:r>
                    </a:p>
                  </a:txBody>
                  <a:tcPr/>
                </a:tc>
                <a:tc>
                  <a:txBody>
                    <a:bodyPr/>
                    <a:lstStyle/>
                    <a:p>
                      <a:pPr algn="ctr"/>
                      <a:r>
                        <a:rPr lang="en-US" sz="1500" dirty="0"/>
                        <a:t>2.8 </a:t>
                      </a:r>
                    </a:p>
                  </a:txBody>
                  <a:tcPr/>
                </a:tc>
                <a:tc>
                  <a:txBody>
                    <a:bodyPr/>
                    <a:lstStyle/>
                    <a:p>
                      <a:pPr algn="ctr"/>
                      <a:r>
                        <a:rPr lang="en-US" sz="1500" dirty="0"/>
                        <a:t>2.8</a:t>
                      </a:r>
                    </a:p>
                  </a:txBody>
                  <a:tcPr/>
                </a:tc>
                <a:extLst>
                  <a:ext uri="{0D108BD9-81ED-4DB2-BD59-A6C34878D82A}">
                    <a16:rowId xmlns:a16="http://schemas.microsoft.com/office/drawing/2014/main" val="2861455445"/>
                  </a:ext>
                </a:extLst>
              </a:tr>
              <a:tr h="307746">
                <a:tc rowSpan="2">
                  <a:txBody>
                    <a:bodyPr/>
                    <a:lstStyle/>
                    <a:p>
                      <a:r>
                        <a:rPr lang="en-US" sz="1500" dirty="0"/>
                        <a:t>Ground range (C)</a:t>
                      </a:r>
                    </a:p>
                  </a:txBody>
                  <a:tcPr/>
                </a:tc>
                <a:tc>
                  <a:txBody>
                    <a:bodyPr/>
                    <a:lstStyle/>
                    <a:p>
                      <a:pPr marL="0" marR="0" lvl="0" indent="0" algn="ctr" defTabSz="2194560" rtl="0" eaLnBrk="1" fontAlgn="auto" latinLnBrk="0" hangingPunct="1">
                        <a:lnSpc>
                          <a:spcPct val="100000"/>
                        </a:lnSpc>
                        <a:spcBef>
                          <a:spcPts val="0"/>
                        </a:spcBef>
                        <a:spcAft>
                          <a:spcPts val="0"/>
                        </a:spcAft>
                        <a:buClrTx/>
                        <a:buSzTx/>
                        <a:buFontTx/>
                        <a:buNone/>
                        <a:tabLst/>
                        <a:defRPr/>
                      </a:pPr>
                      <a:r>
                        <a:rPr lang="en-US" sz="1500" dirty="0"/>
                        <a:t>SISO</a:t>
                      </a:r>
                    </a:p>
                  </a:txBody>
                  <a:tcPr/>
                </a:tc>
                <a:tc>
                  <a:txBody>
                    <a:bodyPr/>
                    <a:lstStyle/>
                    <a:p>
                      <a:pPr algn="ctr"/>
                      <a:r>
                        <a:rPr lang="en-US" sz="1500" dirty="0"/>
                        <a:t>6.7</a:t>
                      </a:r>
                    </a:p>
                  </a:txBody>
                  <a:tcPr/>
                </a:tc>
                <a:tc>
                  <a:txBody>
                    <a:bodyPr/>
                    <a:lstStyle/>
                    <a:p>
                      <a:pPr algn="ctr"/>
                      <a:r>
                        <a:rPr lang="en-US" sz="1500" dirty="0"/>
                        <a:t>4.9</a:t>
                      </a:r>
                    </a:p>
                  </a:txBody>
                  <a:tcPr/>
                </a:tc>
                <a:extLst>
                  <a:ext uri="{0D108BD9-81ED-4DB2-BD59-A6C34878D82A}">
                    <a16:rowId xmlns:a16="http://schemas.microsoft.com/office/drawing/2014/main" val="1979823400"/>
                  </a:ext>
                </a:extLst>
              </a:tr>
              <a:tr h="307746">
                <a:tc vMerge="1">
                  <a:txBody>
                    <a:bodyPr/>
                    <a:lstStyle/>
                    <a:p>
                      <a:endParaRPr lang="en-US"/>
                    </a:p>
                  </a:txBody>
                  <a:tcPr/>
                </a:tc>
                <a:tc>
                  <a:txBody>
                    <a:bodyPr/>
                    <a:lstStyle/>
                    <a:p>
                      <a:pPr marL="0" marR="0" lvl="0" indent="0" algn="ctr" defTabSz="2194560" rtl="0" eaLnBrk="1" fontAlgn="auto" latinLnBrk="0" hangingPunct="1">
                        <a:lnSpc>
                          <a:spcPct val="100000"/>
                        </a:lnSpc>
                        <a:spcBef>
                          <a:spcPts val="0"/>
                        </a:spcBef>
                        <a:spcAft>
                          <a:spcPts val="0"/>
                        </a:spcAft>
                        <a:buClrTx/>
                        <a:buSzTx/>
                        <a:buFontTx/>
                        <a:buNone/>
                        <a:tabLst/>
                        <a:defRPr/>
                      </a:pPr>
                      <a:r>
                        <a:rPr lang="en-US" sz="1500" dirty="0"/>
                        <a:t>SIMO</a:t>
                      </a:r>
                    </a:p>
                  </a:txBody>
                  <a:tcPr/>
                </a:tc>
                <a:tc>
                  <a:txBody>
                    <a:bodyPr/>
                    <a:lstStyle/>
                    <a:p>
                      <a:pPr algn="ctr"/>
                      <a:r>
                        <a:rPr lang="en-US" sz="1500" dirty="0"/>
                        <a:t>6.7 </a:t>
                      </a:r>
                    </a:p>
                  </a:txBody>
                  <a:tcPr/>
                </a:tc>
                <a:tc>
                  <a:txBody>
                    <a:bodyPr/>
                    <a:lstStyle/>
                    <a:p>
                      <a:pPr algn="ctr"/>
                      <a:r>
                        <a:rPr lang="en-US" sz="1500" dirty="0"/>
                        <a:t>6.4</a:t>
                      </a:r>
                    </a:p>
                  </a:txBody>
                  <a:tcPr/>
                </a:tc>
                <a:extLst>
                  <a:ext uri="{0D108BD9-81ED-4DB2-BD59-A6C34878D82A}">
                    <a16:rowId xmlns:a16="http://schemas.microsoft.com/office/drawing/2014/main" val="2889497587"/>
                  </a:ext>
                </a:extLst>
              </a:tr>
              <a:tr h="307746">
                <a:tc rowSpan="2">
                  <a:txBody>
                    <a:bodyPr/>
                    <a:lstStyle/>
                    <a:p>
                      <a:r>
                        <a:rPr lang="en-US" sz="1500" dirty="0" err="1"/>
                        <a:t>Tomo</a:t>
                      </a:r>
                      <a:r>
                        <a:rPr lang="en-US" sz="1500" dirty="0"/>
                        <a:t>-axis </a:t>
                      </a:r>
                    </a:p>
                    <a:p>
                      <a:r>
                        <a:rPr lang="en-US" sz="1500" dirty="0"/>
                        <a:t>(n)</a:t>
                      </a:r>
                    </a:p>
                  </a:txBody>
                  <a:tcPr/>
                </a:tc>
                <a:tc>
                  <a:txBody>
                    <a:bodyPr/>
                    <a:lstStyle/>
                    <a:p>
                      <a:pPr marL="0" marR="0" lvl="0" indent="0" algn="ctr" defTabSz="2194560" rtl="0" eaLnBrk="1" fontAlgn="auto" latinLnBrk="0" hangingPunct="1">
                        <a:lnSpc>
                          <a:spcPct val="100000"/>
                        </a:lnSpc>
                        <a:spcBef>
                          <a:spcPts val="0"/>
                        </a:spcBef>
                        <a:spcAft>
                          <a:spcPts val="0"/>
                        </a:spcAft>
                        <a:buClrTx/>
                        <a:buSzTx/>
                        <a:buFontTx/>
                        <a:buNone/>
                        <a:tabLst/>
                        <a:defRPr/>
                      </a:pPr>
                      <a:r>
                        <a:rPr lang="en-US" sz="1500" dirty="0"/>
                        <a:t>SISO</a:t>
                      </a:r>
                    </a:p>
                  </a:txBody>
                  <a:tcPr/>
                </a:tc>
                <a:tc>
                  <a:txBody>
                    <a:bodyPr/>
                    <a:lstStyle/>
                    <a:p>
                      <a:pPr algn="ctr"/>
                      <a:r>
                        <a:rPr lang="en-US" sz="1500" dirty="0"/>
                        <a:t>5.3</a:t>
                      </a:r>
                    </a:p>
                  </a:txBody>
                  <a:tcPr/>
                </a:tc>
                <a:tc>
                  <a:txBody>
                    <a:bodyPr/>
                    <a:lstStyle/>
                    <a:p>
                      <a:pPr algn="ctr"/>
                      <a:r>
                        <a:rPr lang="en-US" sz="1500" dirty="0"/>
                        <a:t>5.5</a:t>
                      </a:r>
                    </a:p>
                  </a:txBody>
                  <a:tcPr/>
                </a:tc>
                <a:extLst>
                  <a:ext uri="{0D108BD9-81ED-4DB2-BD59-A6C34878D82A}">
                    <a16:rowId xmlns:a16="http://schemas.microsoft.com/office/drawing/2014/main" val="487279754"/>
                  </a:ext>
                </a:extLst>
              </a:tr>
              <a:tr h="307746">
                <a:tc vMerge="1">
                  <a:txBody>
                    <a:bodyPr/>
                    <a:lstStyle/>
                    <a:p>
                      <a:endParaRPr lang="en-US"/>
                    </a:p>
                  </a:txBody>
                  <a:tcPr/>
                </a:tc>
                <a:tc>
                  <a:txBody>
                    <a:bodyPr/>
                    <a:lstStyle/>
                    <a:p>
                      <a:pPr marL="0" marR="0" lvl="0" indent="0" algn="ctr" defTabSz="2194560" rtl="0" eaLnBrk="1" fontAlgn="auto" latinLnBrk="0" hangingPunct="1">
                        <a:lnSpc>
                          <a:spcPct val="100000"/>
                        </a:lnSpc>
                        <a:spcBef>
                          <a:spcPts val="0"/>
                        </a:spcBef>
                        <a:spcAft>
                          <a:spcPts val="0"/>
                        </a:spcAft>
                        <a:buClrTx/>
                        <a:buSzTx/>
                        <a:buFontTx/>
                        <a:buNone/>
                        <a:tabLst/>
                        <a:defRPr/>
                      </a:pPr>
                      <a:r>
                        <a:rPr lang="en-US" sz="1500" dirty="0"/>
                        <a:t>SIMO</a:t>
                      </a:r>
                    </a:p>
                  </a:txBody>
                  <a:tcPr/>
                </a:tc>
                <a:tc>
                  <a:txBody>
                    <a:bodyPr/>
                    <a:lstStyle/>
                    <a:p>
                      <a:pPr algn="ctr"/>
                      <a:r>
                        <a:rPr lang="en-US" sz="1500" dirty="0"/>
                        <a:t>10.6 </a:t>
                      </a:r>
                    </a:p>
                  </a:txBody>
                  <a:tcPr/>
                </a:tc>
                <a:tc>
                  <a:txBody>
                    <a:bodyPr/>
                    <a:lstStyle/>
                    <a:p>
                      <a:pPr algn="ctr"/>
                      <a:r>
                        <a:rPr lang="en-US" sz="1500" dirty="0"/>
                        <a:t>10.9</a:t>
                      </a:r>
                    </a:p>
                  </a:txBody>
                  <a:tcPr/>
                </a:tc>
                <a:extLst>
                  <a:ext uri="{0D108BD9-81ED-4DB2-BD59-A6C34878D82A}">
                    <a16:rowId xmlns:a16="http://schemas.microsoft.com/office/drawing/2014/main" val="3389114092"/>
                  </a:ext>
                </a:extLst>
              </a:tr>
            </a:tbl>
          </a:graphicData>
        </a:graphic>
      </p:graphicFrame>
      <p:pic>
        <p:nvPicPr>
          <p:cNvPr id="120" name="Picture 119">
            <a:extLst>
              <a:ext uri="{FF2B5EF4-FFF2-40B4-BE49-F238E27FC236}">
                <a16:creationId xmlns:a16="http://schemas.microsoft.com/office/drawing/2014/main" id="{428BD250-274A-4F68-AE5A-0A1030A4B684}"/>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79563" y="21669925"/>
            <a:ext cx="2363026" cy="1817712"/>
          </a:xfrm>
          <a:prstGeom prst="rect">
            <a:avLst/>
          </a:prstGeom>
        </p:spPr>
      </p:pic>
      <p:pic>
        <p:nvPicPr>
          <p:cNvPr id="122" name="Picture 121">
            <a:extLst>
              <a:ext uri="{FF2B5EF4-FFF2-40B4-BE49-F238E27FC236}">
                <a16:creationId xmlns:a16="http://schemas.microsoft.com/office/drawing/2014/main" id="{4EB9DA6F-A836-6018-0E14-43397CD149F3}"/>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2398482" y="21669925"/>
            <a:ext cx="2363026" cy="1817712"/>
          </a:xfrm>
          <a:prstGeom prst="rect">
            <a:avLst/>
          </a:prstGeom>
        </p:spPr>
      </p:pic>
      <p:sp>
        <p:nvSpPr>
          <p:cNvPr id="126" name="TextBox 125">
            <a:extLst>
              <a:ext uri="{FF2B5EF4-FFF2-40B4-BE49-F238E27FC236}">
                <a16:creationId xmlns:a16="http://schemas.microsoft.com/office/drawing/2014/main" id="{27E8A944-5D3E-7BFC-A2A7-70F26192C97B}"/>
              </a:ext>
            </a:extLst>
          </p:cNvPr>
          <p:cNvSpPr txBox="1"/>
          <p:nvPr/>
        </p:nvSpPr>
        <p:spPr>
          <a:xfrm>
            <a:off x="61656" y="21292311"/>
            <a:ext cx="6695654" cy="369332"/>
          </a:xfrm>
          <a:prstGeom prst="rect">
            <a:avLst/>
          </a:prstGeom>
          <a:noFill/>
        </p:spPr>
        <p:txBody>
          <a:bodyPr wrap="square" rtlCol="0">
            <a:spAutoFit/>
          </a:bodyPr>
          <a:lstStyle/>
          <a:p>
            <a:pPr algn="ctr"/>
            <a:r>
              <a:rPr lang="en-US" b="1" dirty="0">
                <a:solidFill>
                  <a:srgbClr val="5F933B"/>
                </a:solidFill>
              </a:rPr>
              <a:t>SIMO mode (Master platform transmits and all platforms receive)</a:t>
            </a:r>
          </a:p>
        </p:txBody>
      </p:sp>
      <p:pic>
        <p:nvPicPr>
          <p:cNvPr id="128" name="Picture 127">
            <a:extLst>
              <a:ext uri="{FF2B5EF4-FFF2-40B4-BE49-F238E27FC236}">
                <a16:creationId xmlns:a16="http://schemas.microsoft.com/office/drawing/2014/main" id="{90C05FC8-5091-C44C-F98A-D4285FA4CCDA}"/>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79051" y="19326999"/>
            <a:ext cx="2405267" cy="1850205"/>
          </a:xfrm>
          <a:prstGeom prst="rect">
            <a:avLst/>
          </a:prstGeom>
        </p:spPr>
      </p:pic>
      <p:pic>
        <p:nvPicPr>
          <p:cNvPr id="130" name="Picture 129">
            <a:extLst>
              <a:ext uri="{FF2B5EF4-FFF2-40B4-BE49-F238E27FC236}">
                <a16:creationId xmlns:a16="http://schemas.microsoft.com/office/drawing/2014/main" id="{6D33A669-DE79-CB06-76BB-AB1DB6F68262}"/>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2405064" y="19326999"/>
            <a:ext cx="2405267" cy="1850205"/>
          </a:xfrm>
          <a:prstGeom prst="rect">
            <a:avLst/>
          </a:prstGeom>
        </p:spPr>
      </p:pic>
      <p:pic>
        <p:nvPicPr>
          <p:cNvPr id="132" name="Picture 131">
            <a:extLst>
              <a:ext uri="{FF2B5EF4-FFF2-40B4-BE49-F238E27FC236}">
                <a16:creationId xmlns:a16="http://schemas.microsoft.com/office/drawing/2014/main" id="{D84A1C08-EBA2-8804-2798-064B0CA23A38}"/>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4737886" y="19330016"/>
            <a:ext cx="2405267" cy="1850205"/>
          </a:xfrm>
          <a:prstGeom prst="rect">
            <a:avLst/>
          </a:prstGeom>
        </p:spPr>
      </p:pic>
      <p:sp>
        <p:nvSpPr>
          <p:cNvPr id="6" name="TextBox 5">
            <a:extLst>
              <a:ext uri="{FF2B5EF4-FFF2-40B4-BE49-F238E27FC236}">
                <a16:creationId xmlns:a16="http://schemas.microsoft.com/office/drawing/2014/main" id="{A49EC6B5-DE12-812F-38B7-C7012C0210C4}"/>
              </a:ext>
            </a:extLst>
          </p:cNvPr>
          <p:cNvSpPr txBox="1"/>
          <p:nvPr/>
        </p:nvSpPr>
        <p:spPr>
          <a:xfrm>
            <a:off x="25107" y="23524239"/>
            <a:ext cx="7022300" cy="523220"/>
          </a:xfrm>
          <a:prstGeom prst="rect">
            <a:avLst/>
          </a:prstGeom>
          <a:noFill/>
        </p:spPr>
        <p:txBody>
          <a:bodyPr wrap="square">
            <a:spAutoFit/>
          </a:bodyPr>
          <a:lstStyle/>
          <a:p>
            <a:pPr algn="ctr"/>
            <a:r>
              <a:rPr lang="en-US" sz="1400" b="0" i="0" dirty="0">
                <a:effectLst/>
              </a:rPr>
              <a:t>Effects of oscillator phase error and synchronization translates to location errors, the results shown here are </a:t>
            </a:r>
            <a:r>
              <a:rPr lang="en-US" sz="1400" b="0" i="0" u="none" strike="noStrike" dirty="0">
                <a:solidFill>
                  <a:srgbClr val="212121"/>
                </a:solidFill>
                <a:effectLst/>
                <a:latin typeface="Calibri" panose="020F0502020204030204" pitchFamily="34" charset="0"/>
              </a:rPr>
              <a:t>for ideal case with no oscillator or synchronization errors</a:t>
            </a:r>
            <a:r>
              <a:rPr lang="en-US" sz="1400" b="0" i="0" dirty="0">
                <a:effectLst/>
              </a:rPr>
              <a:t>. </a:t>
            </a:r>
            <a:endParaRPr lang="en-US" sz="1400" dirty="0"/>
          </a:p>
        </p:txBody>
      </p:sp>
      <p:sp>
        <p:nvSpPr>
          <p:cNvPr id="69" name="Rounded Rectangle 68">
            <a:extLst>
              <a:ext uri="{FF2B5EF4-FFF2-40B4-BE49-F238E27FC236}">
                <a16:creationId xmlns:a16="http://schemas.microsoft.com/office/drawing/2014/main" id="{C13E05B0-D38B-EB51-17C7-1F8F148993DF}"/>
              </a:ext>
            </a:extLst>
          </p:cNvPr>
          <p:cNvSpPr/>
          <p:nvPr/>
        </p:nvSpPr>
        <p:spPr>
          <a:xfrm>
            <a:off x="17694373" y="15487181"/>
            <a:ext cx="4000556" cy="1423144"/>
          </a:xfrm>
          <a:prstGeom prst="roundRect">
            <a:avLst/>
          </a:prstGeom>
          <a:solidFill>
            <a:srgbClr val="5F933B"/>
          </a:solidFill>
          <a:ln>
            <a:noFill/>
          </a:ln>
          <a:effectLst>
            <a:glow rad="228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50800" dist="38100" dir="2700000" algn="tl" rotWithShape="0">
                    <a:prstClr val="black">
                      <a:alpha val="40000"/>
                    </a:prstClr>
                  </a:outerShdw>
                </a:effectLst>
              </a:rPr>
              <a:t>Modules: Core computation and supporting code blocks for the main code </a:t>
            </a:r>
          </a:p>
        </p:txBody>
      </p:sp>
      <p:sp>
        <p:nvSpPr>
          <p:cNvPr id="78" name="Rounded Rectangle 77">
            <a:extLst>
              <a:ext uri="{FF2B5EF4-FFF2-40B4-BE49-F238E27FC236}">
                <a16:creationId xmlns:a16="http://schemas.microsoft.com/office/drawing/2014/main" id="{86DC0E3A-600B-B80B-3F34-A1ECDB794A0B}"/>
              </a:ext>
            </a:extLst>
          </p:cNvPr>
          <p:cNvSpPr/>
          <p:nvPr/>
        </p:nvSpPr>
        <p:spPr>
          <a:xfrm>
            <a:off x="4835162" y="15491757"/>
            <a:ext cx="3224334" cy="1426652"/>
          </a:xfrm>
          <a:prstGeom prst="roundRect">
            <a:avLst/>
          </a:prstGeom>
          <a:solidFill>
            <a:srgbClr val="5F933B"/>
          </a:solidFill>
          <a:ln>
            <a:noFill/>
          </a:ln>
          <a:effectLst>
            <a:glow rad="228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50800" dist="38100" dir="2700000" algn="tl" rotWithShape="0">
                    <a:prstClr val="black">
                      <a:alpha val="40000"/>
                    </a:prstClr>
                  </a:outerShdw>
                </a:effectLst>
              </a:rPr>
              <a:t>Simulation parameters: Configured based on the simulation study</a:t>
            </a:r>
          </a:p>
        </p:txBody>
      </p:sp>
      <p:sp>
        <p:nvSpPr>
          <p:cNvPr id="91" name="Rounded Rectangle 90">
            <a:extLst>
              <a:ext uri="{FF2B5EF4-FFF2-40B4-BE49-F238E27FC236}">
                <a16:creationId xmlns:a16="http://schemas.microsoft.com/office/drawing/2014/main" id="{7C18B83E-2E90-B1EE-13FE-FF13BBA21687}"/>
              </a:ext>
            </a:extLst>
          </p:cNvPr>
          <p:cNvSpPr/>
          <p:nvPr/>
        </p:nvSpPr>
        <p:spPr>
          <a:xfrm>
            <a:off x="13971814" y="15513818"/>
            <a:ext cx="3204343" cy="1403894"/>
          </a:xfrm>
          <a:prstGeom prst="roundRect">
            <a:avLst>
              <a:gd name="adj" fmla="val 9156"/>
            </a:avLst>
          </a:prstGeom>
          <a:solidFill>
            <a:srgbClr val="5F933B"/>
          </a:solidFill>
          <a:ln>
            <a:noFill/>
          </a:ln>
          <a:effectLst>
            <a:glow rad="228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50800" dist="38100" dir="2700000" algn="tl" rotWithShape="0">
                    <a:prstClr val="black">
                      <a:alpha val="40000"/>
                    </a:prstClr>
                  </a:outerShdw>
                </a:effectLst>
              </a:rPr>
              <a:t>GEDI data:</a:t>
            </a:r>
          </a:p>
          <a:p>
            <a:pPr algn="ctr"/>
            <a:r>
              <a:rPr lang="en-US" sz="2400" dirty="0">
                <a:solidFill>
                  <a:schemeClr val="bg1"/>
                </a:solidFill>
                <a:effectLst>
                  <a:outerShdw blurRad="50800" dist="38100" dir="2700000" algn="tl" rotWithShape="0">
                    <a:prstClr val="black">
                      <a:alpha val="40000"/>
                    </a:prstClr>
                  </a:outerShdw>
                </a:effectLst>
              </a:rPr>
              <a:t>Canopy heights and </a:t>
            </a:r>
          </a:p>
          <a:p>
            <a:pPr algn="ctr"/>
            <a:r>
              <a:rPr lang="en-US" sz="2400" dirty="0">
                <a:solidFill>
                  <a:schemeClr val="bg1"/>
                </a:solidFill>
                <a:effectLst>
                  <a:outerShdw blurRad="50800" dist="38100" dir="2700000" algn="tl" rotWithShape="0">
                    <a:prstClr val="black">
                      <a:alpha val="40000"/>
                    </a:prstClr>
                  </a:outerShdw>
                </a:effectLst>
              </a:rPr>
              <a:t>Canopy profiles</a:t>
            </a:r>
          </a:p>
        </p:txBody>
      </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12965</TotalTime>
  <Words>950</Words>
  <Application>Microsoft Macintosh PowerPoint</Application>
  <PresentationFormat>Custom</PresentationFormat>
  <Paragraphs>102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Helvetica</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Joshil, Shashank Srinivas (334K)</cp:lastModifiedBy>
  <cp:revision>119</cp:revision>
  <dcterms:created xsi:type="dcterms:W3CDTF">2022-08-22T17:05:38Z</dcterms:created>
  <dcterms:modified xsi:type="dcterms:W3CDTF">2023-09-21T22:46:48Z</dcterms:modified>
</cp:coreProperties>
</file>