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CBEA06-7298-F5AF-E46F-36D6DE6EBD85}" name="Hong, Sophia (US 1200)" initials="HS(1" userId="S::ana.s.hong@jpl.nasa.gov::8ed35a80-99c1-44c0-b57b-9b3aa285e4d8" providerId="AD"/>
  <p188:author id="{9F1056C4-72A9-A504-F5CB-4FBBE654700D}" name="Castaneda, Lupe (US 1230)" initials="CL(1" userId="S::Guadalupe.Castaneda@jpl.nasa.gov::6691f1d8-cdcc-421d-b26a-5c6cdec0460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E0E"/>
    <a:srgbClr val="1F77B4"/>
    <a:srgbClr val="2BBD6E"/>
    <a:srgbClr val="D8EEC0"/>
    <a:srgbClr val="92D050"/>
    <a:srgbClr val="551415"/>
    <a:srgbClr val="9F2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574D68-1C57-4EF7-B135-5949EC4BBAD2}" v="286" dt="2023-10-02T04:09:56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40"/>
    <p:restoredTop sz="96405"/>
  </p:normalViewPr>
  <p:slideViewPr>
    <p:cSldViewPr snapToGrid="0">
      <p:cViewPr varScale="1">
        <p:scale>
          <a:sx n="26" d="100"/>
          <a:sy n="26" d="100"/>
        </p:scale>
        <p:origin x="4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1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5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4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4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5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2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3F5681-73E2-9CD5-53A8-4DA57F5956F8}"/>
              </a:ext>
            </a:extLst>
          </p:cNvPr>
          <p:cNvSpPr/>
          <p:nvPr/>
        </p:nvSpPr>
        <p:spPr>
          <a:xfrm>
            <a:off x="468923" y="20324737"/>
            <a:ext cx="10339753" cy="4266052"/>
          </a:xfrm>
          <a:prstGeom prst="rect">
            <a:avLst/>
          </a:prstGeom>
          <a:solidFill>
            <a:srgbClr val="D8EE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AECE9D-7918-092A-C9EE-EC1B4E4CCC4C}"/>
              </a:ext>
            </a:extLst>
          </p:cNvPr>
          <p:cNvSpPr/>
          <p:nvPr/>
        </p:nvSpPr>
        <p:spPr>
          <a:xfrm>
            <a:off x="370205" y="9452084"/>
            <a:ext cx="10438470" cy="4333795"/>
          </a:xfrm>
          <a:prstGeom prst="rect">
            <a:avLst/>
          </a:prstGeom>
          <a:solidFill>
            <a:srgbClr val="D8EE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008870-3C96-F7DA-7C91-760C1D693711}"/>
              </a:ext>
            </a:extLst>
          </p:cNvPr>
          <p:cNvSpPr/>
          <p:nvPr/>
        </p:nvSpPr>
        <p:spPr>
          <a:xfrm>
            <a:off x="0" y="-54024"/>
            <a:ext cx="21945600" cy="22979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4185AC-9F19-D1B5-3E2C-C165D877F433}"/>
              </a:ext>
            </a:extLst>
          </p:cNvPr>
          <p:cNvSpPr/>
          <p:nvPr/>
        </p:nvSpPr>
        <p:spPr>
          <a:xfrm>
            <a:off x="0" y="2417069"/>
            <a:ext cx="21945600" cy="622028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6A532A-FFBD-15D8-A09B-9CB6F0E3F99E}"/>
              </a:ext>
            </a:extLst>
          </p:cNvPr>
          <p:cNvSpPr txBox="1"/>
          <p:nvPr/>
        </p:nvSpPr>
        <p:spPr>
          <a:xfrm>
            <a:off x="729474" y="28632241"/>
            <a:ext cx="805069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Helvetica" pitchFamily="2" charset="0"/>
                <a:cs typeface="Arial" panose="020B0604020202020204" pitchFamily="34" charset="0"/>
              </a:rPr>
              <a:t>National Aeronautics and Space Administration</a:t>
            </a:r>
          </a:p>
          <a:p>
            <a:pPr>
              <a:spcBef>
                <a:spcPts val="1800"/>
              </a:spcBef>
            </a:pPr>
            <a:r>
              <a:rPr lang="en-US" sz="2200" b="1" dirty="0">
                <a:latin typeface="Helvetica" pitchFamily="2" charset="0"/>
                <a:cs typeface="Arial" panose="020B0604020202020204" pitchFamily="34" charset="0"/>
              </a:rPr>
              <a:t>Jet Propulsion Laboratory</a:t>
            </a:r>
          </a:p>
          <a:p>
            <a:r>
              <a:rPr lang="en-US" sz="2200" dirty="0">
                <a:latin typeface="Helvetica" pitchFamily="2" charset="0"/>
                <a:cs typeface="Arial" panose="020B0604020202020204" pitchFamily="34" charset="0"/>
              </a:rPr>
              <a:t>California Institute of Technology</a:t>
            </a:r>
          </a:p>
          <a:p>
            <a:r>
              <a:rPr lang="en-US" sz="2200" dirty="0">
                <a:latin typeface="Helvetica" pitchFamily="2" charset="0"/>
                <a:cs typeface="Arial" panose="020B0604020202020204" pitchFamily="34" charset="0"/>
              </a:rPr>
              <a:t>Pasadena, California</a:t>
            </a:r>
          </a:p>
          <a:p>
            <a:endParaRPr lang="en-US" sz="2200" dirty="0">
              <a:latin typeface="Helvetica" pitchFamily="2" charset="0"/>
              <a:cs typeface="Arial" panose="020B0604020202020204" pitchFamily="34" charset="0"/>
            </a:endParaRPr>
          </a:p>
          <a:p>
            <a:r>
              <a:rPr lang="en-US" sz="2200" b="1" dirty="0" err="1">
                <a:latin typeface="Helvetica" pitchFamily="2" charset="0"/>
                <a:cs typeface="Arial" panose="020B0604020202020204" pitchFamily="34" charset="0"/>
              </a:rPr>
              <a:t>www.nasa.gov</a:t>
            </a:r>
            <a:endParaRPr lang="en-US" sz="2200" b="1" dirty="0"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8DB0F1-A907-BDB2-DC66-13092EE4F97A}"/>
              </a:ext>
            </a:extLst>
          </p:cNvPr>
          <p:cNvSpPr txBox="1"/>
          <p:nvPr/>
        </p:nvSpPr>
        <p:spPr>
          <a:xfrm>
            <a:off x="729474" y="835097"/>
            <a:ext cx="7515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National Aeronautics and Space Administration</a:t>
            </a:r>
            <a:endParaRPr lang="en-US" sz="2000" dirty="0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B6AD9F-C2D0-FAA0-B80B-B64AFDA924FD}"/>
              </a:ext>
            </a:extLst>
          </p:cNvPr>
          <p:cNvSpPr/>
          <p:nvPr/>
        </p:nvSpPr>
        <p:spPr>
          <a:xfrm>
            <a:off x="8541398" y="30546047"/>
            <a:ext cx="12674727" cy="1847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3CE19A-D280-F67F-3E02-115A87F9AEB3}"/>
              </a:ext>
            </a:extLst>
          </p:cNvPr>
          <p:cNvSpPr txBox="1"/>
          <p:nvPr/>
        </p:nvSpPr>
        <p:spPr>
          <a:xfrm>
            <a:off x="-86304" y="4072384"/>
            <a:ext cx="215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Determining the rate OH + HO</a:t>
            </a:r>
            <a:r>
              <a:rPr lang="en-US" sz="7200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Infrared Kinetic Spectroscopy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32E216-21F1-A2C5-49F4-69DE267EBFE5}"/>
              </a:ext>
            </a:extLst>
          </p:cNvPr>
          <p:cNvSpPr txBox="1"/>
          <p:nvPr/>
        </p:nvSpPr>
        <p:spPr>
          <a:xfrm>
            <a:off x="1321090" y="6975247"/>
            <a:ext cx="19376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Author: Charles R. Markus, NASA Postdoctoral Fellow (329H)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 Percival and Stanley P. Sander (329H)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793811-165A-F465-D149-810F948966A7}"/>
              </a:ext>
            </a:extLst>
          </p:cNvPr>
          <p:cNvSpPr txBox="1"/>
          <p:nvPr/>
        </p:nvSpPr>
        <p:spPr>
          <a:xfrm>
            <a:off x="800099" y="3078666"/>
            <a:ext cx="20416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Postdoc Research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78E8C2-04FE-7596-E6E5-FDFA926D8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7512" y="279967"/>
            <a:ext cx="1548832" cy="15488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3D5331E-3FEF-EE5C-7D18-7A1A7CDF432F}"/>
              </a:ext>
            </a:extLst>
          </p:cNvPr>
          <p:cNvSpPr txBox="1"/>
          <p:nvPr/>
        </p:nvSpPr>
        <p:spPr>
          <a:xfrm>
            <a:off x="729474" y="31456747"/>
            <a:ext cx="5976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Clearance Number: CL#00-0000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Poster Number: PRD-E-021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Helvetica" pitchFamily="2" charset="0"/>
                <a:cs typeface="Arial" panose="020B0604020202020204" pitchFamily="34" charset="0"/>
              </a:rPr>
              <a:t>Copyright 2023.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F8681B-2025-FBE5-4C9F-CD63D9834A06}"/>
              </a:ext>
            </a:extLst>
          </p:cNvPr>
          <p:cNvSpPr txBox="1"/>
          <p:nvPr/>
        </p:nvSpPr>
        <p:spPr>
          <a:xfrm>
            <a:off x="8780169" y="30215329"/>
            <a:ext cx="124359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3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3000" b="1" dirty="0">
                <a:latin typeface="Arial" panose="020B0604020202020204" pitchFamily="34" charset="0"/>
              </a:rPr>
              <a:t>Author Contact Information: </a:t>
            </a:r>
          </a:p>
          <a:p>
            <a:pPr>
              <a:spcBef>
                <a:spcPct val="0"/>
              </a:spcBef>
            </a:pPr>
            <a:r>
              <a:rPr lang="en-US" altLang="en-US" sz="30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charles.r.markus@jpl.nasa.gov</a:t>
            </a:r>
          </a:p>
          <a:p>
            <a:pPr>
              <a:spcBef>
                <a:spcPct val="0"/>
              </a:spcBef>
            </a:pPr>
            <a:r>
              <a:rPr lang="en-US" altLang="en-US" sz="30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(818)354-5752</a:t>
            </a:r>
          </a:p>
          <a:p>
            <a:endParaRPr lang="en-US" sz="3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E95501-4B9A-0A61-73D0-89BFD8BD67A2}"/>
              </a:ext>
            </a:extLst>
          </p:cNvPr>
          <p:cNvSpPr/>
          <p:nvPr/>
        </p:nvSpPr>
        <p:spPr>
          <a:xfrm>
            <a:off x="729474" y="20664340"/>
            <a:ext cx="960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Objectives 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Use high-resolution infrared spectroscopy to monitor OH and HO</a:t>
            </a:r>
            <a:r>
              <a:rPr lang="en-US" sz="3200" baseline="-25000" dirty="0"/>
              <a:t>2</a:t>
            </a:r>
            <a:r>
              <a:rPr lang="en-US" sz="3200" dirty="0"/>
              <a:t> in a photochemical reactor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Develop clean chemical scheme to avoid secondary and interfering chemistry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Accurately determine the rate of OH + HO</a:t>
            </a:r>
            <a:r>
              <a:rPr lang="en-US" sz="3200" baseline="-25000" dirty="0"/>
              <a:t>2</a:t>
            </a:r>
            <a:r>
              <a:rPr lang="en-US" sz="3200" dirty="0"/>
              <a:t>  under atmospheric conditions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2D4DAF-FBA5-BA61-8C16-458A0F29468E}"/>
              </a:ext>
            </a:extLst>
          </p:cNvPr>
          <p:cNvSpPr/>
          <p:nvPr/>
        </p:nvSpPr>
        <p:spPr>
          <a:xfrm>
            <a:off x="477540" y="9880633"/>
            <a:ext cx="985313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Background </a:t>
            </a:r>
          </a:p>
          <a:p>
            <a:pPr algn="just"/>
            <a:r>
              <a:rPr lang="en-US" sz="3200" dirty="0"/>
              <a:t>The free radicals OH and HO</a:t>
            </a:r>
            <a:r>
              <a:rPr lang="en-US" sz="3200" baseline="-25000" dirty="0"/>
              <a:t>2</a:t>
            </a:r>
            <a:r>
              <a:rPr lang="en-US" sz="3200" dirty="0"/>
              <a:t> are two of the most reactive species in the atmosphere, which process volatile organic compounds. </a:t>
            </a:r>
            <a:r>
              <a:rPr lang="en-US" sz="3200" b="1" dirty="0"/>
              <a:t>The reaction OH + HO</a:t>
            </a:r>
            <a:r>
              <a:rPr lang="en-US" sz="3200" b="1" baseline="-25000" dirty="0"/>
              <a:t>2</a:t>
            </a:r>
            <a:r>
              <a:rPr lang="en-US" sz="3200" b="1" dirty="0"/>
              <a:t> is the ultimate sink of odd hydrogen species (</a:t>
            </a:r>
            <a:r>
              <a:rPr lang="en-US" sz="3200" b="1" dirty="0" err="1"/>
              <a:t>HO</a:t>
            </a:r>
            <a:r>
              <a:rPr lang="en-US" sz="3200" b="1" baseline="-25000" dirty="0" err="1"/>
              <a:t>x</a:t>
            </a:r>
            <a:r>
              <a:rPr lang="en-US" sz="3200" b="1" dirty="0"/>
              <a:t>)</a:t>
            </a:r>
            <a:r>
              <a:rPr lang="en-US" sz="3200" i="1" dirty="0"/>
              <a:t> </a:t>
            </a:r>
            <a:r>
              <a:rPr lang="en-US" sz="3200" dirty="0"/>
              <a:t>in the middle atmosphere. New measurements of the reaction rate are needed to validate our current understanding tropospheric chemistry.</a:t>
            </a:r>
            <a:endParaRPr lang="en-US" sz="3200" dirty="0">
              <a:solidFill>
                <a:srgbClr val="0070C0"/>
              </a:solidFill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2005704-98D6-313C-D9B0-38BD0FD898DA}"/>
              </a:ext>
            </a:extLst>
          </p:cNvPr>
          <p:cNvGrpSpPr/>
          <p:nvPr/>
        </p:nvGrpSpPr>
        <p:grpSpPr>
          <a:xfrm>
            <a:off x="468922" y="25181941"/>
            <a:ext cx="10339753" cy="3228350"/>
            <a:chOff x="468922" y="19535683"/>
            <a:chExt cx="10339753" cy="322835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C8DF4F2-7C3D-CDE2-3AC2-6EFB914925F4}"/>
                </a:ext>
              </a:extLst>
            </p:cNvPr>
            <p:cNvSpPr/>
            <p:nvPr/>
          </p:nvSpPr>
          <p:spPr>
            <a:xfrm>
              <a:off x="468922" y="19535683"/>
              <a:ext cx="10339753" cy="3228350"/>
            </a:xfrm>
            <a:prstGeom prst="rect">
              <a:avLst/>
            </a:prstGeom>
            <a:solidFill>
              <a:srgbClr val="D8EE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6E91503-C95A-FBBD-E80C-E4B2DCEC3A20}"/>
                </a:ext>
              </a:extLst>
            </p:cNvPr>
            <p:cNvSpPr/>
            <p:nvPr/>
          </p:nvSpPr>
          <p:spPr>
            <a:xfrm>
              <a:off x="729474" y="19708219"/>
              <a:ext cx="9601200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b="1" dirty="0"/>
                <a:t>Approach and Results </a:t>
              </a:r>
            </a:p>
            <a:p>
              <a:pPr lvl="0" algn="just"/>
              <a:r>
                <a:rPr lang="en-US" sz="3200" dirty="0"/>
                <a:t>Measurements were done with the Infrared Kinetic Spectroscopy (IRKS) Instrument. This uses sensitive infrared spectroscopy to monitor HO</a:t>
              </a:r>
              <a:r>
                <a:rPr lang="en-US" sz="3200" baseline="-25000" dirty="0"/>
                <a:t>2</a:t>
              </a:r>
              <a:r>
                <a:rPr lang="en-US" sz="3200" dirty="0"/>
                <a:t> and OH after a high-energy UV laser pulse initiates the reaction in a laboratory reactor.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5F2F0FB-60D3-C2EC-0CBD-1AD802ACABA9}"/>
              </a:ext>
            </a:extLst>
          </p:cNvPr>
          <p:cNvGrpSpPr/>
          <p:nvPr/>
        </p:nvGrpSpPr>
        <p:grpSpPr>
          <a:xfrm>
            <a:off x="11192693" y="23004291"/>
            <a:ext cx="10339753" cy="3848106"/>
            <a:chOff x="11136926" y="13625145"/>
            <a:chExt cx="10339753" cy="384810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484D8EF-CE46-66C8-A478-92EC42F82CA0}"/>
                </a:ext>
              </a:extLst>
            </p:cNvPr>
            <p:cNvSpPr/>
            <p:nvPr/>
          </p:nvSpPr>
          <p:spPr>
            <a:xfrm>
              <a:off x="11136926" y="13625145"/>
              <a:ext cx="10339753" cy="3848106"/>
            </a:xfrm>
            <a:prstGeom prst="rect">
              <a:avLst/>
            </a:prstGeom>
            <a:solidFill>
              <a:srgbClr val="D8EE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54E1159-FF06-1C3A-586D-366C4C8E7FE6}"/>
                </a:ext>
              </a:extLst>
            </p:cNvPr>
            <p:cNvSpPr/>
            <p:nvPr/>
          </p:nvSpPr>
          <p:spPr>
            <a:xfrm>
              <a:off x="11454103" y="13869789"/>
              <a:ext cx="9601200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b="1" dirty="0"/>
                <a:t>Significance of Results/Benefits to NASA/JPL </a:t>
              </a:r>
              <a:endParaRPr lang="en-US" sz="3200" dirty="0">
                <a:solidFill>
                  <a:srgbClr val="FF0000"/>
                </a:solidFill>
              </a:endParaRPr>
            </a:p>
            <a:p>
              <a:pPr algn="just"/>
              <a:r>
                <a:rPr lang="en-US" sz="3200" dirty="0"/>
                <a:t>JPL oversees the evaluation for chemical kinetics and photochemical data for use in atmospheric studies. Atmospheric modelers rely on this for accurate data on reaction rates. </a:t>
              </a:r>
              <a:r>
                <a:rPr lang="en-US" sz="3200" b="1" dirty="0"/>
                <a:t>These new results will be included in the NASA/JPL data evaluation and improve atmospheric chemical models.</a:t>
              </a:r>
              <a:endParaRPr lang="en-US" sz="3200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68DAA152-64F0-F26C-DF46-19B44EEF5477}"/>
              </a:ext>
            </a:extLst>
          </p:cNvPr>
          <p:cNvSpPr/>
          <p:nvPr/>
        </p:nvSpPr>
        <p:spPr>
          <a:xfrm>
            <a:off x="11136926" y="27181812"/>
            <a:ext cx="10339753" cy="2862322"/>
          </a:xfrm>
          <a:prstGeom prst="rect">
            <a:avLst/>
          </a:prstGeom>
          <a:solidFill>
            <a:srgbClr val="D8EE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203F8C-FC95-D160-6E84-76DA5EDA04F4}"/>
              </a:ext>
            </a:extLst>
          </p:cNvPr>
          <p:cNvSpPr/>
          <p:nvPr/>
        </p:nvSpPr>
        <p:spPr>
          <a:xfrm>
            <a:off x="11454104" y="27452012"/>
            <a:ext cx="9601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Future Work 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This will work will be extended to a wider temperature range (250-350 K). In addition, systematic errors will be investigated to improve the accuracy of the results. </a:t>
            </a:r>
            <a:endParaRPr lang="en-US" sz="3200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C90C92F-B2C3-4628-B16E-3D15BE9C33E8}"/>
              </a:ext>
            </a:extLst>
          </p:cNvPr>
          <p:cNvGrpSpPr/>
          <p:nvPr/>
        </p:nvGrpSpPr>
        <p:grpSpPr>
          <a:xfrm>
            <a:off x="10947799" y="17400680"/>
            <a:ext cx="10107504" cy="5503642"/>
            <a:chOff x="10947799" y="9163328"/>
            <a:chExt cx="10107504" cy="5503642"/>
          </a:xfrm>
        </p:grpSpPr>
        <p:pic>
          <p:nvPicPr>
            <p:cNvPr id="76" name="Picture 75" descr="Chart, histogram&#10;&#10;Description automatically generated">
              <a:extLst>
                <a:ext uri="{FF2B5EF4-FFF2-40B4-BE49-F238E27FC236}">
                  <a16:creationId xmlns:a16="http://schemas.microsoft.com/office/drawing/2014/main" id="{8D0C93B7-35EF-AEEF-1E1A-7A4276238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47799" y="9163328"/>
              <a:ext cx="10107504" cy="5503642"/>
            </a:xfrm>
            <a:prstGeom prst="rect">
              <a:avLst/>
            </a:prstGeom>
          </p:spPr>
        </p:pic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17AFD0F-174B-166D-E90E-667B5293B878}"/>
                </a:ext>
              </a:extLst>
            </p:cNvPr>
            <p:cNvSpPr txBox="1"/>
            <p:nvPr/>
          </p:nvSpPr>
          <p:spPr>
            <a:xfrm>
              <a:off x="12953954" y="11771130"/>
              <a:ext cx="2320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1F77B4"/>
                  </a:solidFill>
                </a:rPr>
                <a:t>- Experiment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75A1109-50DA-DA6F-EDDE-5E3F0F2237AF}"/>
                </a:ext>
              </a:extLst>
            </p:cNvPr>
            <p:cNvSpPr txBox="1"/>
            <p:nvPr/>
          </p:nvSpPr>
          <p:spPr>
            <a:xfrm>
              <a:off x="12953954" y="12170506"/>
              <a:ext cx="19351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FE7E0E"/>
                  </a:solidFill>
                </a:rPr>
                <a:t>- Model fit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F8F9A78-F41E-29AB-F9C7-D9935D2D7900}"/>
                </a:ext>
              </a:extLst>
            </p:cNvPr>
            <p:cNvSpPr txBox="1"/>
            <p:nvPr/>
          </p:nvSpPr>
          <p:spPr>
            <a:xfrm>
              <a:off x="18236092" y="10384579"/>
              <a:ext cx="2320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1F77B4"/>
                  </a:solidFill>
                </a:rPr>
                <a:t>- Experiment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E7382C9-30B7-C2F1-F736-A68861E53069}"/>
                </a:ext>
              </a:extLst>
            </p:cNvPr>
            <p:cNvSpPr txBox="1"/>
            <p:nvPr/>
          </p:nvSpPr>
          <p:spPr>
            <a:xfrm>
              <a:off x="18236092" y="10783955"/>
              <a:ext cx="19351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FE7E0E"/>
                  </a:solidFill>
                </a:rPr>
                <a:t>- Model fit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33BACBA8-C9D4-41C7-6628-75C69B92C343}"/>
              </a:ext>
            </a:extLst>
          </p:cNvPr>
          <p:cNvGrpSpPr/>
          <p:nvPr/>
        </p:nvGrpSpPr>
        <p:grpSpPr>
          <a:xfrm>
            <a:off x="11046060" y="9063149"/>
            <a:ext cx="10938998" cy="3985632"/>
            <a:chOff x="253695" y="22946129"/>
            <a:chExt cx="10938998" cy="398563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77E2E61-3AD1-AD81-CA87-B1D91BD10DEC}"/>
                </a:ext>
              </a:extLst>
            </p:cNvPr>
            <p:cNvSpPr txBox="1"/>
            <p:nvPr/>
          </p:nvSpPr>
          <p:spPr>
            <a:xfrm>
              <a:off x="9675271" y="24457615"/>
              <a:ext cx="15174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248 nm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EC986747-60AC-A6BF-EEC3-F6AE1C982041}"/>
                </a:ext>
              </a:extLst>
            </p:cNvPr>
            <p:cNvGrpSpPr/>
            <p:nvPr/>
          </p:nvGrpSpPr>
          <p:grpSpPr>
            <a:xfrm>
              <a:off x="442510" y="23499025"/>
              <a:ext cx="9712017" cy="3432736"/>
              <a:chOff x="1163891" y="24829565"/>
              <a:chExt cx="8296916" cy="2932565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94865EE4-9EA5-32CB-C5F5-34184E8BF6C5}"/>
                  </a:ext>
                </a:extLst>
              </p:cNvPr>
              <p:cNvCxnSpPr>
                <a:cxnSpLocks/>
                <a:stCxn id="81" idx="0"/>
              </p:cNvCxnSpPr>
              <p:nvPr/>
            </p:nvCxnSpPr>
            <p:spPr>
              <a:xfrm flipH="1" flipV="1">
                <a:off x="5621586" y="24829565"/>
                <a:ext cx="1" cy="292576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3947F13-E288-868A-5AC2-07B0275DC27C}"/>
                  </a:ext>
                </a:extLst>
              </p:cNvPr>
              <p:cNvSpPr/>
              <p:nvPr/>
            </p:nvSpPr>
            <p:spPr>
              <a:xfrm>
                <a:off x="2251588" y="25435839"/>
                <a:ext cx="673335" cy="1489408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9658289-0689-7E75-8D62-CE454D7BEEB3}"/>
                  </a:ext>
                </a:extLst>
              </p:cNvPr>
              <p:cNvSpPr/>
              <p:nvPr/>
            </p:nvSpPr>
            <p:spPr>
              <a:xfrm>
                <a:off x="8413697" y="25464026"/>
                <a:ext cx="546988" cy="1489408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ECFCD78-4628-CCB0-BD3B-641A9BBA1F4F}"/>
                  </a:ext>
                </a:extLst>
              </p:cNvPr>
              <p:cNvSpPr/>
              <p:nvPr/>
            </p:nvSpPr>
            <p:spPr>
              <a:xfrm>
                <a:off x="2924923" y="25600534"/>
                <a:ext cx="5476279" cy="1216394"/>
              </a:xfrm>
              <a:prstGeom prst="roundRect">
                <a:avLst>
                  <a:gd name="adj" fmla="val 8096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6DB4FCCC-82B8-55BE-2320-8635B2A2D96B}"/>
                  </a:ext>
                </a:extLst>
              </p:cNvPr>
              <p:cNvSpPr/>
              <p:nvPr/>
            </p:nvSpPr>
            <p:spPr>
              <a:xfrm>
                <a:off x="5542431" y="25122141"/>
                <a:ext cx="158310" cy="4783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0B470E70-483E-26AF-FA36-F7DACE7627B0}"/>
                  </a:ext>
                </a:extLst>
              </p:cNvPr>
              <p:cNvSpPr/>
              <p:nvPr/>
            </p:nvSpPr>
            <p:spPr>
              <a:xfrm>
                <a:off x="3484406" y="26816929"/>
                <a:ext cx="158310" cy="4783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0FC367D-9362-BE96-2442-157FB5E6DFB7}"/>
                  </a:ext>
                </a:extLst>
              </p:cNvPr>
              <p:cNvSpPr/>
              <p:nvPr/>
            </p:nvSpPr>
            <p:spPr>
              <a:xfrm>
                <a:off x="7591474" y="26816929"/>
                <a:ext cx="158310" cy="4783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Stored Data 83">
                <a:extLst>
                  <a:ext uri="{FF2B5EF4-FFF2-40B4-BE49-F238E27FC236}">
                    <a16:creationId xmlns:a16="http://schemas.microsoft.com/office/drawing/2014/main" id="{089CB918-45F9-D604-C14E-B48B02083025}"/>
                  </a:ext>
                </a:extLst>
              </p:cNvPr>
              <p:cNvSpPr/>
              <p:nvPr/>
            </p:nvSpPr>
            <p:spPr>
              <a:xfrm rot="528541">
                <a:off x="2386931" y="25612531"/>
                <a:ext cx="188877" cy="418431"/>
              </a:xfrm>
              <a:prstGeom prst="flowChartOnlineStorag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1A6DB09A-6497-4219-0C29-4123820E98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63561" y="27312181"/>
                <a:ext cx="2" cy="449949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Arrow: Left 96">
                <a:extLst>
                  <a:ext uri="{FF2B5EF4-FFF2-40B4-BE49-F238E27FC236}">
                    <a16:creationId xmlns:a16="http://schemas.microsoft.com/office/drawing/2014/main" id="{D78D4D27-E20A-B14C-FD4D-EA895736B925}"/>
                  </a:ext>
                </a:extLst>
              </p:cNvPr>
              <p:cNvSpPr/>
              <p:nvPr/>
            </p:nvSpPr>
            <p:spPr>
              <a:xfrm>
                <a:off x="1163891" y="25914233"/>
                <a:ext cx="8296916" cy="620165"/>
              </a:xfrm>
              <a:prstGeom prst="leftArrow">
                <a:avLst/>
              </a:prstGeom>
              <a:solidFill>
                <a:srgbClr val="7030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lowchart: Stored Data 87">
                <a:extLst>
                  <a:ext uri="{FF2B5EF4-FFF2-40B4-BE49-F238E27FC236}">
                    <a16:creationId xmlns:a16="http://schemas.microsoft.com/office/drawing/2014/main" id="{3D0457FB-80FA-A9C3-AD29-12A8B19FC9A0}"/>
                  </a:ext>
                </a:extLst>
              </p:cNvPr>
              <p:cNvSpPr/>
              <p:nvPr/>
            </p:nvSpPr>
            <p:spPr>
              <a:xfrm rot="11386308">
                <a:off x="8628690" y="26385503"/>
                <a:ext cx="188877" cy="418431"/>
              </a:xfrm>
              <a:prstGeom prst="flowChartOnlineStorag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999349F-6E33-7582-3F6A-ACA67A6AEE9A}"/>
                  </a:ext>
                </a:extLst>
              </p:cNvPr>
              <p:cNvSpPr/>
              <p:nvPr/>
            </p:nvSpPr>
            <p:spPr>
              <a:xfrm>
                <a:off x="2534448" y="25668959"/>
                <a:ext cx="6130399" cy="1028593"/>
              </a:xfrm>
              <a:custGeom>
                <a:avLst/>
                <a:gdLst>
                  <a:gd name="connsiteX0" fmla="*/ 7117080 w 7155180"/>
                  <a:gd name="connsiteY0" fmla="*/ 601980 h 655320"/>
                  <a:gd name="connsiteX1" fmla="*/ 7620 w 7155180"/>
                  <a:gd name="connsiteY1" fmla="*/ 182880 h 655320"/>
                  <a:gd name="connsiteX2" fmla="*/ 7155180 w 7155180"/>
                  <a:gd name="connsiteY2" fmla="*/ 548640 h 655320"/>
                  <a:gd name="connsiteX3" fmla="*/ 30480 w 7155180"/>
                  <a:gd name="connsiteY3" fmla="*/ 45720 h 655320"/>
                  <a:gd name="connsiteX4" fmla="*/ 7124700 w 7155180"/>
                  <a:gd name="connsiteY4" fmla="*/ 655320 h 655320"/>
                  <a:gd name="connsiteX5" fmla="*/ 0 w 7155180"/>
                  <a:gd name="connsiteY5" fmla="*/ 106680 h 655320"/>
                  <a:gd name="connsiteX6" fmla="*/ 7155180 w 7155180"/>
                  <a:gd name="connsiteY6" fmla="*/ 495300 h 655320"/>
                  <a:gd name="connsiteX7" fmla="*/ 45720 w 7155180"/>
                  <a:gd name="connsiteY7" fmla="*/ 0 h 65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55180" h="655320">
                    <a:moveTo>
                      <a:pt x="7117080" y="601980"/>
                    </a:moveTo>
                    <a:lnTo>
                      <a:pt x="7620" y="182880"/>
                    </a:lnTo>
                    <a:lnTo>
                      <a:pt x="7155180" y="548640"/>
                    </a:lnTo>
                    <a:lnTo>
                      <a:pt x="30480" y="45720"/>
                    </a:lnTo>
                    <a:lnTo>
                      <a:pt x="7124700" y="655320"/>
                    </a:lnTo>
                    <a:lnTo>
                      <a:pt x="0" y="106680"/>
                    </a:lnTo>
                    <a:lnTo>
                      <a:pt x="7155180" y="495300"/>
                    </a:lnTo>
                    <a:lnTo>
                      <a:pt x="45720" y="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0B98E827-4469-3982-E5F9-677F2A41E2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10795" y="25757377"/>
                <a:ext cx="6974777" cy="9163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19E08FC7-8C1A-6202-40D1-5B65B6DB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27881" y="25616414"/>
                <a:ext cx="6974777" cy="9163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D49C7656-9F06-4B4E-AFCC-D9CAE2FC2F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70629" y="27295322"/>
                <a:ext cx="2" cy="449949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Isosceles Triangle 92">
                <a:extLst>
                  <a:ext uri="{FF2B5EF4-FFF2-40B4-BE49-F238E27FC236}">
                    <a16:creationId xmlns:a16="http://schemas.microsoft.com/office/drawing/2014/main" id="{CDD2246B-FC9C-D43F-58F5-9D394E43FC01}"/>
                  </a:ext>
                </a:extLst>
              </p:cNvPr>
              <p:cNvSpPr/>
              <p:nvPr/>
            </p:nvSpPr>
            <p:spPr>
              <a:xfrm rot="5722901">
                <a:off x="1891455" y="25561730"/>
                <a:ext cx="161778" cy="170351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Isosceles Triangle 93">
                <a:extLst>
                  <a:ext uri="{FF2B5EF4-FFF2-40B4-BE49-F238E27FC236}">
                    <a16:creationId xmlns:a16="http://schemas.microsoft.com/office/drawing/2014/main" id="{C0527154-9CD0-FD13-4DBC-EEA6139F47B3}"/>
                  </a:ext>
                </a:extLst>
              </p:cNvPr>
              <p:cNvSpPr/>
              <p:nvPr/>
            </p:nvSpPr>
            <p:spPr>
              <a:xfrm rot="16597988">
                <a:off x="1563689" y="25689710"/>
                <a:ext cx="161778" cy="170351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47ED947-A024-6782-C2AC-FA9DD5FA864A}"/>
                </a:ext>
              </a:extLst>
            </p:cNvPr>
            <p:cNvSpPr txBox="1"/>
            <p:nvPr/>
          </p:nvSpPr>
          <p:spPr>
            <a:xfrm>
              <a:off x="4754822" y="22946129"/>
              <a:ext cx="28791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XeF</a:t>
              </a:r>
              <a:r>
                <a:rPr lang="en-US" sz="2800" baseline="-25000" dirty="0"/>
                <a:t>2</a:t>
              </a:r>
              <a:r>
                <a:rPr lang="en-US" sz="2800" dirty="0"/>
                <a:t>, O</a:t>
              </a:r>
              <a:r>
                <a:rPr lang="en-US" sz="2800" baseline="-25000" dirty="0"/>
                <a:t>2</a:t>
              </a:r>
              <a:r>
                <a:rPr lang="en-US" sz="2800" dirty="0"/>
                <a:t>, H</a:t>
              </a:r>
              <a:r>
                <a:rPr lang="en-US" sz="2800" baseline="-25000" dirty="0"/>
                <a:t>2</a:t>
              </a:r>
              <a:endParaRPr lang="en-US" sz="280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12D21B2-968B-2794-8345-21E866C793DF}"/>
                </a:ext>
              </a:extLst>
            </p:cNvPr>
            <p:cNvSpPr txBox="1"/>
            <p:nvPr/>
          </p:nvSpPr>
          <p:spPr>
            <a:xfrm>
              <a:off x="253695" y="23702331"/>
              <a:ext cx="1614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IR lasers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8077CB8-CBF0-D903-BA9E-A3B557F7E89C}"/>
                </a:ext>
              </a:extLst>
            </p:cNvPr>
            <p:cNvSpPr txBox="1"/>
            <p:nvPr/>
          </p:nvSpPr>
          <p:spPr>
            <a:xfrm>
              <a:off x="374273" y="22962978"/>
              <a:ext cx="4259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/>
                <a:t>IRKS Instrument</a:t>
              </a:r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C1D79CA-F424-24D2-E272-F964D8F9F019}"/>
              </a:ext>
            </a:extLst>
          </p:cNvPr>
          <p:cNvSpPr/>
          <p:nvPr/>
        </p:nvSpPr>
        <p:spPr>
          <a:xfrm>
            <a:off x="11192693" y="13545280"/>
            <a:ext cx="4770305" cy="3713753"/>
          </a:xfrm>
          <a:prstGeom prst="rect">
            <a:avLst/>
          </a:prstGeom>
          <a:solidFill>
            <a:srgbClr val="D8EE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EDCAB046-C28A-31AC-6764-4BCC9AB2B7BE}"/>
                  </a:ext>
                </a:extLst>
              </p:cNvPr>
              <p:cNvSpPr/>
              <p:nvPr/>
            </p:nvSpPr>
            <p:spPr>
              <a:xfrm>
                <a:off x="11453245" y="13717817"/>
                <a:ext cx="9601200" cy="3215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u="sng" dirty="0"/>
                  <a:t>Reaction scheme </a:t>
                </a:r>
              </a:p>
              <a:p>
                <a:pPr marL="514350" indent="-514350">
                  <a:buAutoNum type="arabicPeriod"/>
                </a:pPr>
                <a:r>
                  <a:rPr lang="en-US" sz="3200" dirty="0"/>
                  <a:t>XeF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48 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e>
                    </m:groupChr>
                  </m:oMath>
                </a14:m>
                <a:r>
                  <a:rPr lang="en-US" sz="3200" dirty="0"/>
                  <a:t> 2F + Xe</a:t>
                </a:r>
                <a:endParaRPr lang="en-US" sz="3200" u="sng" dirty="0"/>
              </a:p>
              <a:p>
                <a:pPr marL="514350" indent="-514350">
                  <a:buAutoNum type="arabicPeriod"/>
                </a:pPr>
                <a:r>
                  <a:rPr lang="en-US" sz="3200" dirty="0"/>
                  <a:t>F + H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200" dirty="0"/>
                  <a:t> HF + H</a:t>
                </a:r>
              </a:p>
              <a:p>
                <a:pPr marL="514350" indent="-514350">
                  <a:buAutoNum type="arabicPeriod"/>
                </a:pPr>
                <a:r>
                  <a:rPr lang="en-US" sz="3200" dirty="0"/>
                  <a:t>H + O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200" dirty="0"/>
                  <a:t> HO</a:t>
                </a:r>
                <a:r>
                  <a:rPr lang="en-US" sz="3200" baseline="-25000" dirty="0"/>
                  <a:t>2</a:t>
                </a:r>
                <a:endParaRPr lang="en-US" sz="3200" dirty="0"/>
              </a:p>
              <a:p>
                <a:pPr marL="514350" indent="-514350">
                  <a:buAutoNum type="arabicPeriod"/>
                </a:pPr>
                <a:r>
                  <a:rPr lang="en-US" sz="3200" dirty="0"/>
                  <a:t>H + HO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200" dirty="0"/>
                  <a:t> 2OH</a:t>
                </a:r>
              </a:p>
              <a:p>
                <a:pPr marL="514350" indent="-514350">
                  <a:buAutoNum type="arabicPeriod"/>
                </a:pPr>
                <a:r>
                  <a:rPr lang="en-US" sz="3200" dirty="0"/>
                  <a:t>OH + HO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200" dirty="0"/>
                  <a:t> H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O + O</a:t>
                </a:r>
                <a:r>
                  <a:rPr lang="en-US" sz="3200" baseline="-25000" dirty="0"/>
                  <a:t>2</a:t>
                </a:r>
                <a:endParaRPr lang="en-US" sz="3200" dirty="0"/>
              </a:p>
            </p:txBody>
          </p:sp>
        </mc:Choice>
        <mc:Fallback xmlns="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EDCAB046-C28A-31AC-6764-4BCC9AB2B7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3245" y="13717817"/>
                <a:ext cx="9601200" cy="3215880"/>
              </a:xfrm>
              <a:prstGeom prst="rect">
                <a:avLst/>
              </a:prstGeom>
              <a:blipFill>
                <a:blip r:embed="rId4"/>
                <a:stretch>
                  <a:fillRect l="-1714" t="-2462" b="-5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Rectangle 115">
            <a:extLst>
              <a:ext uri="{FF2B5EF4-FFF2-40B4-BE49-F238E27FC236}">
                <a16:creationId xmlns:a16="http://schemas.microsoft.com/office/drawing/2014/main" id="{3BB643A8-09D1-10A4-32A8-E2FDE74B25DF}"/>
              </a:ext>
            </a:extLst>
          </p:cNvPr>
          <p:cNvSpPr/>
          <p:nvPr/>
        </p:nvSpPr>
        <p:spPr>
          <a:xfrm>
            <a:off x="16255344" y="13505154"/>
            <a:ext cx="5221333" cy="3753879"/>
          </a:xfrm>
          <a:prstGeom prst="rect">
            <a:avLst/>
          </a:prstGeom>
          <a:solidFill>
            <a:srgbClr val="D8EE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A657385F-0F42-221A-BDFE-D85B3D4B1C0D}"/>
                  </a:ext>
                </a:extLst>
              </p:cNvPr>
              <p:cNvSpPr/>
              <p:nvPr/>
            </p:nvSpPr>
            <p:spPr>
              <a:xfrm>
                <a:off x="16306802" y="13769816"/>
                <a:ext cx="5462221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u="sng" dirty="0"/>
                  <a:t>Results</a:t>
                </a:r>
              </a:p>
              <a:p>
                <a:r>
                  <a:rPr lang="en-US" sz="3200" dirty="0"/>
                  <a:t>Preliminary results give:</a:t>
                </a:r>
              </a:p>
              <a:p>
                <a:r>
                  <a:rPr lang="en-US" sz="3200" dirty="0"/>
                  <a:t>    k = </a:t>
                </a:r>
                <a:r>
                  <a:rPr lang="en-US" sz="3200" b="1" dirty="0"/>
                  <a:t>9.4(30)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b="1" dirty="0"/>
                  <a:t>10</a:t>
                </a:r>
                <a:r>
                  <a:rPr lang="en-US" sz="3200" b="1" baseline="30000" dirty="0"/>
                  <a:t>-11</a:t>
                </a:r>
                <a:r>
                  <a:rPr lang="en-US" sz="3200" b="1" dirty="0"/>
                  <a:t> cm</a:t>
                </a:r>
                <a:r>
                  <a:rPr lang="en-US" sz="3200" b="1" baseline="30000" dirty="0"/>
                  <a:t>-3</a:t>
                </a:r>
                <a:r>
                  <a:rPr lang="en-US" sz="3200" b="1" dirty="0"/>
                  <a:t> s</a:t>
                </a:r>
                <a:r>
                  <a:rPr lang="en-US" sz="3200" b="1" baseline="30000" dirty="0"/>
                  <a:t>-1</a:t>
                </a:r>
                <a:endParaRPr lang="en-US" sz="3200" dirty="0"/>
              </a:p>
              <a:p>
                <a:r>
                  <a:rPr lang="en-US" sz="3200" dirty="0"/>
                  <a:t>Previous value:</a:t>
                </a:r>
              </a:p>
              <a:p>
                <a:r>
                  <a:rPr lang="en-US" sz="3200" dirty="0"/>
                  <a:t>    k = 1.1(2)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dirty="0"/>
                  <a:t>10</a:t>
                </a:r>
                <a:r>
                  <a:rPr lang="en-US" sz="3200" baseline="30000" dirty="0"/>
                  <a:t>-10</a:t>
                </a:r>
                <a:r>
                  <a:rPr lang="en-US" sz="3200" dirty="0"/>
                  <a:t> cm</a:t>
                </a:r>
                <a:r>
                  <a:rPr lang="en-US" sz="3200" baseline="30000" dirty="0"/>
                  <a:t>-3</a:t>
                </a:r>
                <a:r>
                  <a:rPr lang="en-US" sz="3200" dirty="0"/>
                  <a:t> s</a:t>
                </a:r>
                <a:r>
                  <a:rPr lang="en-US" sz="3200" baseline="30000" dirty="0"/>
                  <a:t>-1</a:t>
                </a:r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A657385F-0F42-221A-BDFE-D85B3D4B1C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6802" y="13769816"/>
                <a:ext cx="5462221" cy="3046988"/>
              </a:xfrm>
              <a:prstGeom prst="rect">
                <a:avLst/>
              </a:prstGeom>
              <a:blipFill>
                <a:blip r:embed="rId5"/>
                <a:stretch>
                  <a:fillRect l="-2790" t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FE0507B-484A-0B7C-0E9B-8ED5E189E1B7}"/>
              </a:ext>
            </a:extLst>
          </p:cNvPr>
          <p:cNvGrpSpPr/>
          <p:nvPr/>
        </p:nvGrpSpPr>
        <p:grpSpPr>
          <a:xfrm>
            <a:off x="2305491" y="13872869"/>
            <a:ext cx="5633533" cy="6374500"/>
            <a:chOff x="342629" y="13717817"/>
            <a:chExt cx="5723685" cy="6476508"/>
          </a:xfrm>
        </p:grpSpPr>
        <p:pic>
          <p:nvPicPr>
            <p:cNvPr id="121" name="Content Placeholder 4">
              <a:extLst>
                <a:ext uri="{FF2B5EF4-FFF2-40B4-BE49-F238E27FC236}">
                  <a16:creationId xmlns:a16="http://schemas.microsoft.com/office/drawing/2014/main" id="{AED077C3-E926-FF6D-441A-B8C582AD0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2629" y="13771492"/>
              <a:ext cx="5723685" cy="6422833"/>
            </a:xfrm>
            <a:prstGeom prst="rect">
              <a:avLst/>
            </a:prstGeom>
          </p:spPr>
        </p:pic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FAB7A96-0574-8C67-8838-C03A27586051}"/>
                </a:ext>
              </a:extLst>
            </p:cNvPr>
            <p:cNvSpPr/>
            <p:nvPr/>
          </p:nvSpPr>
          <p:spPr>
            <a:xfrm>
              <a:off x="3217261" y="13717817"/>
              <a:ext cx="989618" cy="248065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BB297CE-121A-EC77-BCFF-A046EED2843F}"/>
                </a:ext>
              </a:extLst>
            </p:cNvPr>
            <p:cNvSpPr/>
            <p:nvPr/>
          </p:nvSpPr>
          <p:spPr>
            <a:xfrm>
              <a:off x="3217261" y="17177002"/>
              <a:ext cx="1538388" cy="2785414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25EA44ED-19EE-E851-5418-A01D3A54C3DA}"/>
              </a:ext>
            </a:extLst>
          </p:cNvPr>
          <p:cNvSpPr txBox="1"/>
          <p:nvPr/>
        </p:nvSpPr>
        <p:spPr>
          <a:xfrm>
            <a:off x="6930228" y="19625155"/>
            <a:ext cx="4017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Lelieveld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&amp; P.J.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Crutzen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Nature, 343, 227 (1990).</a:t>
            </a:r>
            <a:endParaRPr lang="en-US" dirty="0">
              <a:latin typeface="Helvetica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9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4307</TotalTime>
  <Words>413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Poster Template Guidelines</dc:title>
  <dc:creator>Chen, Joy (US 183B)</dc:creator>
  <cp:lastModifiedBy>Hong, Sophia (US 1212)</cp:lastModifiedBy>
  <cp:revision>28</cp:revision>
  <dcterms:created xsi:type="dcterms:W3CDTF">2022-08-22T17:05:38Z</dcterms:created>
  <dcterms:modified xsi:type="dcterms:W3CDTF">2023-11-29T02:56:07Z</dcterms:modified>
</cp:coreProperties>
</file>