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0"/>
    <p:restoredTop sz="96405"/>
  </p:normalViewPr>
  <p:slideViewPr>
    <p:cSldViewPr snapToGrid="0">
      <p:cViewPr varScale="1">
        <p:scale>
          <a:sx n="26" d="100"/>
          <a:sy n="26" d="100"/>
        </p:scale>
        <p:origin x="47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61A425A-0138-9F57-418C-1160C6B4F73B}"/>
              </a:ext>
            </a:extLst>
          </p:cNvPr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2AF611-A145-9DCE-756D-63CAC01BA78D}"/>
              </a:ext>
            </a:extLst>
          </p:cNvPr>
          <p:cNvSpPr/>
          <p:nvPr/>
        </p:nvSpPr>
        <p:spPr>
          <a:xfrm>
            <a:off x="8541400" y="29890260"/>
            <a:ext cx="12578428" cy="2767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498629"/>
            <a:ext cx="21945600" cy="32367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54323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-1" y="2119547"/>
            <a:ext cx="219456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Revisiting the Formation of Multi-year La Niña Events: 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 Preceding Strong El Niño Necessary?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90" y="3656083"/>
            <a:ext cx="19376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</a:t>
            </a:r>
            <a:r>
              <a:rPr lang="en-US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Ji-Won Kim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(329E, NASA Postdoctoral Fellow)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Co-authors: Jin-Yi Yu (UC Irvine) and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Baijun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Tian (329E)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729474" y="31452113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</a:t>
            </a:r>
            <a:r>
              <a:rPr lang="en-US" sz="2000" strike="sngStrike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PRD-E-023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8780170" y="30108451"/>
            <a:ext cx="12162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Publications and Acknowledgements:</a:t>
            </a:r>
          </a:p>
          <a:p>
            <a:pPr>
              <a:spcBef>
                <a:spcPct val="0"/>
              </a:spcBef>
            </a:pPr>
            <a:r>
              <a:rPr lang="en-US" sz="3000" b="1" u="sng" dirty="0">
                <a:effectLst/>
                <a:latin typeface="Times New Roman" panose="02020603050405020304" pitchFamily="18" charset="0"/>
                <a:ea typeface="Arial Unicode MS"/>
              </a:rPr>
              <a:t>Kim, J.-W.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 Unicode MS"/>
              </a:rPr>
              <a:t>, J.-Y. Yu, and B. Tian: </a:t>
            </a:r>
            <a:r>
              <a:rPr lang="en-US" sz="3000" kern="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Is a preceding strong El Niño necessary to generate multi-year La Niña events?</a:t>
            </a:r>
            <a:r>
              <a:rPr lang="en-US" sz="3000" kern="0" dirty="0">
                <a:effectLst/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en-US" sz="3000" i="1" kern="0" dirty="0">
                <a:effectLst/>
                <a:latin typeface="Times New Roman" panose="02020603050405020304" pitchFamily="18" charset="0"/>
                <a:ea typeface="Gulim" panose="020B0600000101010101" pitchFamily="34" charset="-127"/>
              </a:rPr>
              <a:t>Nature Communications</a:t>
            </a:r>
            <a:r>
              <a:rPr lang="en-US" sz="3000" kern="0" dirty="0">
                <a:effectLst/>
                <a:latin typeface="Times New Roman" panose="02020603050405020304" pitchFamily="18" charset="0"/>
                <a:ea typeface="Gulim" panose="020B0600000101010101" pitchFamily="34" charset="-127"/>
              </a:rPr>
              <a:t>, under revision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Author Contact Information: </a:t>
            </a:r>
            <a:r>
              <a:rPr lang="en-US" altLang="en-US" sz="2800" b="1" u="sng" dirty="0">
                <a:latin typeface="Arial" panose="020B0604020202020204" pitchFamily="34" charset="0"/>
              </a:rPr>
              <a:t>Ji-Won Kim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(jiwon.kim@jpl.nasa.gov)</a:t>
            </a:r>
            <a:endParaRPr lang="en-US" altLang="en-US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95501-4B9A-0A61-73D0-89BFD8BD67A2}"/>
              </a:ext>
            </a:extLst>
          </p:cNvPr>
          <p:cNvSpPr/>
          <p:nvPr/>
        </p:nvSpPr>
        <p:spPr>
          <a:xfrm>
            <a:off x="1003391" y="7309708"/>
            <a:ext cx="2011670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Objectives 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/>
              <a:t>To achieve a better understanding of the generation mechanism of multi-year La Niña events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4DAF-FBA5-BA61-8C16-458A0F29468E}"/>
              </a:ext>
            </a:extLst>
          </p:cNvPr>
          <p:cNvSpPr/>
          <p:nvPr/>
        </p:nvSpPr>
        <p:spPr>
          <a:xfrm>
            <a:off x="1003391" y="4866968"/>
            <a:ext cx="20116709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Calibri (Body)"/>
              </a:rPr>
              <a:t>Background </a:t>
            </a:r>
            <a:endParaRPr lang="en-US" sz="2800" dirty="0">
              <a:solidFill>
                <a:srgbClr val="FF0000"/>
              </a:solidFill>
              <a:latin typeface="Calibri (Body)"/>
            </a:endParaRPr>
          </a:p>
          <a:p>
            <a:pPr algn="just"/>
            <a:r>
              <a:rPr lang="en-US" sz="2800" dirty="0">
                <a:effectLst/>
                <a:latin typeface="Calibri (Body)"/>
                <a:ea typeface="Malgun Gothic" panose="020B0503020000020004" pitchFamily="34" charset="-127"/>
              </a:rPr>
              <a:t>The latest multi-year La Niña event, spanning from 2020 to 2022, has drawn particular attention from climate research community because the event was not preceded by a strong El Niño but by a very weak one. This contradicts with the traditional views, which emphasized the significance of a preceding strong El Niño in generating multi-year La Niña events. In this study, we revisit the generation mechanism of multi-year La Niña events.</a:t>
            </a:r>
            <a:endParaRPr lang="en-US" sz="2800" dirty="0">
              <a:solidFill>
                <a:srgbClr val="0070C0"/>
              </a:solidFill>
              <a:latin typeface="Calibri (Body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91503-C95A-FBBD-E80C-E4B2DCEC3A20}"/>
              </a:ext>
            </a:extLst>
          </p:cNvPr>
          <p:cNvSpPr/>
          <p:nvPr/>
        </p:nvSpPr>
        <p:spPr>
          <a:xfrm>
            <a:off x="1003392" y="8466700"/>
            <a:ext cx="19522440" cy="97565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Approach and Results </a:t>
            </a:r>
            <a:endParaRPr lang="en-US" sz="2800" dirty="0">
              <a:solidFill>
                <a:srgbClr val="FF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/>
              <a:t>We analyzed various observational data covering the 20</a:t>
            </a:r>
            <a:r>
              <a:rPr lang="en-US" sz="2800" baseline="30000" dirty="0"/>
              <a:t>th</a:t>
            </a:r>
            <a:r>
              <a:rPr lang="en-US" sz="2800" dirty="0"/>
              <a:t> century, from 1900 to 2022: HadISSTv1.1 (1900-2022) for sea surface temperature (SST) data; NOAA 20CRv2 (1900-1947) + NCEP/NCAR R1 (1948-2022) for atmospheric data; SODAv2.2.4 (1900-1979) + GODAS (1980-2022) for oceanic data.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b="1" dirty="0"/>
              <a:t>We demonstrated that the role of preceding strong El Niño has been overemphasized, as the majority of multi-year La Niña events did not actually require a strong El Niño in the preceding year (see </a:t>
            </a:r>
            <a:r>
              <a:rPr lang="en-US" sz="2800" b="1" dirty="0">
                <a:highlight>
                  <a:srgbClr val="C0C0C0"/>
                </a:highlight>
              </a:rPr>
              <a:t>Fig. 1</a:t>
            </a:r>
            <a:r>
              <a:rPr lang="en-US" sz="2800" b="1" dirty="0"/>
              <a:t>).</a:t>
            </a:r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lvl="0" indent="-514350" algn="just">
              <a:buFont typeface="+mj-lt"/>
              <a:buAutoNum type="arabicPeriod"/>
            </a:pP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endParaRPr lang="en-US" sz="1200" dirty="0"/>
          </a:p>
          <a:p>
            <a:pPr marL="514350" indent="-514350" algn="just">
              <a:buFont typeface="+mj-lt"/>
              <a:buAutoNum type="arabicPeriod"/>
            </a:pPr>
            <a:endParaRPr lang="en-US" sz="15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/>
              <a:t>We proposed an alternative mechanism, termed the ‘PMM’ mechanism, which comprehensively explains the generation of multi-year La Niña events, regardless of the El Niño conditions in their preceding years (see </a:t>
            </a:r>
            <a:r>
              <a:rPr lang="en-US" sz="2800" b="1" dirty="0">
                <a:highlight>
                  <a:srgbClr val="C0C0C0"/>
                </a:highlight>
              </a:rPr>
              <a:t>Fig. 2</a:t>
            </a:r>
            <a:r>
              <a:rPr lang="en-US" sz="2800" b="1" dirty="0"/>
              <a:t>)</a:t>
            </a:r>
            <a:r>
              <a:rPr lang="en-US" sz="2800" dirty="0"/>
              <a:t>; PMM = Pacific Meridional Mode, the leading ocean-atmosphere coupled mode over the subtropical North Pacific.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E1159-FF06-1C3A-586D-366C4C8E7FE6}"/>
              </a:ext>
            </a:extLst>
          </p:cNvPr>
          <p:cNvSpPr/>
          <p:nvPr/>
        </p:nvSpPr>
        <p:spPr>
          <a:xfrm>
            <a:off x="1003392" y="26269531"/>
            <a:ext cx="2011643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</a:rPr>
              <a:t>Significance of Results/Benefits to NASA/JPL </a:t>
            </a:r>
            <a:endParaRPr lang="en-US" sz="2800" dirty="0">
              <a:solidFill>
                <a:srgbClr val="0070C0"/>
              </a:solidFill>
            </a:endParaRPr>
          </a:p>
          <a:p>
            <a:pPr algn="just"/>
            <a:r>
              <a:rPr lang="en-US" sz="2800" dirty="0"/>
              <a:t>The findings of this study not only contribute to advancing our understanding of multi-year ENSO dynamics (benefits to science and NASA/JPL) but also hold substantial socio-economic relevance, given the prolonged global climate impacts associated with multi-year La Niña events (benefits to society).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03F8C-FC95-D160-6E84-76DA5EDA04F4}"/>
              </a:ext>
            </a:extLst>
          </p:cNvPr>
          <p:cNvSpPr/>
          <p:nvPr/>
        </p:nvSpPr>
        <p:spPr>
          <a:xfrm>
            <a:off x="1003392" y="28243284"/>
            <a:ext cx="2011643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Future Work 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We need to provide an answer as to whether cutting-edge contemporary climate models, such as those participated in the CMIP6 project, can properly reproduce our observational findings.</a:t>
            </a:r>
          </a:p>
        </p:txBody>
      </p:sp>
      <p:pic>
        <p:nvPicPr>
          <p:cNvPr id="33" name="Picture 32" descr="Chart&#10;&#10;Description automatically generated">
            <a:extLst>
              <a:ext uri="{FF2B5EF4-FFF2-40B4-BE49-F238E27FC236}">
                <a16:creationId xmlns:a16="http://schemas.microsoft.com/office/drawing/2014/main" id="{2C28EEFB-61A1-2A22-EEAB-23E8B5232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29" y="18029244"/>
            <a:ext cx="13641752" cy="75485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2C6C4BC-F298-5C7D-3599-4EAAAA69EFD5}"/>
              </a:ext>
            </a:extLst>
          </p:cNvPr>
          <p:cNvSpPr/>
          <p:nvPr/>
        </p:nvSpPr>
        <p:spPr>
          <a:xfrm>
            <a:off x="2864799" y="25558642"/>
            <a:ext cx="108394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highlight>
                  <a:srgbClr val="C0C0C0"/>
                </a:highlight>
                <a:latin typeface="Calibri (Body)"/>
              </a:rPr>
              <a:t>Fig. 2 | </a:t>
            </a:r>
            <a:r>
              <a:rPr lang="en-US" sz="2600" b="1" kern="50" dirty="0">
                <a:effectLst/>
                <a:highlight>
                  <a:srgbClr val="C0C0C0"/>
                </a:highlight>
                <a:latin typeface="Calibri (Body)"/>
                <a:ea typeface="Calibri" panose="020F0502020204030204" pitchFamily="34" charset="0"/>
              </a:rPr>
              <a:t>Role of negative PMM in generating multi-year La Niña: Crucial</a:t>
            </a:r>
            <a:endParaRPr lang="en-US" sz="2600" dirty="0">
              <a:highlight>
                <a:srgbClr val="C0C0C0"/>
              </a:highlight>
              <a:latin typeface="Calibri (Body)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220248-6E32-2E15-5D03-5A60AC6E09AC}"/>
              </a:ext>
            </a:extLst>
          </p:cNvPr>
          <p:cNvSpPr txBox="1"/>
          <p:nvPr/>
        </p:nvSpPr>
        <p:spPr>
          <a:xfrm>
            <a:off x="729474" y="29794596"/>
            <a:ext cx="805069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Technology, Pasadena, California</a:t>
            </a:r>
          </a:p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www.nasa.gov</a:t>
            </a:r>
          </a:p>
        </p:txBody>
      </p:sp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DCB410C9-7F0E-8893-B1BA-A65087C730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21"/>
          <a:stretch/>
        </p:blipFill>
        <p:spPr>
          <a:xfrm>
            <a:off x="1994171" y="11163027"/>
            <a:ext cx="5558292" cy="4868158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6EA01BC-35B6-E9FD-83C6-15784E41CE81}"/>
              </a:ext>
            </a:extLst>
          </p:cNvPr>
          <p:cNvSpPr/>
          <p:nvPr/>
        </p:nvSpPr>
        <p:spPr>
          <a:xfrm>
            <a:off x="2864799" y="15881383"/>
            <a:ext cx="1389763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highlight>
                  <a:srgbClr val="C0C0C0"/>
                </a:highlight>
                <a:latin typeface="Calibri (Body)"/>
              </a:rPr>
              <a:t>Fig. 1 | </a:t>
            </a:r>
            <a:r>
              <a:rPr lang="en-US" sz="2600" b="1" kern="50" dirty="0">
                <a:effectLst/>
                <a:highlight>
                  <a:srgbClr val="C0C0C0"/>
                </a:highlight>
                <a:latin typeface="Calibri (Body)"/>
                <a:ea typeface="Calibri" panose="020F0502020204030204" pitchFamily="34" charset="0"/>
              </a:rPr>
              <a:t>Role of preceding strong El Niño in generating multi-year La Niña: Overemphasized</a:t>
            </a:r>
            <a:endParaRPr lang="en-US" sz="2600" dirty="0">
              <a:highlight>
                <a:srgbClr val="C0C0C0"/>
              </a:highlight>
              <a:latin typeface="Calibri (Body)"/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522020A-0796-977C-120E-B75CE3BECEA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093" y="11316789"/>
            <a:ext cx="4572000" cy="4518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4479E7-851A-DF6B-91A9-ED3E6F793D9B}"/>
              </a:ext>
            </a:extLst>
          </p:cNvPr>
          <p:cNvSpPr txBox="1"/>
          <p:nvPr/>
        </p:nvSpPr>
        <p:spPr>
          <a:xfrm>
            <a:off x="16874290" y="11183904"/>
            <a:ext cx="3113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(=Ocean Heat Content)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3FBAEC4F-261C-B390-7D19-BB935F3FAFD7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814629" y="11316787"/>
            <a:ext cx="4720297" cy="4498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2442C-B408-493F-B507-F4BE8703CF3D}"/>
              </a:ext>
            </a:extLst>
          </p:cNvPr>
          <p:cNvSpPr txBox="1"/>
          <p:nvPr/>
        </p:nvSpPr>
        <p:spPr>
          <a:xfrm>
            <a:off x="800099" y="1488082"/>
            <a:ext cx="2041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BC46F-2487-62D4-E1AA-984191B79C55}"/>
              </a:ext>
            </a:extLst>
          </p:cNvPr>
          <p:cNvSpPr/>
          <p:nvPr/>
        </p:nvSpPr>
        <p:spPr>
          <a:xfrm>
            <a:off x="1012368" y="8518151"/>
            <a:ext cx="20107460" cy="1755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C28AC772-7F63-49E5-4C0B-BFAA159BBCCD}"/>
              </a:ext>
            </a:extLst>
          </p:cNvPr>
          <p:cNvSpPr/>
          <p:nvPr/>
        </p:nvSpPr>
        <p:spPr>
          <a:xfrm flipV="1">
            <a:off x="3702844" y="18835210"/>
            <a:ext cx="952500" cy="33699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C4E21C-CD9B-B513-3574-B5A9BA6C576F}"/>
              </a:ext>
            </a:extLst>
          </p:cNvPr>
          <p:cNvSpPr txBox="1"/>
          <p:nvPr/>
        </p:nvSpPr>
        <p:spPr>
          <a:xfrm>
            <a:off x="8290708" y="18649337"/>
            <a:ext cx="10081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5BE44B44-F58E-F254-1212-6A7FA5AD6E03}"/>
              </a:ext>
            </a:extLst>
          </p:cNvPr>
          <p:cNvSpPr/>
          <p:nvPr/>
        </p:nvSpPr>
        <p:spPr>
          <a:xfrm flipV="1">
            <a:off x="8335010" y="18632805"/>
            <a:ext cx="952500" cy="33699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4F69694D-D790-582B-3889-B03EDF90C0A0}"/>
              </a:ext>
            </a:extLst>
          </p:cNvPr>
          <p:cNvSpPr/>
          <p:nvPr/>
        </p:nvSpPr>
        <p:spPr>
          <a:xfrm rot="10800000" flipV="1">
            <a:off x="8304530" y="19141440"/>
            <a:ext cx="952500" cy="33699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4444CD-D45E-6617-4252-326510E0192C}"/>
              </a:ext>
            </a:extLst>
          </p:cNvPr>
          <p:cNvSpPr txBox="1"/>
          <p:nvPr/>
        </p:nvSpPr>
        <p:spPr>
          <a:xfrm>
            <a:off x="3657124" y="18848258"/>
            <a:ext cx="10081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4D42174B-DCE1-C6D5-8190-157E89271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1853" y="18173706"/>
            <a:ext cx="5064165" cy="43445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3B813D3-E10D-EE12-0963-1672CACED691}"/>
              </a:ext>
            </a:extLst>
          </p:cNvPr>
          <p:cNvSpPr txBox="1"/>
          <p:nvPr/>
        </p:nvSpPr>
        <p:spPr>
          <a:xfrm>
            <a:off x="15659101" y="22646427"/>
            <a:ext cx="48794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Calibri (Body)"/>
              </a:rPr>
              <a:t>Fig. 1 of Fang &amp; Yu (2020, GRL),</a:t>
            </a:r>
            <a:r>
              <a:rPr lang="en-US" dirty="0">
                <a:latin typeface="Calibri (Body)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Calibri (Body)"/>
              </a:rPr>
              <a:t>Fang, S. W., &amp; Yu, J. Y. (2020). A control of ENSO transition complexity by tropical Pacific mean SSTs through tropical‐subtropical interaction. </a:t>
            </a:r>
            <a:r>
              <a:rPr lang="en-US" b="0" i="1" dirty="0">
                <a:solidFill>
                  <a:srgbClr val="222222"/>
                </a:solidFill>
                <a:effectLst/>
                <a:latin typeface="Calibri (Body)"/>
              </a:rPr>
              <a:t>Geophysical Research Letters</a:t>
            </a:r>
            <a:r>
              <a:rPr lang="en-US" b="0" i="0" dirty="0">
                <a:solidFill>
                  <a:srgbClr val="222222"/>
                </a:solidFill>
                <a:effectLst/>
                <a:latin typeface="Calibri (Body)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Calibri (Body)"/>
              </a:rPr>
              <a:t>47</a:t>
            </a:r>
            <a:r>
              <a:rPr lang="en-US" b="0" i="0" dirty="0">
                <a:solidFill>
                  <a:srgbClr val="222222"/>
                </a:solidFill>
                <a:effectLst/>
                <a:latin typeface="Calibri (Body)"/>
              </a:rPr>
              <a:t>(12), e2020GL087933.</a:t>
            </a:r>
            <a:endParaRPr lang="en-US" dirty="0">
              <a:latin typeface="Calibri (Body)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A1A561-45F2-1E9D-FEB5-3FFEF226714C}"/>
              </a:ext>
            </a:extLst>
          </p:cNvPr>
          <p:cNvCxnSpPr>
            <a:cxnSpLocks/>
          </p:cNvCxnSpPr>
          <p:nvPr/>
        </p:nvCxnSpPr>
        <p:spPr>
          <a:xfrm flipV="1">
            <a:off x="3362325" y="19434167"/>
            <a:ext cx="1381125" cy="5991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0FFB29-3717-FF4E-CBD0-C9B8BD7DE3D2}"/>
              </a:ext>
            </a:extLst>
          </p:cNvPr>
          <p:cNvCxnSpPr>
            <a:cxnSpLocks/>
          </p:cNvCxnSpPr>
          <p:nvPr/>
        </p:nvCxnSpPr>
        <p:spPr>
          <a:xfrm flipV="1">
            <a:off x="7980635" y="19347788"/>
            <a:ext cx="1286487" cy="68551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566550D8-6A9E-32A1-FE6F-2E8FD1B29033}"/>
              </a:ext>
            </a:extLst>
          </p:cNvPr>
          <p:cNvSpPr/>
          <p:nvPr/>
        </p:nvSpPr>
        <p:spPr>
          <a:xfrm rot="10800000" flipV="1">
            <a:off x="3672364" y="19343845"/>
            <a:ext cx="952500" cy="336999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DE44D9-52B6-27C0-6604-24220C91D471}"/>
              </a:ext>
            </a:extLst>
          </p:cNvPr>
          <p:cNvSpPr txBox="1"/>
          <p:nvPr/>
        </p:nvSpPr>
        <p:spPr>
          <a:xfrm>
            <a:off x="12983902" y="18767471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Arrow: Curved Up 48">
            <a:extLst>
              <a:ext uri="{FF2B5EF4-FFF2-40B4-BE49-F238E27FC236}">
                <a16:creationId xmlns:a16="http://schemas.microsoft.com/office/drawing/2014/main" id="{AED68EEB-9E29-C9A2-7991-2441BEE1B2A5}"/>
              </a:ext>
            </a:extLst>
          </p:cNvPr>
          <p:cNvSpPr/>
          <p:nvPr/>
        </p:nvSpPr>
        <p:spPr>
          <a:xfrm rot="10800000">
            <a:off x="13159421" y="18753126"/>
            <a:ext cx="589915" cy="269054"/>
          </a:xfrm>
          <a:prstGeom prst="curvedUpArrow">
            <a:avLst>
              <a:gd name="adj1" fmla="val 14545"/>
              <a:gd name="adj2" fmla="val 50000"/>
              <a:gd name="adj3" fmla="val 2500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urved Up 49">
            <a:extLst>
              <a:ext uri="{FF2B5EF4-FFF2-40B4-BE49-F238E27FC236}">
                <a16:creationId xmlns:a16="http://schemas.microsoft.com/office/drawing/2014/main" id="{6561E534-F1BE-F570-0008-5FEFC3BD1448}"/>
              </a:ext>
            </a:extLst>
          </p:cNvPr>
          <p:cNvSpPr/>
          <p:nvPr/>
        </p:nvSpPr>
        <p:spPr>
          <a:xfrm>
            <a:off x="13211806" y="19076187"/>
            <a:ext cx="589915" cy="269054"/>
          </a:xfrm>
          <a:prstGeom prst="curvedUpArrow">
            <a:avLst>
              <a:gd name="adj1" fmla="val 14545"/>
              <a:gd name="adj2" fmla="val 50000"/>
              <a:gd name="adj3" fmla="val 2500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E5E49476-072B-8AFA-E4EA-EA1A55439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1138" y="90001"/>
            <a:ext cx="1582278" cy="1318565"/>
          </a:xfrm>
          <a:prstGeom prst="rect">
            <a:avLst/>
          </a:prstGeom>
        </p:spPr>
      </p:pic>
      <p:pic>
        <p:nvPicPr>
          <p:cNvPr id="27" name="Picture 26" descr="A person holding a cup and standing in a grassy area with a statue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F44071AC-9AF7-DA1B-273F-4EC2D07CA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2730" y="1942108"/>
            <a:ext cx="1932912" cy="23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579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(Body)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205</cp:revision>
  <dcterms:created xsi:type="dcterms:W3CDTF">2022-08-22T17:05:38Z</dcterms:created>
  <dcterms:modified xsi:type="dcterms:W3CDTF">2023-11-29T03:41:22Z</dcterms:modified>
</cp:coreProperties>
</file>