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27432000" cy="365760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1520">
          <p15:clr>
            <a:srgbClr val="A4A3A4"/>
          </p15:clr>
        </p15:guide>
        <p15:guide id="2" pos="86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5C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57"/>
    <p:restoredTop sz="94586"/>
  </p:normalViewPr>
  <p:slideViewPr>
    <p:cSldViewPr snapToGrid="0">
      <p:cViewPr>
        <p:scale>
          <a:sx n="40" d="100"/>
          <a:sy n="40" d="100"/>
        </p:scale>
        <p:origin x="1768" y="-800"/>
      </p:cViewPr>
      <p:guideLst>
        <p:guide orient="horz" pos="11520"/>
        <p:guide pos="8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7" d="100"/>
          <a:sy n="97" d="100"/>
        </p:scale>
        <p:origin x="-352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A34A670-1F3D-95CA-97D9-A78DD69967BB}"/>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48" tIns="46574" rIns="93148" bIns="46574" numCol="1" anchor="t" anchorCtr="0" compatLnSpc="1">
            <a:prstTxWarp prst="textNoShape">
              <a:avLst/>
            </a:prstTxWarp>
          </a:bodyPr>
          <a:lstStyle>
            <a:lvl1pPr defTabSz="931887" eaLnBrk="1" hangingPunct="1">
              <a:defRPr sz="1200">
                <a:latin typeface="Times New Roman" pitchFamily="-112" charset="0"/>
                <a:ea typeface="+mn-ea"/>
              </a:defRPr>
            </a:lvl1pPr>
          </a:lstStyle>
          <a:p>
            <a:pPr>
              <a:defRPr/>
            </a:pPr>
            <a:endParaRPr lang="en-US"/>
          </a:p>
        </p:txBody>
      </p:sp>
      <p:sp>
        <p:nvSpPr>
          <p:cNvPr id="4099" name="Rectangle 3">
            <a:extLst>
              <a:ext uri="{FF2B5EF4-FFF2-40B4-BE49-F238E27FC236}">
                <a16:creationId xmlns:a16="http://schemas.microsoft.com/office/drawing/2014/main" id="{A43C39A0-7986-B6FF-522E-D9D4178C1C6A}"/>
              </a:ext>
            </a:extLst>
          </p:cNvPr>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48" tIns="46574" rIns="93148" bIns="46574" numCol="1" anchor="t" anchorCtr="0" compatLnSpc="1">
            <a:prstTxWarp prst="textNoShape">
              <a:avLst/>
            </a:prstTxWarp>
          </a:bodyPr>
          <a:lstStyle>
            <a:lvl1pPr algn="r" defTabSz="931887" eaLnBrk="1" hangingPunct="1">
              <a:defRPr sz="1200">
                <a:latin typeface="Times New Roman" pitchFamily="-112" charset="0"/>
                <a:ea typeface="+mn-ea"/>
              </a:defRPr>
            </a:lvl1pPr>
          </a:lstStyle>
          <a:p>
            <a:pPr>
              <a:defRPr/>
            </a:pPr>
            <a:endParaRPr lang="en-US"/>
          </a:p>
        </p:txBody>
      </p:sp>
      <p:sp>
        <p:nvSpPr>
          <p:cNvPr id="4100" name="Rectangle 4">
            <a:extLst>
              <a:ext uri="{FF2B5EF4-FFF2-40B4-BE49-F238E27FC236}">
                <a16:creationId xmlns:a16="http://schemas.microsoft.com/office/drawing/2014/main" id="{C196853B-B094-E40F-6C42-B17B90766408}"/>
              </a:ext>
            </a:extLst>
          </p:cNvPr>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48" tIns="46574" rIns="93148" bIns="46574" numCol="1" anchor="b" anchorCtr="0" compatLnSpc="1">
            <a:prstTxWarp prst="textNoShape">
              <a:avLst/>
            </a:prstTxWarp>
          </a:bodyPr>
          <a:lstStyle>
            <a:lvl1pPr defTabSz="931887" eaLnBrk="1" hangingPunct="1">
              <a:defRPr sz="1200">
                <a:latin typeface="Times New Roman" pitchFamily="-112" charset="0"/>
                <a:ea typeface="+mn-ea"/>
              </a:defRPr>
            </a:lvl1pPr>
          </a:lstStyle>
          <a:p>
            <a:pPr>
              <a:defRPr/>
            </a:pPr>
            <a:endParaRPr lang="en-US"/>
          </a:p>
        </p:txBody>
      </p:sp>
      <p:sp>
        <p:nvSpPr>
          <p:cNvPr id="4101" name="Rectangle 5">
            <a:extLst>
              <a:ext uri="{FF2B5EF4-FFF2-40B4-BE49-F238E27FC236}">
                <a16:creationId xmlns:a16="http://schemas.microsoft.com/office/drawing/2014/main" id="{12254428-2B44-3EDD-2AB1-0203B77A63C3}"/>
              </a:ext>
            </a:extLst>
          </p:cNvPr>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48" tIns="46574" rIns="93148" bIns="46574" numCol="1" anchor="b" anchorCtr="0" compatLnSpc="1">
            <a:prstTxWarp prst="textNoShape">
              <a:avLst/>
            </a:prstTxWarp>
          </a:bodyPr>
          <a:lstStyle>
            <a:lvl1pPr algn="r" defTabSz="931863" eaLnBrk="1" hangingPunct="1">
              <a:defRPr sz="1200"/>
            </a:lvl1pPr>
          </a:lstStyle>
          <a:p>
            <a:pPr>
              <a:defRPr/>
            </a:pPr>
            <a:fld id="{834A5BB0-D033-5247-89EB-E94BFBF2436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82C3116-C580-CEED-A667-F25510A06625}"/>
              </a:ext>
            </a:extLst>
          </p:cNvPr>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eaLnBrk="1" hangingPunct="1">
              <a:defRPr sz="1200">
                <a:latin typeface="Times New Roman" pitchFamily="-112" charset="0"/>
                <a:ea typeface="+mn-ea"/>
              </a:defRPr>
            </a:lvl1pPr>
          </a:lstStyle>
          <a:p>
            <a:pPr>
              <a:defRPr/>
            </a:pPr>
            <a:endParaRPr lang="en-US"/>
          </a:p>
        </p:txBody>
      </p:sp>
      <p:sp>
        <p:nvSpPr>
          <p:cNvPr id="5123" name="Rectangle 3">
            <a:extLst>
              <a:ext uri="{FF2B5EF4-FFF2-40B4-BE49-F238E27FC236}">
                <a16:creationId xmlns:a16="http://schemas.microsoft.com/office/drawing/2014/main" id="{50FC6E79-0954-DC42-4C44-2127E45AB652}"/>
              </a:ext>
            </a:extLst>
          </p:cNvPr>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lgn="r" eaLnBrk="1" hangingPunct="1">
              <a:defRPr sz="1200">
                <a:latin typeface="Times New Roman" pitchFamily="-112" charset="0"/>
                <a:ea typeface="+mn-ea"/>
              </a:defRPr>
            </a:lvl1pPr>
          </a:lstStyle>
          <a:p>
            <a:pPr>
              <a:defRPr/>
            </a:pPr>
            <a:endParaRPr lang="en-US"/>
          </a:p>
        </p:txBody>
      </p:sp>
      <p:sp>
        <p:nvSpPr>
          <p:cNvPr id="13316" name="Rectangle 4">
            <a:extLst>
              <a:ext uri="{FF2B5EF4-FFF2-40B4-BE49-F238E27FC236}">
                <a16:creationId xmlns:a16="http://schemas.microsoft.com/office/drawing/2014/main" id="{657E6C43-C98B-8549-F436-13AEEB8E25EB}"/>
              </a:ext>
            </a:extLst>
          </p:cNvPr>
          <p:cNvSpPr>
            <a:spLocks noGrp="1" noRot="1" noChangeAspect="1" noChangeArrowheads="1" noTextEdit="1"/>
          </p:cNvSpPr>
          <p:nvPr>
            <p:ph type="sldImg" idx="2"/>
          </p:nvPr>
        </p:nvSpPr>
        <p:spPr bwMode="auto">
          <a:xfrm>
            <a:off x="2198688" y="698500"/>
            <a:ext cx="2613025"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937814D8-D064-4ABF-B97A-FF15AAFE289A}"/>
              </a:ext>
            </a:extLst>
          </p:cNvPr>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68848BBD-8B1D-B183-0A1F-2D1DA3D35444}"/>
              </a:ext>
            </a:extLst>
          </p:cNvPr>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eaLnBrk="1" hangingPunct="1">
              <a:defRPr sz="1200">
                <a:latin typeface="Times New Roman" pitchFamily="-112" charset="0"/>
                <a:ea typeface="+mn-ea"/>
              </a:defRPr>
            </a:lvl1pPr>
          </a:lstStyle>
          <a:p>
            <a:pPr>
              <a:defRPr/>
            </a:pPr>
            <a:endParaRPr lang="en-US"/>
          </a:p>
        </p:txBody>
      </p:sp>
      <p:sp>
        <p:nvSpPr>
          <p:cNvPr id="5127" name="Rectangle 7">
            <a:extLst>
              <a:ext uri="{FF2B5EF4-FFF2-40B4-BE49-F238E27FC236}">
                <a16:creationId xmlns:a16="http://schemas.microsoft.com/office/drawing/2014/main" id="{FBC0117D-90C7-3740-E772-2BDB1A947BB8}"/>
              </a:ext>
            </a:extLst>
          </p:cNvPr>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eaLnBrk="1" hangingPunct="1">
              <a:defRPr sz="1200"/>
            </a:lvl1pPr>
          </a:lstStyle>
          <a:p>
            <a:pPr>
              <a:defRPr/>
            </a:pPr>
            <a:fld id="{3BF4553B-1723-7840-A38D-944A0F54DC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DAD28C5E-0011-76BE-B400-FCFCEEA01A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15963" indent="-274638">
              <a:spcBef>
                <a:spcPct val="30000"/>
              </a:spcBef>
              <a:defRPr sz="1200">
                <a:solidFill>
                  <a:schemeClr val="tx1"/>
                </a:solidFill>
                <a:latin typeface="Times New Roman" panose="02020603050405020304" pitchFamily="18" charset="0"/>
                <a:ea typeface="MS PGothic" panose="020B0600070205080204" pitchFamily="34" charset="-128"/>
              </a:defRPr>
            </a:lvl2pPr>
            <a:lvl3pPr marL="1101725" indent="-219075">
              <a:spcBef>
                <a:spcPct val="30000"/>
              </a:spcBef>
              <a:defRPr sz="1200">
                <a:solidFill>
                  <a:schemeClr val="tx1"/>
                </a:solidFill>
                <a:latin typeface="Times New Roman" panose="02020603050405020304" pitchFamily="18" charset="0"/>
                <a:ea typeface="MS PGothic" panose="020B0600070205080204" pitchFamily="34" charset="-128"/>
              </a:defRPr>
            </a:lvl3pPr>
            <a:lvl4pPr marL="1541463" indent="-219075">
              <a:spcBef>
                <a:spcPct val="30000"/>
              </a:spcBef>
              <a:defRPr sz="1200">
                <a:solidFill>
                  <a:schemeClr val="tx1"/>
                </a:solidFill>
                <a:latin typeface="Times New Roman" panose="02020603050405020304" pitchFamily="18" charset="0"/>
                <a:ea typeface="MS PGothic" panose="020B0600070205080204" pitchFamily="34" charset="-128"/>
              </a:defRPr>
            </a:lvl4pPr>
            <a:lvl5pPr marL="1982788" indent="-219075">
              <a:spcBef>
                <a:spcPct val="30000"/>
              </a:spcBef>
              <a:defRPr sz="1200">
                <a:solidFill>
                  <a:schemeClr val="tx1"/>
                </a:solidFill>
                <a:latin typeface="Times New Roman" panose="02020603050405020304" pitchFamily="18" charset="0"/>
                <a:ea typeface="MS PGothic" panose="020B0600070205080204" pitchFamily="34" charset="-128"/>
              </a:defRPr>
            </a:lvl5pPr>
            <a:lvl6pPr marL="2439988" indent="-21907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897188" indent="-21907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354388" indent="-21907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11588" indent="-21907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36B0E97-4647-4C48-B0C2-034972368D90}" type="slidenum">
              <a:rPr lang="en-US" altLang="en-US" smtClean="0"/>
              <a:pPr>
                <a:spcBef>
                  <a:spcPct val="0"/>
                </a:spcBef>
              </a:pPr>
              <a:t>1</a:t>
            </a:fld>
            <a:endParaRPr lang="en-US" altLang="en-US"/>
          </a:p>
        </p:txBody>
      </p:sp>
      <p:sp>
        <p:nvSpPr>
          <p:cNvPr id="16386" name="Rectangle 2">
            <a:extLst>
              <a:ext uri="{FF2B5EF4-FFF2-40B4-BE49-F238E27FC236}">
                <a16:creationId xmlns:a16="http://schemas.microsoft.com/office/drawing/2014/main" id="{1F085F09-C139-6DAD-0416-CA8040D8E22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973F7650-2F7F-CEF7-8096-1DC907BC73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1738"/>
            <a:ext cx="23317200" cy="7840662"/>
          </a:xfrm>
        </p:spPr>
        <p:txBody>
          <a:bodyPr/>
          <a:lstStyle/>
          <a:p>
            <a:r>
              <a:rPr lang="en-US"/>
              <a:t>Click to edit Master title style</a:t>
            </a:r>
          </a:p>
        </p:txBody>
      </p:sp>
      <p:sp>
        <p:nvSpPr>
          <p:cNvPr id="3" name="Subtitle 2"/>
          <p:cNvSpPr>
            <a:spLocks noGrp="1"/>
          </p:cNvSpPr>
          <p:nvPr>
            <p:ph type="subTitle" idx="1"/>
          </p:nvPr>
        </p:nvSpPr>
        <p:spPr>
          <a:xfrm>
            <a:off x="4114800" y="20726400"/>
            <a:ext cx="19202400" cy="9347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24FE622-68B3-7A9A-D1F6-8B0794638D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3E14FB5-3E14-D8F9-CFCD-03F8C542B1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BF571CD-31C0-DED2-F717-EAD9F1A760A6}"/>
              </a:ext>
            </a:extLst>
          </p:cNvPr>
          <p:cNvSpPr>
            <a:spLocks noGrp="1" noChangeArrowheads="1"/>
          </p:cNvSpPr>
          <p:nvPr>
            <p:ph type="sldNum" sz="quarter" idx="12"/>
          </p:nvPr>
        </p:nvSpPr>
        <p:spPr>
          <a:ln/>
        </p:spPr>
        <p:txBody>
          <a:bodyPr/>
          <a:lstStyle>
            <a:lvl1pPr>
              <a:defRPr/>
            </a:lvl1pPr>
          </a:lstStyle>
          <a:p>
            <a:pPr>
              <a:defRPr/>
            </a:pPr>
            <a:fld id="{627A1DBE-BAEF-A741-A418-E6BD22F30BBE}" type="slidenum">
              <a:rPr lang="en-US" altLang="en-US"/>
              <a:pPr>
                <a:defRPr/>
              </a:pPr>
              <a:t>‹#›</a:t>
            </a:fld>
            <a:endParaRPr lang="en-US" altLang="en-US"/>
          </a:p>
        </p:txBody>
      </p:sp>
    </p:spTree>
    <p:extLst>
      <p:ext uri="{BB962C8B-B14F-4D97-AF65-F5344CB8AC3E}">
        <p14:creationId xmlns:p14="http://schemas.microsoft.com/office/powerpoint/2010/main" val="249052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1C2DFF2-6190-3526-967C-D20DC3BBFA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B3BEDC-9472-E88C-29F3-FF773AACEF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4AC5AF-4D5B-B3E3-27CE-AA11E6A16E5A}"/>
              </a:ext>
            </a:extLst>
          </p:cNvPr>
          <p:cNvSpPr>
            <a:spLocks noGrp="1" noChangeArrowheads="1"/>
          </p:cNvSpPr>
          <p:nvPr>
            <p:ph type="sldNum" sz="quarter" idx="12"/>
          </p:nvPr>
        </p:nvSpPr>
        <p:spPr>
          <a:ln/>
        </p:spPr>
        <p:txBody>
          <a:bodyPr/>
          <a:lstStyle>
            <a:lvl1pPr>
              <a:defRPr/>
            </a:lvl1pPr>
          </a:lstStyle>
          <a:p>
            <a:pPr>
              <a:defRPr/>
            </a:pPr>
            <a:fld id="{788C8F3A-F719-D54E-BF17-1ACEB63FE7F5}" type="slidenum">
              <a:rPr lang="en-US" altLang="en-US"/>
              <a:pPr>
                <a:defRPr/>
              </a:pPr>
              <a:t>‹#›</a:t>
            </a:fld>
            <a:endParaRPr lang="en-US" altLang="en-US"/>
          </a:p>
        </p:txBody>
      </p:sp>
    </p:spTree>
    <p:extLst>
      <p:ext uri="{BB962C8B-B14F-4D97-AF65-F5344CB8AC3E}">
        <p14:creationId xmlns:p14="http://schemas.microsoft.com/office/powerpoint/2010/main" val="63689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545300" y="3251200"/>
            <a:ext cx="5829300" cy="2926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57400" y="3251200"/>
            <a:ext cx="17335500" cy="2926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8BE0F8-2C97-4856-9AB2-6BF8CDA144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2B0533-DA28-BCF3-5D45-364B9267E3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65EC51-35BF-B213-150A-0DA145222EB9}"/>
              </a:ext>
            </a:extLst>
          </p:cNvPr>
          <p:cNvSpPr>
            <a:spLocks noGrp="1" noChangeArrowheads="1"/>
          </p:cNvSpPr>
          <p:nvPr>
            <p:ph type="sldNum" sz="quarter" idx="12"/>
          </p:nvPr>
        </p:nvSpPr>
        <p:spPr>
          <a:ln/>
        </p:spPr>
        <p:txBody>
          <a:bodyPr/>
          <a:lstStyle>
            <a:lvl1pPr>
              <a:defRPr/>
            </a:lvl1pPr>
          </a:lstStyle>
          <a:p>
            <a:pPr>
              <a:defRPr/>
            </a:pPr>
            <a:fld id="{2A927785-B9C6-334A-8AB7-D887D4913EB7}" type="slidenum">
              <a:rPr lang="en-US" altLang="en-US"/>
              <a:pPr>
                <a:defRPr/>
              </a:pPr>
              <a:t>‹#›</a:t>
            </a:fld>
            <a:endParaRPr lang="en-US" altLang="en-US"/>
          </a:p>
        </p:txBody>
      </p:sp>
    </p:spTree>
    <p:extLst>
      <p:ext uri="{BB962C8B-B14F-4D97-AF65-F5344CB8AC3E}">
        <p14:creationId xmlns:p14="http://schemas.microsoft.com/office/powerpoint/2010/main" val="131380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141DFC7-1696-4CA6-07B2-8EC0EF82F7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27A0F9-748D-9809-D466-91600C96CA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0FF3FE6-62EB-0F12-610E-EC1B2BA371E7}"/>
              </a:ext>
            </a:extLst>
          </p:cNvPr>
          <p:cNvSpPr>
            <a:spLocks noGrp="1" noChangeArrowheads="1"/>
          </p:cNvSpPr>
          <p:nvPr>
            <p:ph type="sldNum" sz="quarter" idx="12"/>
          </p:nvPr>
        </p:nvSpPr>
        <p:spPr>
          <a:ln/>
        </p:spPr>
        <p:txBody>
          <a:bodyPr/>
          <a:lstStyle>
            <a:lvl1pPr>
              <a:defRPr/>
            </a:lvl1pPr>
          </a:lstStyle>
          <a:p>
            <a:pPr>
              <a:defRPr/>
            </a:pPr>
            <a:fld id="{4F425911-A194-034E-9C08-1E341A632BCE}" type="slidenum">
              <a:rPr lang="en-US" altLang="en-US"/>
              <a:pPr>
                <a:defRPr/>
              </a:pPr>
              <a:t>‹#›</a:t>
            </a:fld>
            <a:endParaRPr lang="en-US" altLang="en-US"/>
          </a:p>
        </p:txBody>
      </p:sp>
    </p:spTree>
    <p:extLst>
      <p:ext uri="{BB962C8B-B14F-4D97-AF65-F5344CB8AC3E}">
        <p14:creationId xmlns:p14="http://schemas.microsoft.com/office/powerpoint/2010/main" val="209975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8" y="23502938"/>
            <a:ext cx="23317200" cy="72644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166938" y="15501938"/>
            <a:ext cx="23317200" cy="800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97C5133-B689-E8F2-A8F9-AD35D9309B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72A7DCC-8B82-56CB-DB56-8B2FF8F474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AC2850-5F60-89CA-D749-7337525DF2D0}"/>
              </a:ext>
            </a:extLst>
          </p:cNvPr>
          <p:cNvSpPr>
            <a:spLocks noGrp="1" noChangeArrowheads="1"/>
          </p:cNvSpPr>
          <p:nvPr>
            <p:ph type="sldNum" sz="quarter" idx="12"/>
          </p:nvPr>
        </p:nvSpPr>
        <p:spPr>
          <a:ln/>
        </p:spPr>
        <p:txBody>
          <a:bodyPr/>
          <a:lstStyle>
            <a:lvl1pPr>
              <a:defRPr/>
            </a:lvl1pPr>
          </a:lstStyle>
          <a:p>
            <a:pPr>
              <a:defRPr/>
            </a:pPr>
            <a:fld id="{ADF38FD9-3F97-A548-B32B-DDEB01E6CBC4}" type="slidenum">
              <a:rPr lang="en-US" altLang="en-US"/>
              <a:pPr>
                <a:defRPr/>
              </a:pPr>
              <a:t>‹#›</a:t>
            </a:fld>
            <a:endParaRPr lang="en-US" altLang="en-US"/>
          </a:p>
        </p:txBody>
      </p:sp>
    </p:spTree>
    <p:extLst>
      <p:ext uri="{BB962C8B-B14F-4D97-AF65-F5344CB8AC3E}">
        <p14:creationId xmlns:p14="http://schemas.microsoft.com/office/powerpoint/2010/main" val="241443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57400" y="10566400"/>
            <a:ext cx="11582400" cy="2194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792200" y="10566400"/>
            <a:ext cx="11582400" cy="2194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667832B-2BAD-B8F4-95FE-51C142A47D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BCCDD0-B606-C87B-B029-E1CE1AB1FB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4C6706-A4F6-33A2-5BB2-80109B9F14DF}"/>
              </a:ext>
            </a:extLst>
          </p:cNvPr>
          <p:cNvSpPr>
            <a:spLocks noGrp="1" noChangeArrowheads="1"/>
          </p:cNvSpPr>
          <p:nvPr>
            <p:ph type="sldNum" sz="quarter" idx="12"/>
          </p:nvPr>
        </p:nvSpPr>
        <p:spPr>
          <a:ln/>
        </p:spPr>
        <p:txBody>
          <a:bodyPr/>
          <a:lstStyle>
            <a:lvl1pPr>
              <a:defRPr/>
            </a:lvl1pPr>
          </a:lstStyle>
          <a:p>
            <a:pPr>
              <a:defRPr/>
            </a:pPr>
            <a:fld id="{9E673AAB-D646-854D-8F61-6BABC253001C}" type="slidenum">
              <a:rPr lang="en-US" altLang="en-US"/>
              <a:pPr>
                <a:defRPr/>
              </a:pPr>
              <a:t>‹#›</a:t>
            </a:fld>
            <a:endParaRPr lang="en-US" altLang="en-US"/>
          </a:p>
        </p:txBody>
      </p:sp>
    </p:spTree>
    <p:extLst>
      <p:ext uri="{BB962C8B-B14F-4D97-AF65-F5344CB8AC3E}">
        <p14:creationId xmlns:p14="http://schemas.microsoft.com/office/powerpoint/2010/main" val="388636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5263"/>
            <a:ext cx="24688800" cy="609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8186738"/>
            <a:ext cx="12120563"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11599863"/>
            <a:ext cx="12120563"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075" y="8186738"/>
            <a:ext cx="12125325"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3935075" y="11599863"/>
            <a:ext cx="12125325"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9E3D550-31D0-86DA-F864-22F2B19418D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12A23EA-F464-035F-CF70-58ACE95A20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5026582-788C-A30C-AD6F-DE0C28FECB12}"/>
              </a:ext>
            </a:extLst>
          </p:cNvPr>
          <p:cNvSpPr>
            <a:spLocks noGrp="1" noChangeArrowheads="1"/>
          </p:cNvSpPr>
          <p:nvPr>
            <p:ph type="sldNum" sz="quarter" idx="12"/>
          </p:nvPr>
        </p:nvSpPr>
        <p:spPr>
          <a:ln/>
        </p:spPr>
        <p:txBody>
          <a:bodyPr/>
          <a:lstStyle>
            <a:lvl1pPr>
              <a:defRPr/>
            </a:lvl1pPr>
          </a:lstStyle>
          <a:p>
            <a:pPr>
              <a:defRPr/>
            </a:pPr>
            <a:fld id="{8F8DD06F-1F5F-A940-8725-C7BC02B6B93E}" type="slidenum">
              <a:rPr lang="en-US" altLang="en-US"/>
              <a:pPr>
                <a:defRPr/>
              </a:pPr>
              <a:t>‹#›</a:t>
            </a:fld>
            <a:endParaRPr lang="en-US" altLang="en-US"/>
          </a:p>
        </p:txBody>
      </p:sp>
    </p:spTree>
    <p:extLst>
      <p:ext uri="{BB962C8B-B14F-4D97-AF65-F5344CB8AC3E}">
        <p14:creationId xmlns:p14="http://schemas.microsoft.com/office/powerpoint/2010/main" val="372822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9CECAEC-CE6B-8C56-4ED2-7427B3E569C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7CF8469-14A3-B2B9-7344-6487326C0E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09ADA2D-F467-2064-2B5D-4804AFA0FA00}"/>
              </a:ext>
            </a:extLst>
          </p:cNvPr>
          <p:cNvSpPr>
            <a:spLocks noGrp="1" noChangeArrowheads="1"/>
          </p:cNvSpPr>
          <p:nvPr>
            <p:ph type="sldNum" sz="quarter" idx="12"/>
          </p:nvPr>
        </p:nvSpPr>
        <p:spPr>
          <a:ln/>
        </p:spPr>
        <p:txBody>
          <a:bodyPr/>
          <a:lstStyle>
            <a:lvl1pPr>
              <a:defRPr/>
            </a:lvl1pPr>
          </a:lstStyle>
          <a:p>
            <a:pPr>
              <a:defRPr/>
            </a:pPr>
            <a:fld id="{BFF8870F-1F3C-0D42-82B3-E147DEFE6697}" type="slidenum">
              <a:rPr lang="en-US" altLang="en-US"/>
              <a:pPr>
                <a:defRPr/>
              </a:pPr>
              <a:t>‹#›</a:t>
            </a:fld>
            <a:endParaRPr lang="en-US" altLang="en-US"/>
          </a:p>
        </p:txBody>
      </p:sp>
    </p:spTree>
    <p:extLst>
      <p:ext uri="{BB962C8B-B14F-4D97-AF65-F5344CB8AC3E}">
        <p14:creationId xmlns:p14="http://schemas.microsoft.com/office/powerpoint/2010/main" val="22317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BBC76C2-678D-F85F-2C73-3218709C53F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44CDB87-0780-2D35-E8FE-44834F508F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B0107A3-56BE-AD1C-7702-DECE8B851C3E}"/>
              </a:ext>
            </a:extLst>
          </p:cNvPr>
          <p:cNvSpPr>
            <a:spLocks noGrp="1" noChangeArrowheads="1"/>
          </p:cNvSpPr>
          <p:nvPr>
            <p:ph type="sldNum" sz="quarter" idx="12"/>
          </p:nvPr>
        </p:nvSpPr>
        <p:spPr>
          <a:ln/>
        </p:spPr>
        <p:txBody>
          <a:bodyPr/>
          <a:lstStyle>
            <a:lvl1pPr>
              <a:defRPr/>
            </a:lvl1pPr>
          </a:lstStyle>
          <a:p>
            <a:pPr>
              <a:defRPr/>
            </a:pPr>
            <a:fld id="{88124D4A-254F-6C44-96A0-FEF00F423DBA}" type="slidenum">
              <a:rPr lang="en-US" altLang="en-US"/>
              <a:pPr>
                <a:defRPr/>
              </a:pPr>
              <a:t>‹#›</a:t>
            </a:fld>
            <a:endParaRPr lang="en-US" altLang="en-US"/>
          </a:p>
        </p:txBody>
      </p:sp>
    </p:spTree>
    <p:extLst>
      <p:ext uri="{BB962C8B-B14F-4D97-AF65-F5344CB8AC3E}">
        <p14:creationId xmlns:p14="http://schemas.microsoft.com/office/powerpoint/2010/main" val="90139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55738"/>
            <a:ext cx="9024938" cy="6197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0725150" y="1455738"/>
            <a:ext cx="15335250" cy="31216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0" y="7653338"/>
            <a:ext cx="9024938" cy="2501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6F838FA-CEA0-CF76-93E4-16EBF5ED63E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B2F45D-1BB8-A741-0C21-8D67BCA57A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B3BEDEC-7124-154C-FC68-3402AEE5AD23}"/>
              </a:ext>
            </a:extLst>
          </p:cNvPr>
          <p:cNvSpPr>
            <a:spLocks noGrp="1" noChangeArrowheads="1"/>
          </p:cNvSpPr>
          <p:nvPr>
            <p:ph type="sldNum" sz="quarter" idx="12"/>
          </p:nvPr>
        </p:nvSpPr>
        <p:spPr>
          <a:ln/>
        </p:spPr>
        <p:txBody>
          <a:bodyPr/>
          <a:lstStyle>
            <a:lvl1pPr>
              <a:defRPr/>
            </a:lvl1pPr>
          </a:lstStyle>
          <a:p>
            <a:pPr>
              <a:defRPr/>
            </a:pPr>
            <a:fld id="{B452949C-45D2-F946-A7E2-F8461F47C48D}" type="slidenum">
              <a:rPr lang="en-US" altLang="en-US"/>
              <a:pPr>
                <a:defRPr/>
              </a:pPr>
              <a:t>‹#›</a:t>
            </a:fld>
            <a:endParaRPr lang="en-US" altLang="en-US"/>
          </a:p>
        </p:txBody>
      </p:sp>
    </p:spTree>
    <p:extLst>
      <p:ext uri="{BB962C8B-B14F-4D97-AF65-F5344CB8AC3E}">
        <p14:creationId xmlns:p14="http://schemas.microsoft.com/office/powerpoint/2010/main" val="3217882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3" y="25603200"/>
            <a:ext cx="16459200" cy="30226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376863" y="3268663"/>
            <a:ext cx="16459200" cy="2194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5376863" y="28625800"/>
            <a:ext cx="16459200" cy="4292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4F1F3D6-F0E6-9224-0098-064C0676C3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1D3DBB1-179A-675B-B265-8B6DA20892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7D58A5A-CC9B-A765-8CEE-047350821931}"/>
              </a:ext>
            </a:extLst>
          </p:cNvPr>
          <p:cNvSpPr>
            <a:spLocks noGrp="1" noChangeArrowheads="1"/>
          </p:cNvSpPr>
          <p:nvPr>
            <p:ph type="sldNum" sz="quarter" idx="12"/>
          </p:nvPr>
        </p:nvSpPr>
        <p:spPr>
          <a:ln/>
        </p:spPr>
        <p:txBody>
          <a:bodyPr/>
          <a:lstStyle>
            <a:lvl1pPr>
              <a:defRPr/>
            </a:lvl1pPr>
          </a:lstStyle>
          <a:p>
            <a:pPr>
              <a:defRPr/>
            </a:pPr>
            <a:fld id="{1512D0CA-7223-084B-8781-9600F72B285F}" type="slidenum">
              <a:rPr lang="en-US" altLang="en-US"/>
              <a:pPr>
                <a:defRPr/>
              </a:pPr>
              <a:t>‹#›</a:t>
            </a:fld>
            <a:endParaRPr lang="en-US" altLang="en-US"/>
          </a:p>
        </p:txBody>
      </p:sp>
    </p:spTree>
    <p:extLst>
      <p:ext uri="{BB962C8B-B14F-4D97-AF65-F5344CB8AC3E}">
        <p14:creationId xmlns:p14="http://schemas.microsoft.com/office/powerpoint/2010/main" val="199815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7F35566C-25F8-FC84-73CA-E48C505FC508}"/>
              </a:ext>
            </a:extLst>
          </p:cNvPr>
          <p:cNvSpPr>
            <a:spLocks noChangeArrowheads="1"/>
          </p:cNvSpPr>
          <p:nvPr/>
        </p:nvSpPr>
        <p:spPr bwMode="auto">
          <a:xfrm>
            <a:off x="0" y="0"/>
            <a:ext cx="27432000" cy="6383338"/>
          </a:xfrm>
          <a:prstGeom prst="rect">
            <a:avLst/>
          </a:prstGeom>
          <a:solidFill>
            <a:srgbClr val="C0C0C0"/>
          </a:solidFill>
          <a:ln>
            <a:noFill/>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en-US" altLang="en-US"/>
          </a:p>
        </p:txBody>
      </p:sp>
      <p:sp>
        <p:nvSpPr>
          <p:cNvPr id="1027" name="Rectangle 2">
            <a:extLst>
              <a:ext uri="{FF2B5EF4-FFF2-40B4-BE49-F238E27FC236}">
                <a16:creationId xmlns:a16="http://schemas.microsoft.com/office/drawing/2014/main" id="{49605CC2-2039-354D-4E4F-2A91DEC77D1F}"/>
              </a:ext>
            </a:extLst>
          </p:cNvPr>
          <p:cNvSpPr>
            <a:spLocks noGrp="1" noChangeArrowheads="1"/>
          </p:cNvSpPr>
          <p:nvPr>
            <p:ph type="title"/>
          </p:nvPr>
        </p:nvSpPr>
        <p:spPr bwMode="auto">
          <a:xfrm>
            <a:off x="2057400" y="3251200"/>
            <a:ext cx="23317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5760" tIns="182880" rIns="365760" bIns="18288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7F4E049F-7EA0-22EF-51D7-40AF1641880C}"/>
              </a:ext>
            </a:extLst>
          </p:cNvPr>
          <p:cNvSpPr>
            <a:spLocks noGrp="1" noChangeArrowheads="1"/>
          </p:cNvSpPr>
          <p:nvPr>
            <p:ph type="body" idx="1"/>
          </p:nvPr>
        </p:nvSpPr>
        <p:spPr bwMode="auto">
          <a:xfrm>
            <a:off x="2057400" y="10566400"/>
            <a:ext cx="23317200" cy="2194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5760" tIns="182880" rIns="365760" bIns="18288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F8C978C0-1D3E-2540-D5E6-4E3F707AD39E}"/>
              </a:ext>
            </a:extLst>
          </p:cNvPr>
          <p:cNvSpPr>
            <a:spLocks noGrp="1" noChangeArrowheads="1"/>
          </p:cNvSpPr>
          <p:nvPr>
            <p:ph type="dt" sz="half" idx="2"/>
          </p:nvPr>
        </p:nvSpPr>
        <p:spPr bwMode="auto">
          <a:xfrm>
            <a:off x="2057400" y="33324800"/>
            <a:ext cx="5715000" cy="2438400"/>
          </a:xfrm>
          <a:prstGeom prst="rect">
            <a:avLst/>
          </a:prstGeom>
          <a:noFill/>
          <a:ln w="9525">
            <a:noFill/>
            <a:miter lim="800000"/>
            <a:headEnd/>
            <a:tailEnd/>
          </a:ln>
          <a:effectLst/>
        </p:spPr>
        <p:txBody>
          <a:bodyPr vert="horz" wrap="square" lIns="365760" tIns="182880" rIns="365760" bIns="182880" numCol="1" anchor="t" anchorCtr="0" compatLnSpc="1">
            <a:prstTxWarp prst="textNoShape">
              <a:avLst/>
            </a:prstTxWarp>
          </a:bodyPr>
          <a:lstStyle>
            <a:lvl1pPr eaLnBrk="1" hangingPunct="1">
              <a:defRPr sz="5600">
                <a:latin typeface="Times New Roman" pitchFamily="-112" charset="0"/>
                <a:ea typeface="+mn-ea"/>
              </a:defRPr>
            </a:lvl1pPr>
          </a:lstStyle>
          <a:p>
            <a:pPr>
              <a:defRPr/>
            </a:pPr>
            <a:endParaRPr lang="en-US"/>
          </a:p>
        </p:txBody>
      </p:sp>
      <p:sp>
        <p:nvSpPr>
          <p:cNvPr id="1029" name="Rectangle 5">
            <a:extLst>
              <a:ext uri="{FF2B5EF4-FFF2-40B4-BE49-F238E27FC236}">
                <a16:creationId xmlns:a16="http://schemas.microsoft.com/office/drawing/2014/main" id="{296A5114-CDF9-B78D-0462-4A7936708E05}"/>
              </a:ext>
            </a:extLst>
          </p:cNvPr>
          <p:cNvSpPr>
            <a:spLocks noGrp="1" noChangeArrowheads="1"/>
          </p:cNvSpPr>
          <p:nvPr>
            <p:ph type="ftr" sz="quarter" idx="3"/>
          </p:nvPr>
        </p:nvSpPr>
        <p:spPr bwMode="auto">
          <a:xfrm>
            <a:off x="9372600" y="33324800"/>
            <a:ext cx="8686800" cy="2438400"/>
          </a:xfrm>
          <a:prstGeom prst="rect">
            <a:avLst/>
          </a:prstGeom>
          <a:noFill/>
          <a:ln w="9525">
            <a:noFill/>
            <a:miter lim="800000"/>
            <a:headEnd/>
            <a:tailEnd/>
          </a:ln>
          <a:effectLst/>
        </p:spPr>
        <p:txBody>
          <a:bodyPr vert="horz" wrap="square" lIns="365760" tIns="182880" rIns="365760" bIns="182880" numCol="1" anchor="t" anchorCtr="0" compatLnSpc="1">
            <a:prstTxWarp prst="textNoShape">
              <a:avLst/>
            </a:prstTxWarp>
          </a:bodyPr>
          <a:lstStyle>
            <a:lvl1pPr algn="ctr" eaLnBrk="1" hangingPunct="1">
              <a:defRPr sz="5600">
                <a:latin typeface="Times New Roman" pitchFamily="-112" charset="0"/>
                <a:ea typeface="+mn-ea"/>
              </a:defRPr>
            </a:lvl1pPr>
          </a:lstStyle>
          <a:p>
            <a:pPr>
              <a:defRPr/>
            </a:pPr>
            <a:endParaRPr lang="en-US"/>
          </a:p>
        </p:txBody>
      </p:sp>
      <p:sp>
        <p:nvSpPr>
          <p:cNvPr id="1030" name="Rectangle 6">
            <a:extLst>
              <a:ext uri="{FF2B5EF4-FFF2-40B4-BE49-F238E27FC236}">
                <a16:creationId xmlns:a16="http://schemas.microsoft.com/office/drawing/2014/main" id="{96E1317F-4962-49D1-7901-7A7DBC12231F}"/>
              </a:ext>
            </a:extLst>
          </p:cNvPr>
          <p:cNvSpPr>
            <a:spLocks noGrp="1" noChangeArrowheads="1"/>
          </p:cNvSpPr>
          <p:nvPr>
            <p:ph type="sldNum" sz="quarter" idx="4"/>
          </p:nvPr>
        </p:nvSpPr>
        <p:spPr bwMode="auto">
          <a:xfrm>
            <a:off x="19659600" y="33324800"/>
            <a:ext cx="5715000" cy="2438400"/>
          </a:xfrm>
          <a:prstGeom prst="rect">
            <a:avLst/>
          </a:prstGeom>
          <a:noFill/>
          <a:ln w="9525">
            <a:noFill/>
            <a:miter lim="800000"/>
            <a:headEnd/>
            <a:tailEnd/>
          </a:ln>
          <a:effectLst/>
        </p:spPr>
        <p:txBody>
          <a:bodyPr vert="horz" wrap="square" lIns="365760" tIns="182880" rIns="365760" bIns="182880" numCol="1" anchor="t" anchorCtr="0" compatLnSpc="1">
            <a:prstTxWarp prst="textNoShape">
              <a:avLst/>
            </a:prstTxWarp>
          </a:bodyPr>
          <a:lstStyle>
            <a:lvl1pPr algn="r" eaLnBrk="1" hangingPunct="1">
              <a:defRPr sz="5600"/>
            </a:lvl1pPr>
          </a:lstStyle>
          <a:p>
            <a:pPr>
              <a:defRPr/>
            </a:pPr>
            <a:fld id="{DADDE791-7BBE-9F42-A0B3-C4D087EFC5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600" rtl="0" eaLnBrk="0" fontAlgn="base" hangingPunct="0">
        <a:spcBef>
          <a:spcPct val="0"/>
        </a:spcBef>
        <a:spcAft>
          <a:spcPct val="0"/>
        </a:spcAft>
        <a:defRPr sz="17600">
          <a:solidFill>
            <a:schemeClr val="tx2"/>
          </a:solidFill>
          <a:latin typeface="+mj-lt"/>
          <a:ea typeface="MS PGothic" pitchFamily="34" charset="-128"/>
          <a:cs typeface="+mj-cs"/>
        </a:defRPr>
      </a:lvl1pPr>
      <a:lvl2pPr algn="ctr" defTabSz="3657600" rtl="0" eaLnBrk="0" fontAlgn="base" hangingPunct="0">
        <a:spcBef>
          <a:spcPct val="0"/>
        </a:spcBef>
        <a:spcAft>
          <a:spcPct val="0"/>
        </a:spcAft>
        <a:defRPr sz="17600">
          <a:solidFill>
            <a:schemeClr val="tx2"/>
          </a:solidFill>
          <a:latin typeface="Times New Roman" pitchFamily="-112" charset="0"/>
          <a:ea typeface="MS PGothic" pitchFamily="34" charset="-128"/>
        </a:defRPr>
      </a:lvl2pPr>
      <a:lvl3pPr algn="ctr" defTabSz="3657600" rtl="0" eaLnBrk="0" fontAlgn="base" hangingPunct="0">
        <a:spcBef>
          <a:spcPct val="0"/>
        </a:spcBef>
        <a:spcAft>
          <a:spcPct val="0"/>
        </a:spcAft>
        <a:defRPr sz="17600">
          <a:solidFill>
            <a:schemeClr val="tx2"/>
          </a:solidFill>
          <a:latin typeface="Times New Roman" pitchFamily="-112" charset="0"/>
          <a:ea typeface="MS PGothic" pitchFamily="34" charset="-128"/>
        </a:defRPr>
      </a:lvl3pPr>
      <a:lvl4pPr algn="ctr" defTabSz="3657600" rtl="0" eaLnBrk="0" fontAlgn="base" hangingPunct="0">
        <a:spcBef>
          <a:spcPct val="0"/>
        </a:spcBef>
        <a:spcAft>
          <a:spcPct val="0"/>
        </a:spcAft>
        <a:defRPr sz="17600">
          <a:solidFill>
            <a:schemeClr val="tx2"/>
          </a:solidFill>
          <a:latin typeface="Times New Roman" pitchFamily="-112" charset="0"/>
          <a:ea typeface="MS PGothic" pitchFamily="34" charset="-128"/>
        </a:defRPr>
      </a:lvl4pPr>
      <a:lvl5pPr algn="ctr" defTabSz="3657600" rtl="0" eaLnBrk="0" fontAlgn="base" hangingPunct="0">
        <a:spcBef>
          <a:spcPct val="0"/>
        </a:spcBef>
        <a:spcAft>
          <a:spcPct val="0"/>
        </a:spcAft>
        <a:defRPr sz="17600">
          <a:solidFill>
            <a:schemeClr val="tx2"/>
          </a:solidFill>
          <a:latin typeface="Times New Roman" pitchFamily="-112" charset="0"/>
          <a:ea typeface="MS PGothic" pitchFamily="34" charset="-128"/>
        </a:defRPr>
      </a:lvl5pPr>
      <a:lvl6pPr marL="457200" algn="ctr" defTabSz="3657600" rtl="0" fontAlgn="base">
        <a:spcBef>
          <a:spcPct val="0"/>
        </a:spcBef>
        <a:spcAft>
          <a:spcPct val="0"/>
        </a:spcAft>
        <a:defRPr sz="17600">
          <a:solidFill>
            <a:schemeClr val="tx2"/>
          </a:solidFill>
          <a:latin typeface="Times New Roman" pitchFamily="-112" charset="0"/>
        </a:defRPr>
      </a:lvl6pPr>
      <a:lvl7pPr marL="914400" algn="ctr" defTabSz="3657600" rtl="0" fontAlgn="base">
        <a:spcBef>
          <a:spcPct val="0"/>
        </a:spcBef>
        <a:spcAft>
          <a:spcPct val="0"/>
        </a:spcAft>
        <a:defRPr sz="17600">
          <a:solidFill>
            <a:schemeClr val="tx2"/>
          </a:solidFill>
          <a:latin typeface="Times New Roman" pitchFamily="-112" charset="0"/>
        </a:defRPr>
      </a:lvl7pPr>
      <a:lvl8pPr marL="1371600" algn="ctr" defTabSz="3657600" rtl="0" fontAlgn="base">
        <a:spcBef>
          <a:spcPct val="0"/>
        </a:spcBef>
        <a:spcAft>
          <a:spcPct val="0"/>
        </a:spcAft>
        <a:defRPr sz="17600">
          <a:solidFill>
            <a:schemeClr val="tx2"/>
          </a:solidFill>
          <a:latin typeface="Times New Roman" pitchFamily="-112" charset="0"/>
        </a:defRPr>
      </a:lvl8pPr>
      <a:lvl9pPr marL="1828800" algn="ctr" defTabSz="3657600" rtl="0" fontAlgn="base">
        <a:spcBef>
          <a:spcPct val="0"/>
        </a:spcBef>
        <a:spcAft>
          <a:spcPct val="0"/>
        </a:spcAft>
        <a:defRPr sz="17600">
          <a:solidFill>
            <a:schemeClr val="tx2"/>
          </a:solidFill>
          <a:latin typeface="Times New Roman" pitchFamily="-112" charset="0"/>
        </a:defRPr>
      </a:lvl9pPr>
    </p:titleStyle>
    <p:bodyStyle>
      <a:lvl1pPr marL="1371600" indent="-1371600" algn="l" defTabSz="3657600" rtl="0" eaLnBrk="0" fontAlgn="base" hangingPunct="0">
        <a:spcBef>
          <a:spcPct val="20000"/>
        </a:spcBef>
        <a:spcAft>
          <a:spcPct val="0"/>
        </a:spcAft>
        <a:buChar char="•"/>
        <a:defRPr sz="12800">
          <a:solidFill>
            <a:schemeClr val="tx1"/>
          </a:solidFill>
          <a:latin typeface="+mn-lt"/>
          <a:ea typeface="MS PGothic" pitchFamily="34" charset="-128"/>
          <a:cs typeface="+mn-cs"/>
        </a:defRPr>
      </a:lvl1pPr>
      <a:lvl2pPr marL="2971800" indent="-1143000" algn="l" defTabSz="3657600" rtl="0" eaLnBrk="0" fontAlgn="base" hangingPunct="0">
        <a:spcBef>
          <a:spcPct val="20000"/>
        </a:spcBef>
        <a:spcAft>
          <a:spcPct val="0"/>
        </a:spcAft>
        <a:buChar char="–"/>
        <a:defRPr sz="11200">
          <a:solidFill>
            <a:schemeClr val="tx1"/>
          </a:solidFill>
          <a:latin typeface="+mn-lt"/>
          <a:ea typeface="MS PGothic" pitchFamily="34" charset="-128"/>
        </a:defRPr>
      </a:lvl2pPr>
      <a:lvl3pPr marL="4572000" indent="-914400" algn="l" defTabSz="3657600" rtl="0" eaLnBrk="0" fontAlgn="base" hangingPunct="0">
        <a:spcBef>
          <a:spcPct val="20000"/>
        </a:spcBef>
        <a:spcAft>
          <a:spcPct val="0"/>
        </a:spcAft>
        <a:buChar char="•"/>
        <a:defRPr sz="9600">
          <a:solidFill>
            <a:schemeClr val="tx1"/>
          </a:solidFill>
          <a:latin typeface="+mn-lt"/>
          <a:ea typeface="MS PGothic" pitchFamily="34" charset="-128"/>
        </a:defRPr>
      </a:lvl3pPr>
      <a:lvl4pPr marL="6400800" indent="-914400" algn="l" defTabSz="3657600" rtl="0" eaLnBrk="0" fontAlgn="base" hangingPunct="0">
        <a:spcBef>
          <a:spcPct val="20000"/>
        </a:spcBef>
        <a:spcAft>
          <a:spcPct val="0"/>
        </a:spcAft>
        <a:buChar char="–"/>
        <a:defRPr sz="8000">
          <a:solidFill>
            <a:schemeClr val="tx1"/>
          </a:solidFill>
          <a:latin typeface="+mn-lt"/>
          <a:ea typeface="MS PGothic" pitchFamily="34" charset="-128"/>
        </a:defRPr>
      </a:lvl4pPr>
      <a:lvl5pPr marL="8229600" indent="-914400" algn="l" defTabSz="3657600" rtl="0" eaLnBrk="0" fontAlgn="base" hangingPunct="0">
        <a:spcBef>
          <a:spcPct val="20000"/>
        </a:spcBef>
        <a:spcAft>
          <a:spcPct val="0"/>
        </a:spcAft>
        <a:buChar char="»"/>
        <a:defRPr sz="8000">
          <a:solidFill>
            <a:schemeClr val="tx1"/>
          </a:solidFill>
          <a:latin typeface="+mn-lt"/>
          <a:ea typeface="MS PGothic" pitchFamily="34" charset="-128"/>
        </a:defRPr>
      </a:lvl5pPr>
      <a:lvl6pPr marL="8686800" indent="-914400" algn="l" defTabSz="3657600" rtl="0" fontAlgn="base">
        <a:spcBef>
          <a:spcPct val="20000"/>
        </a:spcBef>
        <a:spcAft>
          <a:spcPct val="0"/>
        </a:spcAft>
        <a:buChar char="»"/>
        <a:defRPr sz="8000">
          <a:solidFill>
            <a:schemeClr val="tx1"/>
          </a:solidFill>
          <a:latin typeface="+mn-lt"/>
        </a:defRPr>
      </a:lvl6pPr>
      <a:lvl7pPr marL="9144000" indent="-914400" algn="l" defTabSz="3657600" rtl="0" fontAlgn="base">
        <a:spcBef>
          <a:spcPct val="20000"/>
        </a:spcBef>
        <a:spcAft>
          <a:spcPct val="0"/>
        </a:spcAft>
        <a:buChar char="»"/>
        <a:defRPr sz="8000">
          <a:solidFill>
            <a:schemeClr val="tx1"/>
          </a:solidFill>
          <a:latin typeface="+mn-lt"/>
        </a:defRPr>
      </a:lvl7pPr>
      <a:lvl8pPr marL="9601200" indent="-914400" algn="l" defTabSz="3657600" rtl="0" fontAlgn="base">
        <a:spcBef>
          <a:spcPct val="20000"/>
        </a:spcBef>
        <a:spcAft>
          <a:spcPct val="0"/>
        </a:spcAft>
        <a:buChar char="»"/>
        <a:defRPr sz="8000">
          <a:solidFill>
            <a:schemeClr val="tx1"/>
          </a:solidFill>
          <a:latin typeface="+mn-lt"/>
        </a:defRPr>
      </a:lvl8pPr>
      <a:lvl9pPr marL="10058400" indent="-914400" algn="l" defTabSz="3657600" rtl="0" fontAlgn="base">
        <a:spcBef>
          <a:spcPct val="20000"/>
        </a:spcBef>
        <a:spcAft>
          <a:spcPct val="0"/>
        </a:spcAft>
        <a:buChar char="»"/>
        <a:defRPr sz="8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hyperlink" Target="http://www.nasa.gov/" TargetMode="External"/><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emf"/><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55D2951E-42B3-EDF4-26A5-B639E1F67636}"/>
              </a:ext>
            </a:extLst>
          </p:cNvPr>
          <p:cNvSpPr txBox="1">
            <a:spLocks noChangeArrowheads="1"/>
          </p:cNvSpPr>
          <p:nvPr/>
        </p:nvSpPr>
        <p:spPr bwMode="auto">
          <a:xfrm>
            <a:off x="338138" y="2345901"/>
            <a:ext cx="26593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12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9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7200" b="1" dirty="0">
                <a:latin typeface="Tahoma" panose="020B0604030504040204" pitchFamily="34" charset="0"/>
                <a:cs typeface="Times New Roman" panose="02020603050405020304" pitchFamily="18" charset="0"/>
              </a:rPr>
              <a:t>Internal tide characterization at the Californian SWOT Cal/Val site</a:t>
            </a:r>
          </a:p>
        </p:txBody>
      </p:sp>
      <p:sp>
        <p:nvSpPr>
          <p:cNvPr id="15363" name="Text Box 3">
            <a:extLst>
              <a:ext uri="{FF2B5EF4-FFF2-40B4-BE49-F238E27FC236}">
                <a16:creationId xmlns:a16="http://schemas.microsoft.com/office/drawing/2014/main" id="{FBF9DF17-14FD-3595-0B4B-1FB7C50F77C6}"/>
              </a:ext>
            </a:extLst>
          </p:cNvPr>
          <p:cNvSpPr txBox="1">
            <a:spLocks noChangeArrowheads="1"/>
          </p:cNvSpPr>
          <p:nvPr/>
        </p:nvSpPr>
        <p:spPr bwMode="auto">
          <a:xfrm>
            <a:off x="2762250" y="4767263"/>
            <a:ext cx="21945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12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9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3200" b="1" dirty="0">
                <a:latin typeface="Tahoma" panose="020B0604030504040204" pitchFamily="34" charset="0"/>
              </a:rPr>
              <a:t>Audrey Delpech (329B), </a:t>
            </a:r>
            <a:r>
              <a:rPr lang="en-US" altLang="en-US" sz="3200" b="1" dirty="0" err="1">
                <a:latin typeface="Tahoma" panose="020B0604030504040204" pitchFamily="34" charset="0"/>
              </a:rPr>
              <a:t>Jinbo</a:t>
            </a:r>
            <a:r>
              <a:rPr lang="en-US" altLang="en-US" sz="3200" b="1" dirty="0">
                <a:latin typeface="Tahoma" panose="020B0604030504040204" pitchFamily="34" charset="0"/>
              </a:rPr>
              <a:t> Wang (329B), Luke </a:t>
            </a:r>
            <a:r>
              <a:rPr lang="en-US" altLang="en-US" sz="3200" b="1" dirty="0" err="1">
                <a:latin typeface="Tahoma" panose="020B0604030504040204" pitchFamily="34" charset="0"/>
              </a:rPr>
              <a:t>Kachelein</a:t>
            </a:r>
            <a:r>
              <a:rPr lang="en-US" altLang="en-US" sz="3200" b="1" dirty="0">
                <a:latin typeface="Tahoma" panose="020B0604030504040204" pitchFamily="34" charset="0"/>
              </a:rPr>
              <a:t> (329B), Amy Waterhouse (SIO), Drew Lucas (SIO), J. Tom Farrar (WHOI), Magdalena Andres (WHOI), Uwe Send (SIO), Matthias </a:t>
            </a:r>
            <a:r>
              <a:rPr lang="en-US" altLang="en-US" sz="3200" b="1" dirty="0" err="1">
                <a:latin typeface="Tahoma" panose="020B0604030504040204" pitchFamily="34" charset="0"/>
              </a:rPr>
              <a:t>Lankhorst</a:t>
            </a:r>
            <a:r>
              <a:rPr lang="en-US" altLang="en-US" sz="3200" b="1" dirty="0">
                <a:latin typeface="Tahoma" panose="020B0604030504040204" pitchFamily="34" charset="0"/>
              </a:rPr>
              <a:t> (SIO)</a:t>
            </a:r>
          </a:p>
          <a:p>
            <a:pPr eaLnBrk="1" hangingPunct="1">
              <a:spcBef>
                <a:spcPct val="0"/>
              </a:spcBef>
              <a:buFontTx/>
              <a:buNone/>
            </a:pPr>
            <a:r>
              <a:rPr lang="en-US" altLang="en-US" sz="3200" b="1" dirty="0">
                <a:latin typeface="Tahoma" panose="020B0604030504040204" pitchFamily="34" charset="0"/>
              </a:rPr>
              <a:t>        </a:t>
            </a:r>
          </a:p>
        </p:txBody>
      </p:sp>
      <p:sp>
        <p:nvSpPr>
          <p:cNvPr id="15365" name="Text Box 42">
            <a:extLst>
              <a:ext uri="{FF2B5EF4-FFF2-40B4-BE49-F238E27FC236}">
                <a16:creationId xmlns:a16="http://schemas.microsoft.com/office/drawing/2014/main" id="{9C70EA7E-3C6E-36AE-F300-3C8E075B9708}"/>
              </a:ext>
            </a:extLst>
          </p:cNvPr>
          <p:cNvSpPr txBox="1">
            <a:spLocks noChangeArrowheads="1"/>
          </p:cNvSpPr>
          <p:nvPr/>
        </p:nvSpPr>
        <p:spPr bwMode="auto">
          <a:xfrm>
            <a:off x="466725" y="33858200"/>
            <a:ext cx="538638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8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112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96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8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8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800" b="1" dirty="0">
                <a:latin typeface="Arial" panose="020B0604020202020204" pitchFamily="34" charset="0"/>
              </a:rPr>
              <a:t>National</a:t>
            </a:r>
            <a:r>
              <a:rPr lang="en-US" altLang="en-US" sz="1800" b="1" dirty="0">
                <a:solidFill>
                  <a:srgbClr val="FFFFDD"/>
                </a:solidFill>
                <a:latin typeface="Arial" panose="020B0604020202020204" pitchFamily="34" charset="0"/>
              </a:rPr>
              <a:t> </a:t>
            </a:r>
            <a:r>
              <a:rPr lang="en-US" altLang="en-US" sz="1800" b="1" dirty="0">
                <a:latin typeface="Arial" panose="020B0604020202020204" pitchFamily="34" charset="0"/>
              </a:rPr>
              <a:t>Aeronautics and Space Administration</a:t>
            </a:r>
          </a:p>
          <a:p>
            <a:pPr eaLnBrk="1" hangingPunct="1">
              <a:spcBef>
                <a:spcPct val="0"/>
              </a:spcBef>
              <a:buFontTx/>
              <a:buNone/>
            </a:pPr>
            <a:endParaRPr lang="en-US" altLang="en-US" sz="600" b="1" dirty="0">
              <a:latin typeface="Arial" panose="020B0604020202020204" pitchFamily="34" charset="0"/>
            </a:endParaRPr>
          </a:p>
          <a:p>
            <a:pPr eaLnBrk="1" hangingPunct="1">
              <a:spcBef>
                <a:spcPct val="0"/>
              </a:spcBef>
              <a:buFontTx/>
              <a:buNone/>
            </a:pPr>
            <a:r>
              <a:rPr lang="en-US" altLang="en-US" sz="1600" b="1" dirty="0">
                <a:latin typeface="Arial" panose="020B0604020202020204" pitchFamily="34" charset="0"/>
              </a:rPr>
              <a:t>Jet Propulsion Laboratory</a:t>
            </a:r>
          </a:p>
          <a:p>
            <a:pPr eaLnBrk="1" hangingPunct="1">
              <a:spcBef>
                <a:spcPct val="0"/>
              </a:spcBef>
              <a:buFontTx/>
              <a:buNone/>
            </a:pPr>
            <a:r>
              <a:rPr lang="en-US" altLang="en-US" sz="1600" dirty="0">
                <a:latin typeface="Arial" panose="020B0604020202020204" pitchFamily="34" charset="0"/>
              </a:rPr>
              <a:t>California Institute of Technology</a:t>
            </a:r>
          </a:p>
          <a:p>
            <a:pPr eaLnBrk="1" hangingPunct="1">
              <a:spcBef>
                <a:spcPct val="0"/>
              </a:spcBef>
              <a:buFontTx/>
              <a:buNone/>
            </a:pPr>
            <a:r>
              <a:rPr lang="en-US" altLang="en-US" sz="1600" dirty="0">
                <a:latin typeface="Arial" panose="020B0604020202020204" pitchFamily="34" charset="0"/>
              </a:rPr>
              <a:t>Pasadena, California</a:t>
            </a:r>
          </a:p>
          <a:p>
            <a:pPr eaLnBrk="1" hangingPunct="1">
              <a:spcBef>
                <a:spcPct val="0"/>
              </a:spcBef>
              <a:buFontTx/>
              <a:buNone/>
            </a:pPr>
            <a:endParaRPr lang="en-US" altLang="en-US" sz="1800" b="1" dirty="0">
              <a:latin typeface="Arial" panose="020B0604020202020204" pitchFamily="34" charset="0"/>
            </a:endParaRPr>
          </a:p>
          <a:p>
            <a:pPr eaLnBrk="1" hangingPunct="1">
              <a:spcBef>
                <a:spcPct val="0"/>
              </a:spcBef>
              <a:buFontTx/>
              <a:buNone/>
            </a:pPr>
            <a:endParaRPr lang="en-US" altLang="en-US" sz="1600" b="1" dirty="0">
              <a:latin typeface="Arial" panose="020B0604020202020204" pitchFamily="34" charset="0"/>
            </a:endParaRPr>
          </a:p>
          <a:p>
            <a:pPr eaLnBrk="1" hangingPunct="1">
              <a:spcBef>
                <a:spcPct val="0"/>
              </a:spcBef>
              <a:buFontTx/>
              <a:buNone/>
            </a:pPr>
            <a:r>
              <a:rPr lang="en-US" altLang="en-US" sz="1600" b="1" dirty="0">
                <a:latin typeface="Arial" panose="020B0604020202020204" pitchFamily="34" charset="0"/>
                <a:hlinkClick r:id="rId3"/>
              </a:rPr>
              <a:t>www.nasa.gov</a:t>
            </a:r>
            <a:endParaRPr lang="en-US" altLang="en-US" sz="1600" b="1" dirty="0">
              <a:latin typeface="Arial" panose="020B0604020202020204" pitchFamily="34" charset="0"/>
            </a:endParaRPr>
          </a:p>
          <a:p>
            <a:pPr eaLnBrk="1" hangingPunct="1">
              <a:spcBef>
                <a:spcPct val="0"/>
              </a:spcBef>
              <a:buFontTx/>
              <a:buNone/>
            </a:pPr>
            <a:endParaRPr lang="en-US" altLang="en-US" sz="1600" b="1" dirty="0">
              <a:latin typeface="Arial" panose="020B0604020202020204" pitchFamily="34" charset="0"/>
            </a:endParaRPr>
          </a:p>
          <a:p>
            <a:pPr eaLnBrk="1" hangingPunct="1">
              <a:spcBef>
                <a:spcPct val="0"/>
              </a:spcBef>
              <a:buFontTx/>
              <a:buNone/>
            </a:pPr>
            <a:r>
              <a:rPr lang="en-US" altLang="en-US" sz="1600" b="1" dirty="0">
                <a:latin typeface="Arial" panose="020B0604020202020204" pitchFamily="34" charset="0"/>
              </a:rPr>
              <a:t>Copyright 2023.  All rights reserved.</a:t>
            </a:r>
          </a:p>
        </p:txBody>
      </p:sp>
      <p:pic>
        <p:nvPicPr>
          <p:cNvPr id="15366" name="Picture 3" descr="Logo.pdf">
            <a:extLst>
              <a:ext uri="{FF2B5EF4-FFF2-40B4-BE49-F238E27FC236}">
                <a16:creationId xmlns:a16="http://schemas.microsoft.com/office/drawing/2014/main" id="{BA3CAC75-CE42-F0DE-FDEA-BEA9FCA17F6D}"/>
              </a:ext>
            </a:extLst>
          </p:cNvPr>
          <p:cNvPicPr>
            <a:picLocks noChangeAspect="1"/>
          </p:cNvPicPr>
          <p:nvPr/>
        </p:nvPicPr>
        <p:blipFill>
          <a:blip r:embed="rId4">
            <a:extLst>
              <a:ext uri="{28A0092B-C50C-407E-A947-70E740481C1C}">
                <a14:useLocalDpi xmlns:a14="http://schemas.microsoft.com/office/drawing/2010/main" val="0"/>
              </a:ext>
            </a:extLst>
          </a:blip>
          <a:srcRect l="3023" t="27274" r="9967" b="44633"/>
          <a:stretch>
            <a:fillRect/>
          </a:stretch>
        </p:blipFill>
        <p:spPr bwMode="auto">
          <a:xfrm>
            <a:off x="21304250" y="-18210"/>
            <a:ext cx="581025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7399F24D-A07C-88FA-5C7D-4B6D0B4BBA81}"/>
              </a:ext>
            </a:extLst>
          </p:cNvPr>
          <p:cNvCxnSpPr>
            <a:cxnSpLocks/>
          </p:cNvCxnSpPr>
          <p:nvPr/>
        </p:nvCxnSpPr>
        <p:spPr>
          <a:xfrm>
            <a:off x="466725" y="33651825"/>
            <a:ext cx="5386388" cy="0"/>
          </a:xfrm>
          <a:prstGeom prst="line">
            <a:avLst/>
          </a:prstGeom>
          <a:ln w="57150">
            <a:solidFill>
              <a:srgbClr val="000F30"/>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15368" name="Picture 14">
            <a:extLst>
              <a:ext uri="{FF2B5EF4-FFF2-40B4-BE49-F238E27FC236}">
                <a16:creationId xmlns:a16="http://schemas.microsoft.com/office/drawing/2014/main" id="{9AEBF7BC-8F4A-7DF6-5CB7-D7685C896C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47250"/>
          <a:stretch>
            <a:fillRect/>
          </a:stretch>
        </p:blipFill>
        <p:spPr bwMode="auto">
          <a:xfrm>
            <a:off x="18251802" y="367241"/>
            <a:ext cx="2278383" cy="15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DDAECA57-5464-3D2B-1677-DF040AB06796}"/>
              </a:ext>
            </a:extLst>
          </p:cNvPr>
          <p:cNvSpPr txBox="1"/>
          <p:nvPr/>
        </p:nvSpPr>
        <p:spPr>
          <a:xfrm>
            <a:off x="434446" y="11469688"/>
            <a:ext cx="11501968" cy="3385542"/>
          </a:xfrm>
          <a:prstGeom prst="rect">
            <a:avLst/>
          </a:prstGeom>
          <a:noFill/>
        </p:spPr>
        <p:txBody>
          <a:bodyPr wrap="square">
            <a:spAutoFit/>
          </a:bodyPr>
          <a:lstStyle/>
          <a:p>
            <a:pPr>
              <a:defRPr/>
            </a:pPr>
            <a:r>
              <a:rPr lang="en-US" sz="2600" b="1" dirty="0"/>
              <a:t>Objectives</a:t>
            </a:r>
          </a:p>
          <a:p>
            <a:pPr>
              <a:defRPr/>
            </a:pPr>
            <a:endParaRPr lang="en-US" sz="1200" dirty="0"/>
          </a:p>
          <a:p>
            <a:pPr marL="342900" indent="-342900" algn="just">
              <a:buFont typeface="+mj-lt"/>
              <a:buAutoNum type="arabicPeriod"/>
              <a:defRPr/>
            </a:pPr>
            <a:r>
              <a:rPr lang="en-US" sz="2600" dirty="0"/>
              <a:t>Characterize internal tides at the SWOT Cal/Val site in terms of amplitude, horizontal and vertical structures and propagation</a:t>
            </a:r>
          </a:p>
          <a:p>
            <a:pPr marL="342900" indent="-342900" algn="just">
              <a:buFont typeface="+mj-lt"/>
              <a:buAutoNum type="arabicPeriod"/>
              <a:defRPr/>
            </a:pPr>
            <a:endParaRPr lang="en-US" sz="1000" dirty="0"/>
          </a:p>
          <a:p>
            <a:pPr marL="342900" indent="-342900">
              <a:buFont typeface="+mj-lt"/>
              <a:buAutoNum type="arabicPeriod"/>
              <a:defRPr/>
            </a:pPr>
            <a:r>
              <a:rPr lang="en-US" sz="2600" dirty="0"/>
              <a:t>Understand how accurately SWOT can measure both the coherent and incoherent components of the internal tides.</a:t>
            </a:r>
          </a:p>
          <a:p>
            <a:pPr marL="342900" indent="-342900">
              <a:buFont typeface="+mj-lt"/>
              <a:buAutoNum type="arabicPeriod"/>
              <a:defRPr/>
            </a:pPr>
            <a:endParaRPr lang="en-US" sz="1000" dirty="0"/>
          </a:p>
          <a:p>
            <a:pPr marL="342900" indent="-342900">
              <a:buFont typeface="+mj-lt"/>
              <a:buAutoNum type="arabicPeriod"/>
              <a:defRPr/>
            </a:pPr>
            <a:r>
              <a:rPr lang="en-US" sz="2600" dirty="0"/>
              <a:t>Understand how accurately internal tides can be observed by PIES (Pressure sensor equipped Inverted Echo Sounder). </a:t>
            </a:r>
          </a:p>
        </p:txBody>
      </p:sp>
      <p:cxnSp>
        <p:nvCxnSpPr>
          <p:cNvPr id="17" name="Straight Connector 16">
            <a:extLst>
              <a:ext uri="{FF2B5EF4-FFF2-40B4-BE49-F238E27FC236}">
                <a16:creationId xmlns:a16="http://schemas.microsoft.com/office/drawing/2014/main" id="{D7D38F22-1915-8F99-4671-2FA56C3F9A29}"/>
              </a:ext>
            </a:extLst>
          </p:cNvPr>
          <p:cNvCxnSpPr>
            <a:cxnSpLocks/>
          </p:cNvCxnSpPr>
          <p:nvPr/>
        </p:nvCxnSpPr>
        <p:spPr>
          <a:xfrm flipV="1">
            <a:off x="7285038" y="33597850"/>
            <a:ext cx="19646900" cy="52388"/>
          </a:xfrm>
          <a:prstGeom prst="line">
            <a:avLst/>
          </a:prstGeom>
          <a:ln w="57150">
            <a:solidFill>
              <a:srgbClr val="000F30"/>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nvGrpSpPr>
          <p:cNvPr id="15371" name="Group 17">
            <a:extLst>
              <a:ext uri="{FF2B5EF4-FFF2-40B4-BE49-F238E27FC236}">
                <a16:creationId xmlns:a16="http://schemas.microsoft.com/office/drawing/2014/main" id="{1D26A2D1-5B7E-4FFC-6055-9A0F996D5B12}"/>
              </a:ext>
            </a:extLst>
          </p:cNvPr>
          <p:cNvGrpSpPr>
            <a:grpSpLocks/>
          </p:cNvGrpSpPr>
          <p:nvPr/>
        </p:nvGrpSpPr>
        <p:grpSpPr bwMode="auto">
          <a:xfrm>
            <a:off x="7286625" y="32980313"/>
            <a:ext cx="3211513" cy="1116012"/>
            <a:chOff x="1995055" y="6809088"/>
            <a:chExt cx="2199169" cy="1115131"/>
          </a:xfrm>
        </p:grpSpPr>
        <p:sp>
          <p:nvSpPr>
            <p:cNvPr id="19" name="Round Single Corner Rectangle 18">
              <a:extLst>
                <a:ext uri="{FF2B5EF4-FFF2-40B4-BE49-F238E27FC236}">
                  <a16:creationId xmlns:a16="http://schemas.microsoft.com/office/drawing/2014/main" id="{D38216CD-8237-652F-1CCA-EA0FA7A84398}"/>
                </a:ext>
              </a:extLst>
            </p:cNvPr>
            <p:cNvSpPr/>
            <p:nvPr/>
          </p:nvSpPr>
          <p:spPr>
            <a:xfrm>
              <a:off x="1995055" y="6809088"/>
              <a:ext cx="2199169" cy="617050"/>
            </a:xfrm>
            <a:prstGeom prst="round1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800" dirty="0"/>
            </a:p>
          </p:txBody>
        </p:sp>
        <p:sp>
          <p:nvSpPr>
            <p:cNvPr id="15480" name="TextBox 30">
              <a:extLst>
                <a:ext uri="{FF2B5EF4-FFF2-40B4-BE49-F238E27FC236}">
                  <a16:creationId xmlns:a16="http://schemas.microsoft.com/office/drawing/2014/main" id="{48823B61-E83A-336C-F60C-7DEA2431126B}"/>
                </a:ext>
              </a:extLst>
            </p:cNvPr>
            <p:cNvSpPr txBox="1">
              <a:spLocks noChangeArrowheads="1"/>
            </p:cNvSpPr>
            <p:nvPr/>
          </p:nvSpPr>
          <p:spPr bwMode="auto">
            <a:xfrm>
              <a:off x="2030938" y="6848141"/>
              <a:ext cx="2111559" cy="107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3200" b="1">
                  <a:solidFill>
                    <a:schemeClr val="bg1"/>
                  </a:solidFill>
                  <a:latin typeface="Helvetica" pitchFamily="2" charset="0"/>
                  <a:cs typeface="Futura Medium" panose="020B0602020204020303" pitchFamily="34" charset="-79"/>
                </a:rPr>
                <a:t>REFERENCES</a:t>
              </a:r>
            </a:p>
          </p:txBody>
        </p:sp>
      </p:grpSp>
      <p:cxnSp>
        <p:nvCxnSpPr>
          <p:cNvPr id="23" name="Straight Connector 22">
            <a:extLst>
              <a:ext uri="{FF2B5EF4-FFF2-40B4-BE49-F238E27FC236}">
                <a16:creationId xmlns:a16="http://schemas.microsoft.com/office/drawing/2014/main" id="{BE3D35D1-5A94-5655-1C75-05FA467E7F8A}"/>
              </a:ext>
            </a:extLst>
          </p:cNvPr>
          <p:cNvCxnSpPr>
            <a:cxnSpLocks/>
          </p:cNvCxnSpPr>
          <p:nvPr/>
        </p:nvCxnSpPr>
        <p:spPr>
          <a:xfrm>
            <a:off x="466725" y="7493000"/>
            <a:ext cx="11316133" cy="0"/>
          </a:xfrm>
          <a:prstGeom prst="line">
            <a:avLst/>
          </a:prstGeom>
          <a:ln w="57150">
            <a:solidFill>
              <a:srgbClr val="000F30"/>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nvGrpSpPr>
          <p:cNvPr id="15373" name="Group 17">
            <a:extLst>
              <a:ext uri="{FF2B5EF4-FFF2-40B4-BE49-F238E27FC236}">
                <a16:creationId xmlns:a16="http://schemas.microsoft.com/office/drawing/2014/main" id="{B58E0E50-78C1-134F-C0F8-9A4E4B8D98D3}"/>
              </a:ext>
            </a:extLst>
          </p:cNvPr>
          <p:cNvGrpSpPr>
            <a:grpSpLocks/>
          </p:cNvGrpSpPr>
          <p:nvPr/>
        </p:nvGrpSpPr>
        <p:grpSpPr bwMode="auto">
          <a:xfrm>
            <a:off x="493713" y="6819900"/>
            <a:ext cx="2924175" cy="636588"/>
            <a:chOff x="1995055" y="6814944"/>
            <a:chExt cx="2924816" cy="635262"/>
          </a:xfrm>
        </p:grpSpPr>
        <p:sp>
          <p:nvSpPr>
            <p:cNvPr id="25" name="Round Single Corner Rectangle 24">
              <a:extLst>
                <a:ext uri="{FF2B5EF4-FFF2-40B4-BE49-F238E27FC236}">
                  <a16:creationId xmlns:a16="http://schemas.microsoft.com/office/drawing/2014/main" id="{C116DE5C-36D6-1703-142F-746F0D323AD3}"/>
                </a:ext>
              </a:extLst>
            </p:cNvPr>
            <p:cNvSpPr/>
            <p:nvPr/>
          </p:nvSpPr>
          <p:spPr>
            <a:xfrm>
              <a:off x="1995055" y="6814944"/>
              <a:ext cx="2924816" cy="616252"/>
            </a:xfrm>
            <a:prstGeom prst="round1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800" dirty="0"/>
            </a:p>
          </p:txBody>
        </p:sp>
        <p:sp>
          <p:nvSpPr>
            <p:cNvPr id="15478" name="TextBox 30">
              <a:extLst>
                <a:ext uri="{FF2B5EF4-FFF2-40B4-BE49-F238E27FC236}">
                  <a16:creationId xmlns:a16="http://schemas.microsoft.com/office/drawing/2014/main" id="{4D8549D7-AB6D-114B-5AAD-3360452970C0}"/>
                </a:ext>
              </a:extLst>
            </p:cNvPr>
            <p:cNvSpPr txBox="1">
              <a:spLocks noChangeArrowheads="1"/>
            </p:cNvSpPr>
            <p:nvPr/>
          </p:nvSpPr>
          <p:spPr bwMode="auto">
            <a:xfrm>
              <a:off x="2030937" y="6866051"/>
              <a:ext cx="2709684" cy="58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3200" b="1">
                  <a:solidFill>
                    <a:schemeClr val="bg1"/>
                  </a:solidFill>
                  <a:latin typeface="Helvetica" pitchFamily="2" charset="0"/>
                  <a:cs typeface="Futura Medium" panose="020B0602020204020303" pitchFamily="34" charset="-79"/>
                </a:rPr>
                <a:t>MOTIVATION</a:t>
              </a:r>
            </a:p>
          </p:txBody>
        </p:sp>
      </p:grpSp>
      <p:cxnSp>
        <p:nvCxnSpPr>
          <p:cNvPr id="27" name="Straight Connector 26">
            <a:extLst>
              <a:ext uri="{FF2B5EF4-FFF2-40B4-BE49-F238E27FC236}">
                <a16:creationId xmlns:a16="http://schemas.microsoft.com/office/drawing/2014/main" id="{70F36A45-EE70-D7F0-2A76-6284551FD74A}"/>
              </a:ext>
            </a:extLst>
          </p:cNvPr>
          <p:cNvCxnSpPr>
            <a:cxnSpLocks/>
          </p:cNvCxnSpPr>
          <p:nvPr/>
        </p:nvCxnSpPr>
        <p:spPr>
          <a:xfrm>
            <a:off x="430213" y="16028988"/>
            <a:ext cx="8210550" cy="0"/>
          </a:xfrm>
          <a:prstGeom prst="line">
            <a:avLst/>
          </a:prstGeom>
          <a:ln w="57150">
            <a:solidFill>
              <a:srgbClr val="000F30"/>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nvGrpSpPr>
          <p:cNvPr id="15375" name="Group 17">
            <a:extLst>
              <a:ext uri="{FF2B5EF4-FFF2-40B4-BE49-F238E27FC236}">
                <a16:creationId xmlns:a16="http://schemas.microsoft.com/office/drawing/2014/main" id="{B4C06264-3D31-C5BD-FE89-690F25519EE9}"/>
              </a:ext>
            </a:extLst>
          </p:cNvPr>
          <p:cNvGrpSpPr>
            <a:grpSpLocks/>
          </p:cNvGrpSpPr>
          <p:nvPr/>
        </p:nvGrpSpPr>
        <p:grpSpPr bwMode="auto">
          <a:xfrm>
            <a:off x="428625" y="15359063"/>
            <a:ext cx="8210550" cy="638175"/>
            <a:chOff x="1995055" y="6814944"/>
            <a:chExt cx="2924816" cy="634664"/>
          </a:xfrm>
        </p:grpSpPr>
        <p:sp>
          <p:nvSpPr>
            <p:cNvPr id="29" name="Round Single Corner Rectangle 28">
              <a:extLst>
                <a:ext uri="{FF2B5EF4-FFF2-40B4-BE49-F238E27FC236}">
                  <a16:creationId xmlns:a16="http://schemas.microsoft.com/office/drawing/2014/main" id="{C1ED3A0C-5B00-C781-3715-A1EF4B9A3DDA}"/>
                </a:ext>
              </a:extLst>
            </p:cNvPr>
            <p:cNvSpPr/>
            <p:nvPr/>
          </p:nvSpPr>
          <p:spPr>
            <a:xfrm>
              <a:off x="1995055" y="6814944"/>
              <a:ext cx="2924816" cy="615719"/>
            </a:xfrm>
            <a:prstGeom prst="round1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800" dirty="0"/>
            </a:p>
          </p:txBody>
        </p:sp>
        <p:sp>
          <p:nvSpPr>
            <p:cNvPr id="15476" name="TextBox 30">
              <a:extLst>
                <a:ext uri="{FF2B5EF4-FFF2-40B4-BE49-F238E27FC236}">
                  <a16:creationId xmlns:a16="http://schemas.microsoft.com/office/drawing/2014/main" id="{6C0DF3AF-E3D9-369E-0585-E9D9F8B3BBAE}"/>
                </a:ext>
              </a:extLst>
            </p:cNvPr>
            <p:cNvSpPr txBox="1">
              <a:spLocks noChangeArrowheads="1"/>
            </p:cNvSpPr>
            <p:nvPr/>
          </p:nvSpPr>
          <p:spPr bwMode="auto">
            <a:xfrm>
              <a:off x="2030937" y="6866051"/>
              <a:ext cx="2709684" cy="58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3200" b="1">
                  <a:solidFill>
                    <a:schemeClr val="bg1"/>
                  </a:solidFill>
                  <a:latin typeface="Helvetica" pitchFamily="2" charset="0"/>
                  <a:cs typeface="Futura Medium" panose="020B0602020204020303" pitchFamily="34" charset="-79"/>
                </a:rPr>
                <a:t>INTERNAL TIDES FROM ALTIMETERS</a:t>
              </a:r>
            </a:p>
          </p:txBody>
        </p:sp>
      </p:grpSp>
      <p:cxnSp>
        <p:nvCxnSpPr>
          <p:cNvPr id="37" name="Straight Connector 36">
            <a:extLst>
              <a:ext uri="{FF2B5EF4-FFF2-40B4-BE49-F238E27FC236}">
                <a16:creationId xmlns:a16="http://schemas.microsoft.com/office/drawing/2014/main" id="{CA5A8C31-927A-3E1C-E511-67DA1C9178DE}"/>
              </a:ext>
            </a:extLst>
          </p:cNvPr>
          <p:cNvCxnSpPr>
            <a:cxnSpLocks/>
          </p:cNvCxnSpPr>
          <p:nvPr/>
        </p:nvCxnSpPr>
        <p:spPr>
          <a:xfrm>
            <a:off x="9529763" y="16028988"/>
            <a:ext cx="8210550" cy="0"/>
          </a:xfrm>
          <a:prstGeom prst="line">
            <a:avLst/>
          </a:prstGeom>
          <a:ln w="57150">
            <a:solidFill>
              <a:srgbClr val="000F30"/>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1492C8A-A947-BE8C-ACE9-B05A40A3AB34}"/>
              </a:ext>
            </a:extLst>
          </p:cNvPr>
          <p:cNvCxnSpPr>
            <a:cxnSpLocks/>
          </p:cNvCxnSpPr>
          <p:nvPr/>
        </p:nvCxnSpPr>
        <p:spPr>
          <a:xfrm>
            <a:off x="18753138" y="16003588"/>
            <a:ext cx="8210550" cy="0"/>
          </a:xfrm>
          <a:prstGeom prst="line">
            <a:avLst/>
          </a:prstGeom>
          <a:ln w="57150">
            <a:solidFill>
              <a:srgbClr val="000F30"/>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nvGrpSpPr>
          <p:cNvPr id="15378" name="Group 17">
            <a:extLst>
              <a:ext uri="{FF2B5EF4-FFF2-40B4-BE49-F238E27FC236}">
                <a16:creationId xmlns:a16="http://schemas.microsoft.com/office/drawing/2014/main" id="{D0354FA0-972E-3371-565E-4C03F4407BB5}"/>
              </a:ext>
            </a:extLst>
          </p:cNvPr>
          <p:cNvGrpSpPr>
            <a:grpSpLocks/>
          </p:cNvGrpSpPr>
          <p:nvPr/>
        </p:nvGrpSpPr>
        <p:grpSpPr bwMode="auto">
          <a:xfrm>
            <a:off x="9529763" y="15359063"/>
            <a:ext cx="8210550" cy="638175"/>
            <a:chOff x="1995055" y="6814944"/>
            <a:chExt cx="2924816" cy="634664"/>
          </a:xfrm>
        </p:grpSpPr>
        <p:sp>
          <p:nvSpPr>
            <p:cNvPr id="40" name="Round Single Corner Rectangle 39">
              <a:extLst>
                <a:ext uri="{FF2B5EF4-FFF2-40B4-BE49-F238E27FC236}">
                  <a16:creationId xmlns:a16="http://schemas.microsoft.com/office/drawing/2014/main" id="{87FAAB2F-9DAC-6D03-E2B0-9283150DE161}"/>
                </a:ext>
              </a:extLst>
            </p:cNvPr>
            <p:cNvSpPr/>
            <p:nvPr/>
          </p:nvSpPr>
          <p:spPr>
            <a:xfrm>
              <a:off x="1995055" y="6814944"/>
              <a:ext cx="2924816" cy="615719"/>
            </a:xfrm>
            <a:prstGeom prst="round1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800" dirty="0"/>
            </a:p>
          </p:txBody>
        </p:sp>
        <p:sp>
          <p:nvSpPr>
            <p:cNvPr id="15474" name="TextBox 30">
              <a:extLst>
                <a:ext uri="{FF2B5EF4-FFF2-40B4-BE49-F238E27FC236}">
                  <a16:creationId xmlns:a16="http://schemas.microsoft.com/office/drawing/2014/main" id="{1D9FB775-8234-C326-2FC6-5618531F7EBD}"/>
                </a:ext>
              </a:extLst>
            </p:cNvPr>
            <p:cNvSpPr txBox="1">
              <a:spLocks noChangeArrowheads="1"/>
            </p:cNvSpPr>
            <p:nvPr/>
          </p:nvSpPr>
          <p:spPr bwMode="auto">
            <a:xfrm>
              <a:off x="2030937" y="6866051"/>
              <a:ext cx="2709684" cy="58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3200" b="1">
                  <a:solidFill>
                    <a:schemeClr val="bg1"/>
                  </a:solidFill>
                  <a:latin typeface="Helvetica" pitchFamily="2" charset="0"/>
                  <a:cs typeface="Futura Medium" panose="020B0602020204020303" pitchFamily="34" charset="-79"/>
                </a:rPr>
                <a:t>INTERNAL TIDES FROM IN SITU</a:t>
              </a:r>
            </a:p>
          </p:txBody>
        </p:sp>
      </p:grpSp>
      <p:grpSp>
        <p:nvGrpSpPr>
          <p:cNvPr id="15379" name="Group 17">
            <a:extLst>
              <a:ext uri="{FF2B5EF4-FFF2-40B4-BE49-F238E27FC236}">
                <a16:creationId xmlns:a16="http://schemas.microsoft.com/office/drawing/2014/main" id="{248D7AC7-1CB0-9D00-2CC6-8B887D1F24E3}"/>
              </a:ext>
            </a:extLst>
          </p:cNvPr>
          <p:cNvGrpSpPr>
            <a:grpSpLocks/>
          </p:cNvGrpSpPr>
          <p:nvPr/>
        </p:nvGrpSpPr>
        <p:grpSpPr bwMode="auto">
          <a:xfrm>
            <a:off x="18753138" y="15338743"/>
            <a:ext cx="8210550" cy="635000"/>
            <a:chOff x="1995055" y="6814944"/>
            <a:chExt cx="2924816" cy="641998"/>
          </a:xfrm>
        </p:grpSpPr>
        <p:sp>
          <p:nvSpPr>
            <p:cNvPr id="43" name="Round Single Corner Rectangle 42">
              <a:extLst>
                <a:ext uri="{FF2B5EF4-FFF2-40B4-BE49-F238E27FC236}">
                  <a16:creationId xmlns:a16="http://schemas.microsoft.com/office/drawing/2014/main" id="{EF372AE7-F580-DDC4-237C-452A004544A0}"/>
                </a:ext>
              </a:extLst>
            </p:cNvPr>
            <p:cNvSpPr/>
            <p:nvPr/>
          </p:nvSpPr>
          <p:spPr>
            <a:xfrm>
              <a:off x="1995055" y="6814944"/>
              <a:ext cx="2924816" cy="616318"/>
            </a:xfrm>
            <a:prstGeom prst="round1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800" dirty="0"/>
            </a:p>
          </p:txBody>
        </p:sp>
        <p:sp>
          <p:nvSpPr>
            <p:cNvPr id="15472" name="TextBox 30">
              <a:extLst>
                <a:ext uri="{FF2B5EF4-FFF2-40B4-BE49-F238E27FC236}">
                  <a16:creationId xmlns:a16="http://schemas.microsoft.com/office/drawing/2014/main" id="{F6D98C37-857C-76FF-062C-6FAA61E2D7A3}"/>
                </a:ext>
              </a:extLst>
            </p:cNvPr>
            <p:cNvSpPr txBox="1">
              <a:spLocks noChangeArrowheads="1"/>
            </p:cNvSpPr>
            <p:nvPr/>
          </p:nvSpPr>
          <p:spPr bwMode="auto">
            <a:xfrm>
              <a:off x="2030937" y="6866051"/>
              <a:ext cx="2709684" cy="59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3200" b="1">
                  <a:solidFill>
                    <a:schemeClr val="bg1"/>
                  </a:solidFill>
                  <a:latin typeface="Helvetica" pitchFamily="2" charset="0"/>
                  <a:cs typeface="Futura Medium" panose="020B0602020204020303" pitchFamily="34" charset="-79"/>
                </a:rPr>
                <a:t>NEXT: INTERNAL TIDES FROM SWOT</a:t>
              </a:r>
            </a:p>
          </p:txBody>
        </p:sp>
      </p:grpSp>
      <p:pic>
        <p:nvPicPr>
          <p:cNvPr id="15380" name="Picture 44">
            <a:extLst>
              <a:ext uri="{FF2B5EF4-FFF2-40B4-BE49-F238E27FC236}">
                <a16:creationId xmlns:a16="http://schemas.microsoft.com/office/drawing/2014/main" id="{655DDA93-349C-B3A4-B5A7-C456620771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818" t="8009" r="7353" b="4247"/>
          <a:stretch>
            <a:fillRect/>
          </a:stretch>
        </p:blipFill>
        <p:spPr bwMode="auto">
          <a:xfrm>
            <a:off x="533400" y="22084348"/>
            <a:ext cx="7127875"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 name="Straight Connector 49">
            <a:extLst>
              <a:ext uri="{FF2B5EF4-FFF2-40B4-BE49-F238E27FC236}">
                <a16:creationId xmlns:a16="http://schemas.microsoft.com/office/drawing/2014/main" id="{B1735F79-091F-3E24-546A-EE1378DF6F87}"/>
              </a:ext>
            </a:extLst>
          </p:cNvPr>
          <p:cNvCxnSpPr>
            <a:cxnSpLocks/>
          </p:cNvCxnSpPr>
          <p:nvPr/>
        </p:nvCxnSpPr>
        <p:spPr>
          <a:xfrm>
            <a:off x="12172946" y="7493000"/>
            <a:ext cx="14912160" cy="0"/>
          </a:xfrm>
          <a:prstGeom prst="line">
            <a:avLst/>
          </a:prstGeom>
          <a:ln w="57150">
            <a:solidFill>
              <a:srgbClr val="000F30"/>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nvGrpSpPr>
          <p:cNvPr id="15382" name="Group 17">
            <a:extLst>
              <a:ext uri="{FF2B5EF4-FFF2-40B4-BE49-F238E27FC236}">
                <a16:creationId xmlns:a16="http://schemas.microsoft.com/office/drawing/2014/main" id="{6FFAF02B-3090-3F7C-1C56-0A3A75CC623F}"/>
              </a:ext>
            </a:extLst>
          </p:cNvPr>
          <p:cNvGrpSpPr>
            <a:grpSpLocks/>
          </p:cNvGrpSpPr>
          <p:nvPr/>
        </p:nvGrpSpPr>
        <p:grpSpPr bwMode="auto">
          <a:xfrm>
            <a:off x="12172948" y="6824663"/>
            <a:ext cx="5003800" cy="1620837"/>
            <a:chOff x="1995055" y="6814944"/>
            <a:chExt cx="2924816" cy="1617497"/>
          </a:xfrm>
        </p:grpSpPr>
        <p:sp>
          <p:nvSpPr>
            <p:cNvPr id="52" name="Round Single Corner Rectangle 51">
              <a:extLst>
                <a:ext uri="{FF2B5EF4-FFF2-40B4-BE49-F238E27FC236}">
                  <a16:creationId xmlns:a16="http://schemas.microsoft.com/office/drawing/2014/main" id="{2A69AFA1-759E-6C97-5A9F-6B162EC462C0}"/>
                </a:ext>
              </a:extLst>
            </p:cNvPr>
            <p:cNvSpPr/>
            <p:nvPr/>
          </p:nvSpPr>
          <p:spPr>
            <a:xfrm>
              <a:off x="1995055" y="6814944"/>
              <a:ext cx="2924816" cy="616264"/>
            </a:xfrm>
            <a:prstGeom prst="round1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800" dirty="0"/>
            </a:p>
          </p:txBody>
        </p:sp>
        <p:sp>
          <p:nvSpPr>
            <p:cNvPr id="15470" name="TextBox 30">
              <a:extLst>
                <a:ext uri="{FF2B5EF4-FFF2-40B4-BE49-F238E27FC236}">
                  <a16:creationId xmlns:a16="http://schemas.microsoft.com/office/drawing/2014/main" id="{4B4139FD-32C4-1C68-7541-21A27C5A63F7}"/>
                </a:ext>
              </a:extLst>
            </p:cNvPr>
            <p:cNvSpPr txBox="1">
              <a:spLocks noChangeArrowheads="1"/>
            </p:cNvSpPr>
            <p:nvPr/>
          </p:nvSpPr>
          <p:spPr bwMode="auto">
            <a:xfrm>
              <a:off x="2030937" y="6866051"/>
              <a:ext cx="2709684" cy="156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3200" b="1">
                  <a:solidFill>
                    <a:schemeClr val="bg1"/>
                  </a:solidFill>
                  <a:latin typeface="Helvetica" pitchFamily="2" charset="0"/>
                  <a:cs typeface="Futura Medium" panose="020B0602020204020303" pitchFamily="34" charset="-79"/>
                </a:rPr>
                <a:t>IN SITU CAL/VAL SITE</a:t>
              </a:r>
            </a:p>
          </p:txBody>
        </p:sp>
      </p:grpSp>
      <p:pic>
        <p:nvPicPr>
          <p:cNvPr id="15383" name="Picture 53">
            <a:extLst>
              <a:ext uri="{FF2B5EF4-FFF2-40B4-BE49-F238E27FC236}">
                <a16:creationId xmlns:a16="http://schemas.microsoft.com/office/drawing/2014/main" id="{2F43B618-7C4F-54C4-A205-EACB71B117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0793" t="6622" r="7857"/>
          <a:stretch>
            <a:fillRect/>
          </a:stretch>
        </p:blipFill>
        <p:spPr bwMode="auto">
          <a:xfrm>
            <a:off x="566737" y="17167646"/>
            <a:ext cx="4175147" cy="379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54">
            <a:extLst>
              <a:ext uri="{FF2B5EF4-FFF2-40B4-BE49-F238E27FC236}">
                <a16:creationId xmlns:a16="http://schemas.microsoft.com/office/drawing/2014/main" id="{97A42798-DE9E-1D27-3C78-96134CE8E2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9862" t="6541" r="8788"/>
          <a:stretch>
            <a:fillRect/>
          </a:stretch>
        </p:blipFill>
        <p:spPr bwMode="auto">
          <a:xfrm>
            <a:off x="3880496" y="17157310"/>
            <a:ext cx="4139556" cy="376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TextBox 55">
            <a:extLst>
              <a:ext uri="{FF2B5EF4-FFF2-40B4-BE49-F238E27FC236}">
                <a16:creationId xmlns:a16="http://schemas.microsoft.com/office/drawing/2014/main" id="{4960C6E3-A4F8-91BC-1CA7-A993C9D76473}"/>
              </a:ext>
            </a:extLst>
          </p:cNvPr>
          <p:cNvSpPr txBox="1">
            <a:spLocks noChangeArrowheads="1"/>
          </p:cNvSpPr>
          <p:nvPr/>
        </p:nvSpPr>
        <p:spPr bwMode="auto">
          <a:xfrm>
            <a:off x="1768263" y="17704684"/>
            <a:ext cx="6435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S1</a:t>
            </a:r>
          </a:p>
        </p:txBody>
      </p:sp>
      <p:sp>
        <p:nvSpPr>
          <p:cNvPr id="15386" name="TextBox 56">
            <a:extLst>
              <a:ext uri="{FF2B5EF4-FFF2-40B4-BE49-F238E27FC236}">
                <a16:creationId xmlns:a16="http://schemas.microsoft.com/office/drawing/2014/main" id="{C4F71C67-369F-2478-2243-294DCF7B61B6}"/>
              </a:ext>
            </a:extLst>
          </p:cNvPr>
          <p:cNvSpPr txBox="1">
            <a:spLocks noChangeArrowheads="1"/>
          </p:cNvSpPr>
          <p:nvPr/>
        </p:nvSpPr>
        <p:spPr bwMode="auto">
          <a:xfrm>
            <a:off x="1825197" y="18161002"/>
            <a:ext cx="7080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S2</a:t>
            </a:r>
          </a:p>
        </p:txBody>
      </p:sp>
      <p:sp>
        <p:nvSpPr>
          <p:cNvPr id="15387" name="TextBox 57">
            <a:extLst>
              <a:ext uri="{FF2B5EF4-FFF2-40B4-BE49-F238E27FC236}">
                <a16:creationId xmlns:a16="http://schemas.microsoft.com/office/drawing/2014/main" id="{DADA9F6D-B7EE-E660-55BD-0ADF808E4772}"/>
              </a:ext>
            </a:extLst>
          </p:cNvPr>
          <p:cNvSpPr txBox="1">
            <a:spLocks noChangeArrowheads="1"/>
          </p:cNvSpPr>
          <p:nvPr/>
        </p:nvSpPr>
        <p:spPr bwMode="auto">
          <a:xfrm>
            <a:off x="1928216" y="18595625"/>
            <a:ext cx="557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S3</a:t>
            </a:r>
          </a:p>
        </p:txBody>
      </p:sp>
      <p:sp>
        <p:nvSpPr>
          <p:cNvPr id="15388" name="TextBox 58">
            <a:extLst>
              <a:ext uri="{FF2B5EF4-FFF2-40B4-BE49-F238E27FC236}">
                <a16:creationId xmlns:a16="http://schemas.microsoft.com/office/drawing/2014/main" id="{9D006CE0-257B-EF51-C682-FA2242661E23}"/>
              </a:ext>
            </a:extLst>
          </p:cNvPr>
          <p:cNvSpPr txBox="1">
            <a:spLocks noChangeArrowheads="1"/>
          </p:cNvSpPr>
          <p:nvPr/>
        </p:nvSpPr>
        <p:spPr bwMode="auto">
          <a:xfrm>
            <a:off x="1999724" y="19013844"/>
            <a:ext cx="554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S4</a:t>
            </a:r>
          </a:p>
        </p:txBody>
      </p:sp>
      <p:sp>
        <p:nvSpPr>
          <p:cNvPr id="15389" name="TextBox 59">
            <a:extLst>
              <a:ext uri="{FF2B5EF4-FFF2-40B4-BE49-F238E27FC236}">
                <a16:creationId xmlns:a16="http://schemas.microsoft.com/office/drawing/2014/main" id="{5B49DA39-93F4-6270-17E6-8164CD158098}"/>
              </a:ext>
            </a:extLst>
          </p:cNvPr>
          <p:cNvSpPr txBox="1">
            <a:spLocks noChangeArrowheads="1"/>
          </p:cNvSpPr>
          <p:nvPr/>
        </p:nvSpPr>
        <p:spPr bwMode="auto">
          <a:xfrm>
            <a:off x="2253417" y="17828198"/>
            <a:ext cx="412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P1</a:t>
            </a:r>
          </a:p>
        </p:txBody>
      </p:sp>
      <p:sp>
        <p:nvSpPr>
          <p:cNvPr id="15390" name="TextBox 60">
            <a:extLst>
              <a:ext uri="{FF2B5EF4-FFF2-40B4-BE49-F238E27FC236}">
                <a16:creationId xmlns:a16="http://schemas.microsoft.com/office/drawing/2014/main" id="{FFB7FD26-3D94-0B53-15D5-E26928D977C1}"/>
              </a:ext>
            </a:extLst>
          </p:cNvPr>
          <p:cNvSpPr txBox="1">
            <a:spLocks noChangeArrowheads="1"/>
          </p:cNvSpPr>
          <p:nvPr/>
        </p:nvSpPr>
        <p:spPr bwMode="auto">
          <a:xfrm>
            <a:off x="2303995" y="18010013"/>
            <a:ext cx="4604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P2</a:t>
            </a:r>
          </a:p>
        </p:txBody>
      </p:sp>
      <p:sp>
        <p:nvSpPr>
          <p:cNvPr id="15391" name="TextBox 61">
            <a:extLst>
              <a:ext uri="{FF2B5EF4-FFF2-40B4-BE49-F238E27FC236}">
                <a16:creationId xmlns:a16="http://schemas.microsoft.com/office/drawing/2014/main" id="{76FE5FB8-FD40-346E-276B-FBAF8E7454F3}"/>
              </a:ext>
            </a:extLst>
          </p:cNvPr>
          <p:cNvSpPr txBox="1">
            <a:spLocks noChangeArrowheads="1"/>
          </p:cNvSpPr>
          <p:nvPr/>
        </p:nvSpPr>
        <p:spPr bwMode="auto">
          <a:xfrm>
            <a:off x="2306817" y="18272480"/>
            <a:ext cx="4381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P3</a:t>
            </a:r>
          </a:p>
        </p:txBody>
      </p:sp>
      <p:sp>
        <p:nvSpPr>
          <p:cNvPr id="15392" name="TextBox 62">
            <a:extLst>
              <a:ext uri="{FF2B5EF4-FFF2-40B4-BE49-F238E27FC236}">
                <a16:creationId xmlns:a16="http://schemas.microsoft.com/office/drawing/2014/main" id="{7D514F16-B131-A6C1-E413-89C0D93DF40F}"/>
              </a:ext>
            </a:extLst>
          </p:cNvPr>
          <p:cNvSpPr txBox="1">
            <a:spLocks noChangeArrowheads="1"/>
          </p:cNvSpPr>
          <p:nvPr/>
        </p:nvSpPr>
        <p:spPr bwMode="auto">
          <a:xfrm>
            <a:off x="2359381" y="18467214"/>
            <a:ext cx="466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P4</a:t>
            </a:r>
          </a:p>
        </p:txBody>
      </p:sp>
      <p:sp>
        <p:nvSpPr>
          <p:cNvPr id="15393" name="TextBox 15359">
            <a:extLst>
              <a:ext uri="{FF2B5EF4-FFF2-40B4-BE49-F238E27FC236}">
                <a16:creationId xmlns:a16="http://schemas.microsoft.com/office/drawing/2014/main" id="{48AB945D-1905-731E-4373-913248A6B22D}"/>
              </a:ext>
            </a:extLst>
          </p:cNvPr>
          <p:cNvSpPr txBox="1">
            <a:spLocks noChangeArrowheads="1"/>
          </p:cNvSpPr>
          <p:nvPr/>
        </p:nvSpPr>
        <p:spPr bwMode="auto">
          <a:xfrm>
            <a:off x="2403654" y="18718216"/>
            <a:ext cx="637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P5</a:t>
            </a:r>
          </a:p>
        </p:txBody>
      </p:sp>
      <p:sp>
        <p:nvSpPr>
          <p:cNvPr id="15394" name="TextBox 15360">
            <a:extLst>
              <a:ext uri="{FF2B5EF4-FFF2-40B4-BE49-F238E27FC236}">
                <a16:creationId xmlns:a16="http://schemas.microsoft.com/office/drawing/2014/main" id="{E10B05CC-1F7E-F55D-F49A-B46941285331}"/>
              </a:ext>
            </a:extLst>
          </p:cNvPr>
          <p:cNvSpPr txBox="1">
            <a:spLocks noChangeArrowheads="1"/>
          </p:cNvSpPr>
          <p:nvPr/>
        </p:nvSpPr>
        <p:spPr bwMode="auto">
          <a:xfrm>
            <a:off x="2451632" y="18908187"/>
            <a:ext cx="5286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P6</a:t>
            </a:r>
          </a:p>
        </p:txBody>
      </p:sp>
      <p:sp>
        <p:nvSpPr>
          <p:cNvPr id="15395" name="TextBox 15368">
            <a:extLst>
              <a:ext uri="{FF2B5EF4-FFF2-40B4-BE49-F238E27FC236}">
                <a16:creationId xmlns:a16="http://schemas.microsoft.com/office/drawing/2014/main" id="{8F19F16B-119E-41F0-1CF5-11EE4E25355B}"/>
              </a:ext>
            </a:extLst>
          </p:cNvPr>
          <p:cNvSpPr txBox="1">
            <a:spLocks noChangeArrowheads="1"/>
          </p:cNvSpPr>
          <p:nvPr/>
        </p:nvSpPr>
        <p:spPr bwMode="auto">
          <a:xfrm>
            <a:off x="2518483" y="19168890"/>
            <a:ext cx="59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P7</a:t>
            </a:r>
          </a:p>
        </p:txBody>
      </p:sp>
      <p:sp>
        <p:nvSpPr>
          <p:cNvPr id="15407" name="TextBox 15380">
            <a:extLst>
              <a:ext uri="{FF2B5EF4-FFF2-40B4-BE49-F238E27FC236}">
                <a16:creationId xmlns:a16="http://schemas.microsoft.com/office/drawing/2014/main" id="{58698722-8805-3753-8AD1-E89B5CFA528C}"/>
              </a:ext>
            </a:extLst>
          </p:cNvPr>
          <p:cNvSpPr txBox="1">
            <a:spLocks noChangeArrowheads="1"/>
          </p:cNvSpPr>
          <p:nvPr/>
        </p:nvSpPr>
        <p:spPr bwMode="auto">
          <a:xfrm>
            <a:off x="4926177" y="16544925"/>
            <a:ext cx="1438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dirty="0"/>
              <a:t>HRET [3]</a:t>
            </a:r>
          </a:p>
        </p:txBody>
      </p:sp>
      <p:sp>
        <p:nvSpPr>
          <p:cNvPr id="15408" name="TextBox 15381">
            <a:extLst>
              <a:ext uri="{FF2B5EF4-FFF2-40B4-BE49-F238E27FC236}">
                <a16:creationId xmlns:a16="http://schemas.microsoft.com/office/drawing/2014/main" id="{CAC7917E-4DE8-C6F5-AC63-2103A8601663}"/>
              </a:ext>
            </a:extLst>
          </p:cNvPr>
          <p:cNvSpPr txBox="1">
            <a:spLocks noChangeArrowheads="1"/>
          </p:cNvSpPr>
          <p:nvPr/>
        </p:nvSpPr>
        <p:spPr bwMode="auto">
          <a:xfrm>
            <a:off x="966073" y="16544925"/>
            <a:ext cx="271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dirty="0"/>
              <a:t>MIOST [2]</a:t>
            </a:r>
          </a:p>
        </p:txBody>
      </p:sp>
      <p:pic>
        <p:nvPicPr>
          <p:cNvPr id="15409" name="Picture 15382">
            <a:extLst>
              <a:ext uri="{FF2B5EF4-FFF2-40B4-BE49-F238E27FC236}">
                <a16:creationId xmlns:a16="http://schemas.microsoft.com/office/drawing/2014/main" id="{232EA810-D06B-009E-F4AB-B6CB086901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5573" t="7190" r="18568"/>
          <a:stretch>
            <a:fillRect/>
          </a:stretch>
        </p:blipFill>
        <p:spPr bwMode="auto">
          <a:xfrm>
            <a:off x="8796648" y="16624029"/>
            <a:ext cx="9353326" cy="624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0" name="TextBox 15383">
            <a:extLst>
              <a:ext uri="{FF2B5EF4-FFF2-40B4-BE49-F238E27FC236}">
                <a16:creationId xmlns:a16="http://schemas.microsoft.com/office/drawing/2014/main" id="{D0023D5C-0421-E960-6463-52FB3EDFEE62}"/>
              </a:ext>
            </a:extLst>
          </p:cNvPr>
          <p:cNvSpPr txBox="1">
            <a:spLocks noChangeArrowheads="1"/>
          </p:cNvSpPr>
          <p:nvPr/>
        </p:nvSpPr>
        <p:spPr bwMode="auto">
          <a:xfrm>
            <a:off x="9505950" y="16270624"/>
            <a:ext cx="5310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a:t>Wavelet analysis at the moorings location</a:t>
            </a:r>
          </a:p>
        </p:txBody>
      </p:sp>
      <p:sp>
        <p:nvSpPr>
          <p:cNvPr id="15411" name="TextBox 15384">
            <a:extLst>
              <a:ext uri="{FF2B5EF4-FFF2-40B4-BE49-F238E27FC236}">
                <a16:creationId xmlns:a16="http://schemas.microsoft.com/office/drawing/2014/main" id="{53347982-BA17-6554-316F-9BB74BA3F7D1}"/>
              </a:ext>
            </a:extLst>
          </p:cNvPr>
          <p:cNvSpPr txBox="1">
            <a:spLocks noChangeArrowheads="1"/>
          </p:cNvSpPr>
          <p:nvPr/>
        </p:nvSpPr>
        <p:spPr bwMode="auto">
          <a:xfrm>
            <a:off x="7285038" y="34110613"/>
            <a:ext cx="196786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just"/>
            <a:r>
              <a:rPr lang="en-US" altLang="en-US" dirty="0"/>
              <a:t>[1]  Wang, J., Fu, L. L., Haines, B., </a:t>
            </a:r>
            <a:r>
              <a:rPr lang="en-US" altLang="en-US" dirty="0" err="1"/>
              <a:t>Lankhorst</a:t>
            </a:r>
            <a:r>
              <a:rPr lang="en-US" altLang="en-US" dirty="0"/>
              <a:t>, M., Lucas, A. J., Farrar, J. T., Send, U., </a:t>
            </a:r>
            <a:r>
              <a:rPr lang="en-US" altLang="en-US" dirty="0" err="1"/>
              <a:t>Meing</a:t>
            </a:r>
            <a:r>
              <a:rPr lang="en-US" altLang="en-US" dirty="0"/>
              <a:t>, C.,  ... &amp; Stalin, S. (2022). On the development of SWOT in situ calibration/validation for short-wavelength ocean topography. </a:t>
            </a:r>
            <a:r>
              <a:rPr lang="en-US" altLang="en-US" i="1" dirty="0"/>
              <a:t>Journal of Atmospheric and Oceanic Technology</a:t>
            </a:r>
            <a:r>
              <a:rPr lang="en-US" altLang="en-US" dirty="0"/>
              <a:t>, </a:t>
            </a:r>
            <a:r>
              <a:rPr lang="en-US" altLang="en-US" i="1" dirty="0"/>
              <a:t>39</a:t>
            </a:r>
            <a:r>
              <a:rPr lang="en-US" altLang="en-US" dirty="0"/>
              <a:t>(5), 595-617.</a:t>
            </a:r>
          </a:p>
          <a:p>
            <a:pPr algn="just"/>
            <a:r>
              <a:rPr lang="en-US" altLang="en-US" dirty="0"/>
              <a:t>[2]   </a:t>
            </a:r>
            <a:r>
              <a:rPr lang="en-US" altLang="en-US" dirty="0" err="1"/>
              <a:t>Ubelmann</a:t>
            </a:r>
            <a:r>
              <a:rPr lang="en-US" altLang="en-US" dirty="0"/>
              <a:t>, C., Carrere, L., Durand, C., </a:t>
            </a:r>
            <a:r>
              <a:rPr lang="en-US" altLang="en-US" dirty="0" err="1"/>
              <a:t>Dibarboure</a:t>
            </a:r>
            <a:r>
              <a:rPr lang="en-US" altLang="en-US" dirty="0"/>
              <a:t>, G., </a:t>
            </a:r>
            <a:r>
              <a:rPr lang="en-US" altLang="en-US" dirty="0" err="1"/>
              <a:t>Faugère</a:t>
            </a:r>
            <a:r>
              <a:rPr lang="en-US" altLang="en-US" dirty="0"/>
              <a:t>, Y., </a:t>
            </a:r>
            <a:r>
              <a:rPr lang="en-US" altLang="en-US" dirty="0" err="1"/>
              <a:t>Ballarotta</a:t>
            </a:r>
            <a:r>
              <a:rPr lang="en-US" altLang="en-US" dirty="0"/>
              <a:t>, M., ... &amp; </a:t>
            </a:r>
            <a:r>
              <a:rPr lang="en-US" altLang="en-US" dirty="0" err="1"/>
              <a:t>Lyard</a:t>
            </a:r>
            <a:r>
              <a:rPr lang="en-US" altLang="en-US" dirty="0"/>
              <a:t>, F. (2022). Simultaneous estimation of ocean mesoscale and coherent internal tide sea surface height signatures from the global altimetry record. </a:t>
            </a:r>
            <a:r>
              <a:rPr lang="en-US" altLang="en-US" i="1" dirty="0"/>
              <a:t>Ocean Science</a:t>
            </a:r>
            <a:r>
              <a:rPr lang="en-US" altLang="en-US" dirty="0"/>
              <a:t>, </a:t>
            </a:r>
            <a:r>
              <a:rPr lang="en-US" altLang="en-US" i="1" dirty="0"/>
              <a:t>18</a:t>
            </a:r>
            <a:r>
              <a:rPr lang="en-US" altLang="en-US" dirty="0"/>
              <a:t>(2), 469-481.</a:t>
            </a:r>
          </a:p>
          <a:p>
            <a:pPr algn="just"/>
            <a:r>
              <a:rPr lang="en-US" altLang="en-US" dirty="0"/>
              <a:t>[3]   </a:t>
            </a:r>
            <a:r>
              <a:rPr lang="en-US" altLang="en-US" dirty="0" err="1"/>
              <a:t>Zaron</a:t>
            </a:r>
            <a:r>
              <a:rPr lang="en-US" altLang="en-US" dirty="0"/>
              <a:t>, E. D. (2019). Baroclinic tidal sea level from exact-repeat mission altimetry. </a:t>
            </a:r>
            <a:r>
              <a:rPr lang="en-US" altLang="en-US" i="1" dirty="0"/>
              <a:t>Journal of Physical Oceanography</a:t>
            </a:r>
            <a:r>
              <a:rPr lang="en-US" altLang="en-US" dirty="0"/>
              <a:t>, </a:t>
            </a:r>
            <a:r>
              <a:rPr lang="en-US" altLang="en-US" i="1" dirty="0"/>
              <a:t>49</a:t>
            </a:r>
            <a:r>
              <a:rPr lang="en-US" altLang="en-US" dirty="0"/>
              <a:t>(1), 193-210. </a:t>
            </a:r>
          </a:p>
        </p:txBody>
      </p:sp>
      <p:sp>
        <p:nvSpPr>
          <p:cNvPr id="15412" name="TextBox 15385">
            <a:extLst>
              <a:ext uri="{FF2B5EF4-FFF2-40B4-BE49-F238E27FC236}">
                <a16:creationId xmlns:a16="http://schemas.microsoft.com/office/drawing/2014/main" id="{804799A2-D039-632D-7119-6B8A2713CC2B}"/>
              </a:ext>
            </a:extLst>
          </p:cNvPr>
          <p:cNvSpPr txBox="1">
            <a:spLocks noChangeArrowheads="1"/>
          </p:cNvSpPr>
          <p:nvPr/>
        </p:nvSpPr>
        <p:spPr bwMode="auto">
          <a:xfrm>
            <a:off x="19003960" y="7716838"/>
            <a:ext cx="7704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dirty="0"/>
              <a:t>11 moorings with temperature and salinity measurements [1]</a:t>
            </a:r>
          </a:p>
        </p:txBody>
      </p:sp>
      <p:pic>
        <p:nvPicPr>
          <p:cNvPr id="15413" name="Picture 15386">
            <a:extLst>
              <a:ext uri="{FF2B5EF4-FFF2-40B4-BE49-F238E27FC236}">
                <a16:creationId xmlns:a16="http://schemas.microsoft.com/office/drawing/2014/main" id="{AD5DB5A1-7CC0-D175-8B4E-9D06AF2D4C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67422" y="9090025"/>
            <a:ext cx="5883275"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4" name="TextBox 15387">
            <a:extLst>
              <a:ext uri="{FF2B5EF4-FFF2-40B4-BE49-F238E27FC236}">
                <a16:creationId xmlns:a16="http://schemas.microsoft.com/office/drawing/2014/main" id="{CF1FF3B7-B07B-F6ED-F8C4-ECEF477C90F0}"/>
              </a:ext>
            </a:extLst>
          </p:cNvPr>
          <p:cNvSpPr txBox="1">
            <a:spLocks noChangeArrowheads="1"/>
          </p:cNvSpPr>
          <p:nvPr/>
        </p:nvSpPr>
        <p:spPr bwMode="auto">
          <a:xfrm>
            <a:off x="752475" y="28153995"/>
            <a:ext cx="704373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just">
              <a:buFontTx/>
              <a:buChar char="-"/>
            </a:pPr>
            <a:r>
              <a:rPr lang="en-US" altLang="en-US" dirty="0"/>
              <a:t>Good agreement between the amplitude of M</a:t>
            </a:r>
            <a:r>
              <a:rPr lang="en-US" altLang="en-US" baseline="-25000" dirty="0"/>
              <a:t>2</a:t>
            </a:r>
            <a:r>
              <a:rPr lang="en-US" altLang="en-US" dirty="0"/>
              <a:t> internal tide from satellite and in-situ measurements. </a:t>
            </a:r>
          </a:p>
          <a:p>
            <a:pPr marL="0" indent="0" algn="just"/>
            <a:endParaRPr lang="en-US" altLang="en-US" sz="1400" dirty="0"/>
          </a:p>
          <a:p>
            <a:pPr algn="just">
              <a:buFontTx/>
              <a:buChar char="-"/>
            </a:pPr>
            <a:r>
              <a:rPr lang="en-US" altLang="en-US" dirty="0"/>
              <a:t>In all cases, the amplitude maximum is found at the location of S3 mooring. </a:t>
            </a:r>
          </a:p>
          <a:p>
            <a:pPr algn="just">
              <a:buFontTx/>
              <a:buChar char="-"/>
            </a:pPr>
            <a:endParaRPr lang="en-US" altLang="en-US" dirty="0"/>
          </a:p>
        </p:txBody>
      </p:sp>
      <p:grpSp>
        <p:nvGrpSpPr>
          <p:cNvPr id="15415" name="Group 15388">
            <a:extLst>
              <a:ext uri="{FF2B5EF4-FFF2-40B4-BE49-F238E27FC236}">
                <a16:creationId xmlns:a16="http://schemas.microsoft.com/office/drawing/2014/main" id="{16270665-AACD-93B9-C6B0-1D0131F61C6B}"/>
              </a:ext>
            </a:extLst>
          </p:cNvPr>
          <p:cNvGrpSpPr>
            <a:grpSpLocks/>
          </p:cNvGrpSpPr>
          <p:nvPr/>
        </p:nvGrpSpPr>
        <p:grpSpPr bwMode="auto">
          <a:xfrm>
            <a:off x="12076337" y="7826829"/>
            <a:ext cx="5480050" cy="4805363"/>
            <a:chOff x="5420781" y="413236"/>
            <a:chExt cx="6293923" cy="5416063"/>
          </a:xfrm>
        </p:grpSpPr>
        <p:pic>
          <p:nvPicPr>
            <p:cNvPr id="15467" name="Picture 15389">
              <a:extLst>
                <a:ext uri="{FF2B5EF4-FFF2-40B4-BE49-F238E27FC236}">
                  <a16:creationId xmlns:a16="http://schemas.microsoft.com/office/drawing/2014/main" id="{C419D8D3-2D55-0C59-F359-909D012A913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2936" t="7089" r="6087"/>
            <a:stretch>
              <a:fillRect/>
            </a:stretch>
          </p:blipFill>
          <p:spPr bwMode="auto">
            <a:xfrm>
              <a:off x="5420781" y="413236"/>
              <a:ext cx="6293923" cy="54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5390">
              <a:extLst>
                <a:ext uri="{FF2B5EF4-FFF2-40B4-BE49-F238E27FC236}">
                  <a16:creationId xmlns:a16="http://schemas.microsoft.com/office/drawing/2014/main" id="{2B5BCA96-A7DF-F3B3-155F-7CA432023C91}"/>
                </a:ext>
              </a:extLst>
            </p:cNvPr>
            <p:cNvSpPr/>
            <p:nvPr/>
          </p:nvSpPr>
          <p:spPr>
            <a:xfrm>
              <a:off x="8179387" y="3274249"/>
              <a:ext cx="455817" cy="506357"/>
            </a:xfrm>
            <a:prstGeom prst="rect">
              <a:avLst/>
            </a:prstGeom>
            <a:solidFill>
              <a:srgbClr val="FFFFFF">
                <a:alpha val="49412"/>
              </a:srgb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sp>
        <p:nvSpPr>
          <p:cNvPr id="15416" name="TextBox 15391">
            <a:extLst>
              <a:ext uri="{FF2B5EF4-FFF2-40B4-BE49-F238E27FC236}">
                <a16:creationId xmlns:a16="http://schemas.microsoft.com/office/drawing/2014/main" id="{AB8743AE-8821-5229-281F-2E10E8CD3505}"/>
              </a:ext>
            </a:extLst>
          </p:cNvPr>
          <p:cNvSpPr txBox="1">
            <a:spLocks noChangeArrowheads="1"/>
          </p:cNvSpPr>
          <p:nvPr/>
        </p:nvSpPr>
        <p:spPr bwMode="auto">
          <a:xfrm>
            <a:off x="16078425" y="7742011"/>
            <a:ext cx="1712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1200"/>
              <a:t>Sea Surface Height [cm]</a:t>
            </a:r>
          </a:p>
        </p:txBody>
      </p:sp>
      <p:sp>
        <p:nvSpPr>
          <p:cNvPr id="15417" name="TextBox 15392">
            <a:extLst>
              <a:ext uri="{FF2B5EF4-FFF2-40B4-BE49-F238E27FC236}">
                <a16:creationId xmlns:a16="http://schemas.microsoft.com/office/drawing/2014/main" id="{C2B1C34F-C1B1-E795-DFB5-C819636E8C0C}"/>
              </a:ext>
            </a:extLst>
          </p:cNvPr>
          <p:cNvSpPr txBox="1">
            <a:spLocks noChangeArrowheads="1"/>
          </p:cNvSpPr>
          <p:nvPr/>
        </p:nvSpPr>
        <p:spPr bwMode="auto">
          <a:xfrm rot="-4339167">
            <a:off x="15095534" y="8545513"/>
            <a:ext cx="7223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400" b="1">
                <a:solidFill>
                  <a:srgbClr val="FFE700"/>
                </a:solidFill>
              </a:rPr>
              <a:t>SWOT</a:t>
            </a:r>
          </a:p>
        </p:txBody>
      </p:sp>
      <p:pic>
        <p:nvPicPr>
          <p:cNvPr id="15418" name="Picture 15394">
            <a:extLst>
              <a:ext uri="{FF2B5EF4-FFF2-40B4-BE49-F238E27FC236}">
                <a16:creationId xmlns:a16="http://schemas.microsoft.com/office/drawing/2014/main" id="{B620679D-01C9-078E-D80A-34E42B6C21F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641392" y="18141937"/>
            <a:ext cx="4336703" cy="195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9" name="TextBox 15395">
            <a:extLst>
              <a:ext uri="{FF2B5EF4-FFF2-40B4-BE49-F238E27FC236}">
                <a16:creationId xmlns:a16="http://schemas.microsoft.com/office/drawing/2014/main" id="{840BC5FF-C87D-72ED-D074-E2BD5EEE380A}"/>
              </a:ext>
            </a:extLst>
          </p:cNvPr>
          <p:cNvSpPr txBox="1">
            <a:spLocks noChangeArrowheads="1"/>
          </p:cNvSpPr>
          <p:nvPr/>
        </p:nvSpPr>
        <p:spPr bwMode="auto">
          <a:xfrm>
            <a:off x="18721388" y="16194088"/>
            <a:ext cx="45477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buFontTx/>
              <a:buChar char="-"/>
            </a:pPr>
            <a:r>
              <a:rPr lang="en-US" altLang="en-US" dirty="0"/>
              <a:t>Plane wave fit at the aliased tidal periods</a:t>
            </a:r>
          </a:p>
          <a:p>
            <a:pPr>
              <a:buFontTx/>
              <a:buChar char="-"/>
            </a:pPr>
            <a:r>
              <a:rPr lang="en-US" altLang="en-US" dirty="0"/>
              <a:t>Requires several months of data to be able to separate between tidal constituents. </a:t>
            </a:r>
          </a:p>
        </p:txBody>
      </p:sp>
      <p:sp>
        <p:nvSpPr>
          <p:cNvPr id="3" name="TextBox 15396">
            <a:extLst>
              <a:ext uri="{FF2B5EF4-FFF2-40B4-BE49-F238E27FC236}">
                <a16:creationId xmlns:a16="http://schemas.microsoft.com/office/drawing/2014/main" id="{F0EBE18F-E70D-5D8B-FD43-109ECDC03C1B}"/>
              </a:ext>
            </a:extLst>
          </p:cNvPr>
          <p:cNvSpPr txBox="1"/>
          <p:nvPr/>
        </p:nvSpPr>
        <p:spPr>
          <a:xfrm>
            <a:off x="9505950" y="22872666"/>
            <a:ext cx="8210550" cy="1446213"/>
          </a:xfrm>
          <a:prstGeom prst="rect">
            <a:avLst/>
          </a:prstGeom>
          <a:noFill/>
        </p:spPr>
        <p:txBody>
          <a:bodyPr>
            <a:spAutoFit/>
          </a:bodyPr>
          <a:lstStyle/>
          <a:p>
            <a:pPr marL="342900" indent="-342900">
              <a:buFontTx/>
              <a:buChar char="-"/>
              <a:defRPr/>
            </a:pPr>
            <a:r>
              <a:rPr lang="en-US" dirty="0"/>
              <a:t>M</a:t>
            </a:r>
            <a:r>
              <a:rPr lang="en-US" baseline="-25000" dirty="0"/>
              <a:t>2</a:t>
            </a:r>
            <a:r>
              <a:rPr lang="en-US" dirty="0"/>
              <a:t> internal tide dominates at S3 location</a:t>
            </a:r>
          </a:p>
          <a:p>
            <a:pPr>
              <a:defRPr/>
            </a:pPr>
            <a:endParaRPr lang="en-US" sz="1600" dirty="0"/>
          </a:p>
          <a:p>
            <a:pPr marL="342900" indent="-342900">
              <a:buFontTx/>
              <a:buChar char="-"/>
              <a:defRPr/>
            </a:pPr>
            <a:r>
              <a:rPr lang="en-US" dirty="0"/>
              <a:t>No evidence of energy propagation across the mooring array. </a:t>
            </a:r>
          </a:p>
          <a:p>
            <a:pPr>
              <a:defRPr/>
            </a:pPr>
            <a:endParaRPr lang="en-US" dirty="0"/>
          </a:p>
        </p:txBody>
      </p:sp>
      <p:sp>
        <p:nvSpPr>
          <p:cNvPr id="4" name="TextBox 15397">
            <a:extLst>
              <a:ext uri="{FF2B5EF4-FFF2-40B4-BE49-F238E27FC236}">
                <a16:creationId xmlns:a16="http://schemas.microsoft.com/office/drawing/2014/main" id="{206B8091-197E-D0EC-76A0-97A1F1E05DC6}"/>
              </a:ext>
            </a:extLst>
          </p:cNvPr>
          <p:cNvSpPr txBox="1"/>
          <p:nvPr/>
        </p:nvSpPr>
        <p:spPr>
          <a:xfrm>
            <a:off x="18760442" y="20213119"/>
            <a:ext cx="4413235" cy="2308324"/>
          </a:xfrm>
          <a:prstGeom prst="rect">
            <a:avLst/>
          </a:prstGeom>
          <a:noFill/>
        </p:spPr>
        <p:txBody>
          <a:bodyPr wrap="square">
            <a:spAutoFit/>
          </a:bodyPr>
          <a:lstStyle/>
          <a:p>
            <a:pPr algn="just">
              <a:defRPr/>
            </a:pPr>
            <a:r>
              <a:rPr lang="en-US" dirty="0">
                <a:latin typeface="+mn-lt"/>
              </a:rPr>
              <a:t>[days]. Alias (diagonal) and synodic periods (upper diagonal) of the main tidal constituent (O</a:t>
            </a:r>
            <a:r>
              <a:rPr lang="en-US" baseline="-25000" dirty="0">
                <a:latin typeface="+mn-lt"/>
              </a:rPr>
              <a:t>1</a:t>
            </a:r>
            <a:r>
              <a:rPr lang="en-US" dirty="0">
                <a:latin typeface="+mn-lt"/>
              </a:rPr>
              <a:t>, K</a:t>
            </a:r>
            <a:r>
              <a:rPr lang="en-US" baseline="-25000" dirty="0">
                <a:latin typeface="+mn-lt"/>
              </a:rPr>
              <a:t>1</a:t>
            </a:r>
            <a:r>
              <a:rPr lang="en-US" dirty="0">
                <a:latin typeface="+mn-lt"/>
              </a:rPr>
              <a:t>, M</a:t>
            </a:r>
            <a:r>
              <a:rPr lang="en-US" baseline="-25000" dirty="0">
                <a:latin typeface="+mn-lt"/>
              </a:rPr>
              <a:t>2</a:t>
            </a:r>
            <a:r>
              <a:rPr lang="en-US" dirty="0">
                <a:latin typeface="+mn-lt"/>
              </a:rPr>
              <a:t>, S</a:t>
            </a:r>
            <a:r>
              <a:rPr lang="en-US" baseline="-25000" dirty="0">
                <a:latin typeface="+mn-lt"/>
              </a:rPr>
              <a:t>2</a:t>
            </a:r>
            <a:r>
              <a:rPr lang="en-US" dirty="0">
                <a:latin typeface="+mn-lt"/>
              </a:rPr>
              <a:t>) for the </a:t>
            </a:r>
            <a:r>
              <a:rPr lang="en-US" b="1" dirty="0">
                <a:latin typeface="+mn-lt"/>
              </a:rPr>
              <a:t>SWOT Cal/Val orbit</a:t>
            </a:r>
            <a:r>
              <a:rPr lang="en-US" dirty="0">
                <a:latin typeface="+mn-lt"/>
              </a:rPr>
              <a:t> (</a:t>
            </a:r>
            <a:r>
              <a:rPr lang="el-GR" dirty="0">
                <a:latin typeface="+mn-lt"/>
              </a:rPr>
              <a:t>δ</a:t>
            </a:r>
            <a:r>
              <a:rPr lang="en-US" dirty="0">
                <a:latin typeface="+mn-lt"/>
              </a:rPr>
              <a:t>t = 0.9935815 day). </a:t>
            </a:r>
          </a:p>
        </p:txBody>
      </p:sp>
      <p:pic>
        <p:nvPicPr>
          <p:cNvPr id="15422" name="Picture 15399">
            <a:extLst>
              <a:ext uri="{FF2B5EF4-FFF2-40B4-BE49-F238E27FC236}">
                <a16:creationId xmlns:a16="http://schemas.microsoft.com/office/drawing/2014/main" id="{BB0E6C3D-4BEC-E7D4-BD8B-67E939ABC0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34662" b="31326"/>
          <a:stretch>
            <a:fillRect/>
          </a:stretch>
        </p:blipFill>
        <p:spPr bwMode="auto">
          <a:xfrm>
            <a:off x="18213388" y="29067125"/>
            <a:ext cx="8812212"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3" name="TextBox 15400">
            <a:extLst>
              <a:ext uri="{FF2B5EF4-FFF2-40B4-BE49-F238E27FC236}">
                <a16:creationId xmlns:a16="http://schemas.microsoft.com/office/drawing/2014/main" id="{2F88887D-BF69-AC73-97AA-DFCDD7C2EBEA}"/>
              </a:ext>
            </a:extLst>
          </p:cNvPr>
          <p:cNvSpPr txBox="1">
            <a:spLocks noChangeArrowheads="1"/>
          </p:cNvSpPr>
          <p:nvPr/>
        </p:nvSpPr>
        <p:spPr bwMode="auto">
          <a:xfrm>
            <a:off x="18815050" y="28201938"/>
            <a:ext cx="8001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just"/>
            <a:r>
              <a:rPr lang="en-US" altLang="en-US"/>
              <a:t>Comparison between steric height and ‘steric’ acoustic travel time band-passed around the M</a:t>
            </a:r>
            <a:r>
              <a:rPr lang="en-US" altLang="en-US" baseline="-25000"/>
              <a:t>2 </a:t>
            </a:r>
            <a:r>
              <a:rPr lang="en-US" altLang="en-US"/>
              <a:t>frequency</a:t>
            </a:r>
          </a:p>
        </p:txBody>
      </p:sp>
      <p:sp>
        <p:nvSpPr>
          <p:cNvPr id="15424" name="TextBox 15401">
            <a:extLst>
              <a:ext uri="{FF2B5EF4-FFF2-40B4-BE49-F238E27FC236}">
                <a16:creationId xmlns:a16="http://schemas.microsoft.com/office/drawing/2014/main" id="{98BC0471-6ECB-9073-1A60-E52FEA0847A2}"/>
              </a:ext>
            </a:extLst>
          </p:cNvPr>
          <p:cNvSpPr txBox="1">
            <a:spLocks noChangeArrowheads="1"/>
          </p:cNvSpPr>
          <p:nvPr/>
        </p:nvSpPr>
        <p:spPr bwMode="auto">
          <a:xfrm>
            <a:off x="1155700" y="21253272"/>
            <a:ext cx="6505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a:t>Comparison of M2 internal tide amplitude from altimetry products and </a:t>
            </a:r>
            <a:r>
              <a:rPr lang="en-US" altLang="en-US" i="1"/>
              <a:t>in situ</a:t>
            </a:r>
            <a:r>
              <a:rPr lang="en-US" altLang="en-US"/>
              <a:t> steric height</a:t>
            </a:r>
          </a:p>
        </p:txBody>
      </p:sp>
      <p:cxnSp>
        <p:nvCxnSpPr>
          <p:cNvPr id="6" name="Straight Connector 15408">
            <a:extLst>
              <a:ext uri="{FF2B5EF4-FFF2-40B4-BE49-F238E27FC236}">
                <a16:creationId xmlns:a16="http://schemas.microsoft.com/office/drawing/2014/main" id="{7D9B9DEC-0DB4-308C-E9FF-3427A6CC8978}"/>
              </a:ext>
            </a:extLst>
          </p:cNvPr>
          <p:cNvCxnSpPr>
            <a:cxnSpLocks/>
          </p:cNvCxnSpPr>
          <p:nvPr/>
        </p:nvCxnSpPr>
        <p:spPr>
          <a:xfrm>
            <a:off x="14883113" y="10369647"/>
            <a:ext cx="462746" cy="179463"/>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15428" name="TextBox 15416">
            <a:extLst>
              <a:ext uri="{FF2B5EF4-FFF2-40B4-BE49-F238E27FC236}">
                <a16:creationId xmlns:a16="http://schemas.microsoft.com/office/drawing/2014/main" id="{3AAFEAD7-6B80-0866-A350-82D8B5E797EB}"/>
              </a:ext>
            </a:extLst>
          </p:cNvPr>
          <p:cNvSpPr txBox="1">
            <a:spLocks noChangeArrowheads="1"/>
          </p:cNvSpPr>
          <p:nvPr/>
        </p:nvSpPr>
        <p:spPr bwMode="auto">
          <a:xfrm>
            <a:off x="20346987" y="13869434"/>
            <a:ext cx="5724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dirty="0"/>
              <a:t>Steric height (0-500m) from the 11 moorings</a:t>
            </a:r>
          </a:p>
        </p:txBody>
      </p:sp>
      <p:sp>
        <p:nvSpPr>
          <p:cNvPr id="8" name="TextBox 15417">
            <a:extLst>
              <a:ext uri="{FF2B5EF4-FFF2-40B4-BE49-F238E27FC236}">
                <a16:creationId xmlns:a16="http://schemas.microsoft.com/office/drawing/2014/main" id="{31DC1B31-CD44-15A0-234B-1779390FAEB4}"/>
              </a:ext>
            </a:extLst>
          </p:cNvPr>
          <p:cNvSpPr txBox="1"/>
          <p:nvPr/>
        </p:nvSpPr>
        <p:spPr>
          <a:xfrm>
            <a:off x="574676" y="7584123"/>
            <a:ext cx="11361738" cy="3754874"/>
          </a:xfrm>
          <a:prstGeom prst="rect">
            <a:avLst/>
          </a:prstGeom>
          <a:noFill/>
        </p:spPr>
        <p:txBody>
          <a:bodyPr wrap="square">
            <a:spAutoFit/>
          </a:bodyPr>
          <a:lstStyle/>
          <a:p>
            <a:pPr marL="342900" indent="-342900" algn="just">
              <a:buFontTx/>
              <a:buChar char="-"/>
              <a:defRPr/>
            </a:pPr>
            <a:r>
              <a:rPr lang="en-US" sz="2600" dirty="0"/>
              <a:t>Internal tides are one of the most energetic features at depth in the ocean, through enhanced forward cascade and breaking, it is the main source of diapycnal mixing that is key to maintaining the global overturning circulation and vertical fluxes of heat, CO</a:t>
            </a:r>
            <a:r>
              <a:rPr lang="en-US" sz="2600" baseline="-25000" dirty="0"/>
              <a:t>2</a:t>
            </a:r>
            <a:r>
              <a:rPr lang="en-US" sz="2600" dirty="0"/>
              <a:t> and nutrients that controls our climate.</a:t>
            </a:r>
          </a:p>
          <a:p>
            <a:pPr algn="just">
              <a:defRPr/>
            </a:pPr>
            <a:endParaRPr lang="en-US" sz="1400" dirty="0"/>
          </a:p>
          <a:p>
            <a:pPr marL="342900" indent="-342900" algn="just">
              <a:buFontTx/>
              <a:buChar char="-"/>
              <a:defRPr/>
            </a:pPr>
            <a:r>
              <a:rPr lang="en-US" sz="2600" dirty="0"/>
              <a:t> Understanding the characteristics of internal waves is also key for the interpretation of high-resolution sea surface height observations from SWOT.</a:t>
            </a:r>
          </a:p>
          <a:p>
            <a:pPr marL="342900" indent="-342900">
              <a:buFontTx/>
              <a:buChar char="-"/>
              <a:defRPr/>
            </a:pPr>
            <a:endParaRPr lang="en-US" sz="1200" dirty="0"/>
          </a:p>
          <a:p>
            <a:pPr algn="ctr">
              <a:defRPr/>
            </a:pPr>
            <a:r>
              <a:rPr lang="en-US" sz="2800" b="1" dirty="0"/>
              <a:t>How well do the internal waves characteristics inferred from new instruments compare to the ones observed with in-situ moorings ? </a:t>
            </a:r>
          </a:p>
        </p:txBody>
      </p:sp>
      <p:sp>
        <p:nvSpPr>
          <p:cNvPr id="15430" name="TextBox 15418">
            <a:extLst>
              <a:ext uri="{FF2B5EF4-FFF2-40B4-BE49-F238E27FC236}">
                <a16:creationId xmlns:a16="http://schemas.microsoft.com/office/drawing/2014/main" id="{89D4C763-9C36-7ED8-2881-0DB20A4E8829}"/>
              </a:ext>
            </a:extLst>
          </p:cNvPr>
          <p:cNvSpPr txBox="1">
            <a:spLocks noChangeArrowheads="1"/>
          </p:cNvSpPr>
          <p:nvPr/>
        </p:nvSpPr>
        <p:spPr bwMode="auto">
          <a:xfrm>
            <a:off x="19267488" y="25701625"/>
            <a:ext cx="191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b="1"/>
              <a:t>Steric Height</a:t>
            </a:r>
          </a:p>
        </p:txBody>
      </p:sp>
      <p:sp>
        <p:nvSpPr>
          <p:cNvPr id="15431" name="TextBox 15419">
            <a:extLst>
              <a:ext uri="{FF2B5EF4-FFF2-40B4-BE49-F238E27FC236}">
                <a16:creationId xmlns:a16="http://schemas.microsoft.com/office/drawing/2014/main" id="{C5781744-70F2-7D13-7BCD-CBBD5FD3A5F6}"/>
              </a:ext>
            </a:extLst>
          </p:cNvPr>
          <p:cNvSpPr txBox="1">
            <a:spLocks noChangeArrowheads="1"/>
          </p:cNvSpPr>
          <p:nvPr/>
        </p:nvSpPr>
        <p:spPr bwMode="auto">
          <a:xfrm>
            <a:off x="24020463" y="25744488"/>
            <a:ext cx="2062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b="1"/>
              <a:t>Acoustic Time</a:t>
            </a:r>
          </a:p>
        </p:txBody>
      </p:sp>
      <p:pic>
        <p:nvPicPr>
          <p:cNvPr id="15432" name="Picture 15423">
            <a:extLst>
              <a:ext uri="{FF2B5EF4-FFF2-40B4-BE49-F238E27FC236}">
                <a16:creationId xmlns:a16="http://schemas.microsoft.com/office/drawing/2014/main" id="{7EE2BCA8-E97D-25A6-AE73-8CA05644327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450550" y="26133425"/>
            <a:ext cx="318135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33" name="Picture 15425">
            <a:extLst>
              <a:ext uri="{FF2B5EF4-FFF2-40B4-BE49-F238E27FC236}">
                <a16:creationId xmlns:a16="http://schemas.microsoft.com/office/drawing/2014/main" id="{822F76DE-19D3-700B-81B8-32533665D2D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629313" y="26061988"/>
            <a:ext cx="434816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4" name="TextBox 15426">
            <a:extLst>
              <a:ext uri="{FF2B5EF4-FFF2-40B4-BE49-F238E27FC236}">
                <a16:creationId xmlns:a16="http://schemas.microsoft.com/office/drawing/2014/main" id="{42915648-684A-584C-4401-A699DAB87E1A}"/>
              </a:ext>
            </a:extLst>
          </p:cNvPr>
          <p:cNvSpPr txBox="1">
            <a:spLocks noChangeArrowheads="1"/>
          </p:cNvSpPr>
          <p:nvPr/>
        </p:nvSpPr>
        <p:spPr bwMode="auto">
          <a:xfrm>
            <a:off x="18513425" y="30927675"/>
            <a:ext cx="845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just">
              <a:buFontTx/>
              <a:buChar char="-"/>
            </a:pPr>
            <a:r>
              <a:rPr lang="en-US" altLang="en-US"/>
              <a:t>Good agreement between the steric height and acoustic travel time in a narrow band around M</a:t>
            </a:r>
            <a:r>
              <a:rPr lang="en-US" altLang="en-US" baseline="-25000"/>
              <a:t>2</a:t>
            </a:r>
            <a:r>
              <a:rPr lang="en-US" altLang="en-US"/>
              <a:t> frequency</a:t>
            </a:r>
          </a:p>
          <a:p>
            <a:pPr algn="just">
              <a:buFontTx/>
              <a:buChar char="-"/>
            </a:pPr>
            <a:endParaRPr lang="en-US" altLang="en-US"/>
          </a:p>
          <a:p>
            <a:pPr algn="just">
              <a:buFontTx/>
              <a:buChar char="-"/>
            </a:pPr>
            <a:r>
              <a:rPr lang="en-US" altLang="en-US"/>
              <a:t>Can the acoustic travel time be uniquely related to a temperature and salinity profile structure associated with internal tides ?</a:t>
            </a:r>
          </a:p>
        </p:txBody>
      </p:sp>
      <p:cxnSp>
        <p:nvCxnSpPr>
          <p:cNvPr id="12" name="Straight Connector 15430">
            <a:extLst>
              <a:ext uri="{FF2B5EF4-FFF2-40B4-BE49-F238E27FC236}">
                <a16:creationId xmlns:a16="http://schemas.microsoft.com/office/drawing/2014/main" id="{006E6BD7-4E9C-DBBA-7D13-9220A7ABEEBF}"/>
              </a:ext>
            </a:extLst>
          </p:cNvPr>
          <p:cNvCxnSpPr>
            <a:cxnSpLocks/>
          </p:cNvCxnSpPr>
          <p:nvPr/>
        </p:nvCxnSpPr>
        <p:spPr>
          <a:xfrm>
            <a:off x="18688050" y="23550563"/>
            <a:ext cx="8210550" cy="0"/>
          </a:xfrm>
          <a:prstGeom prst="line">
            <a:avLst/>
          </a:prstGeom>
          <a:ln w="57150">
            <a:solidFill>
              <a:srgbClr val="000F30"/>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nvGrpSpPr>
          <p:cNvPr id="15441" name="Group 17">
            <a:extLst>
              <a:ext uri="{FF2B5EF4-FFF2-40B4-BE49-F238E27FC236}">
                <a16:creationId xmlns:a16="http://schemas.microsoft.com/office/drawing/2014/main" id="{E674D1AA-5B2C-6D37-1D94-F9DA3BEBD6A8}"/>
              </a:ext>
            </a:extLst>
          </p:cNvPr>
          <p:cNvGrpSpPr>
            <a:grpSpLocks/>
          </p:cNvGrpSpPr>
          <p:nvPr/>
        </p:nvGrpSpPr>
        <p:grpSpPr bwMode="auto">
          <a:xfrm>
            <a:off x="18688050" y="22883813"/>
            <a:ext cx="8210550" cy="636587"/>
            <a:chOff x="1995055" y="6814944"/>
            <a:chExt cx="2924816" cy="641998"/>
          </a:xfrm>
        </p:grpSpPr>
        <p:sp>
          <p:nvSpPr>
            <p:cNvPr id="13" name="Round Single Corner Rectangle 15432">
              <a:extLst>
                <a:ext uri="{FF2B5EF4-FFF2-40B4-BE49-F238E27FC236}">
                  <a16:creationId xmlns:a16="http://schemas.microsoft.com/office/drawing/2014/main" id="{8E27D96E-DAF3-4F0C-73FC-888364C27B4D}"/>
                </a:ext>
              </a:extLst>
            </p:cNvPr>
            <p:cNvSpPr/>
            <p:nvPr/>
          </p:nvSpPr>
          <p:spPr>
            <a:xfrm>
              <a:off x="1995055" y="6814944"/>
              <a:ext cx="2924816" cy="616382"/>
            </a:xfrm>
            <a:prstGeom prst="round1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800" dirty="0"/>
            </a:p>
          </p:txBody>
        </p:sp>
        <p:sp>
          <p:nvSpPr>
            <p:cNvPr id="15464" name="TextBox 30">
              <a:extLst>
                <a:ext uri="{FF2B5EF4-FFF2-40B4-BE49-F238E27FC236}">
                  <a16:creationId xmlns:a16="http://schemas.microsoft.com/office/drawing/2014/main" id="{7C17CA9E-9AC5-8B32-2236-8F005F8AFDF0}"/>
                </a:ext>
              </a:extLst>
            </p:cNvPr>
            <p:cNvSpPr txBox="1">
              <a:spLocks noChangeArrowheads="1"/>
            </p:cNvSpPr>
            <p:nvPr/>
          </p:nvSpPr>
          <p:spPr bwMode="auto">
            <a:xfrm>
              <a:off x="2030937" y="6866051"/>
              <a:ext cx="2709684" cy="59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3200" b="1">
                  <a:solidFill>
                    <a:schemeClr val="bg1"/>
                  </a:solidFill>
                  <a:latin typeface="Helvetica" pitchFamily="2" charset="0"/>
                  <a:cs typeface="Futura Medium" panose="020B0602020204020303" pitchFamily="34" charset="-79"/>
                </a:rPr>
                <a:t>NEXT: INTERNAL TIDES FROM PIES</a:t>
              </a:r>
            </a:p>
          </p:txBody>
        </p:sp>
      </p:grpSp>
      <p:cxnSp>
        <p:nvCxnSpPr>
          <p:cNvPr id="14" name="Straight Connector 15434">
            <a:extLst>
              <a:ext uri="{FF2B5EF4-FFF2-40B4-BE49-F238E27FC236}">
                <a16:creationId xmlns:a16="http://schemas.microsoft.com/office/drawing/2014/main" id="{354D0791-B8DC-1E1A-0D4C-CC63E10CEA96}"/>
              </a:ext>
            </a:extLst>
          </p:cNvPr>
          <p:cNvCxnSpPr>
            <a:cxnSpLocks/>
          </p:cNvCxnSpPr>
          <p:nvPr/>
        </p:nvCxnSpPr>
        <p:spPr>
          <a:xfrm>
            <a:off x="9529763" y="25088850"/>
            <a:ext cx="8210550" cy="0"/>
          </a:xfrm>
          <a:prstGeom prst="line">
            <a:avLst/>
          </a:prstGeom>
          <a:ln w="57150">
            <a:solidFill>
              <a:srgbClr val="000F30"/>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nvGrpSpPr>
          <p:cNvPr id="15443" name="Group 17">
            <a:extLst>
              <a:ext uri="{FF2B5EF4-FFF2-40B4-BE49-F238E27FC236}">
                <a16:creationId xmlns:a16="http://schemas.microsoft.com/office/drawing/2014/main" id="{32B992CF-9EAA-86D0-E5A8-FBCE32FEC9D3}"/>
              </a:ext>
            </a:extLst>
          </p:cNvPr>
          <p:cNvGrpSpPr>
            <a:grpSpLocks/>
          </p:cNvGrpSpPr>
          <p:nvPr/>
        </p:nvGrpSpPr>
        <p:grpSpPr bwMode="auto">
          <a:xfrm>
            <a:off x="9529763" y="24418925"/>
            <a:ext cx="8210550" cy="635000"/>
            <a:chOff x="1995055" y="6814944"/>
            <a:chExt cx="2924816" cy="641998"/>
          </a:xfrm>
        </p:grpSpPr>
        <p:sp>
          <p:nvSpPr>
            <p:cNvPr id="15" name="Round Single Corner Rectangle 15436">
              <a:extLst>
                <a:ext uri="{FF2B5EF4-FFF2-40B4-BE49-F238E27FC236}">
                  <a16:creationId xmlns:a16="http://schemas.microsoft.com/office/drawing/2014/main" id="{32653EF0-2B18-AC85-FFE4-985673558BDC}"/>
                </a:ext>
              </a:extLst>
            </p:cNvPr>
            <p:cNvSpPr/>
            <p:nvPr/>
          </p:nvSpPr>
          <p:spPr>
            <a:xfrm>
              <a:off x="1995055" y="6814944"/>
              <a:ext cx="2924816" cy="616318"/>
            </a:xfrm>
            <a:prstGeom prst="round1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800" dirty="0"/>
            </a:p>
          </p:txBody>
        </p:sp>
        <p:sp>
          <p:nvSpPr>
            <p:cNvPr id="15462" name="TextBox 30">
              <a:extLst>
                <a:ext uri="{FF2B5EF4-FFF2-40B4-BE49-F238E27FC236}">
                  <a16:creationId xmlns:a16="http://schemas.microsoft.com/office/drawing/2014/main" id="{52826A9F-25E0-C3AE-0D4E-D43CC1868F79}"/>
                </a:ext>
              </a:extLst>
            </p:cNvPr>
            <p:cNvSpPr txBox="1">
              <a:spLocks noChangeArrowheads="1"/>
            </p:cNvSpPr>
            <p:nvPr/>
          </p:nvSpPr>
          <p:spPr bwMode="auto">
            <a:xfrm>
              <a:off x="2030937" y="6866051"/>
              <a:ext cx="2709684" cy="59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3200" b="1">
                  <a:solidFill>
                    <a:schemeClr val="bg1"/>
                  </a:solidFill>
                  <a:latin typeface="Helvetica" pitchFamily="2" charset="0"/>
                  <a:cs typeface="Futura Medium" panose="020B0602020204020303" pitchFamily="34" charset="-79"/>
                </a:rPr>
                <a:t>CONCLUSION &amp; PERSPECTIVES</a:t>
              </a:r>
            </a:p>
          </p:txBody>
        </p:sp>
      </p:grpSp>
      <p:sp>
        <p:nvSpPr>
          <p:cNvPr id="15439" name="TextBox 15438">
            <a:extLst>
              <a:ext uri="{FF2B5EF4-FFF2-40B4-BE49-F238E27FC236}">
                <a16:creationId xmlns:a16="http://schemas.microsoft.com/office/drawing/2014/main" id="{2DF2BB42-0252-DCBA-6CAC-E7C9E6CFC24D}"/>
              </a:ext>
            </a:extLst>
          </p:cNvPr>
          <p:cNvSpPr txBox="1"/>
          <p:nvPr/>
        </p:nvSpPr>
        <p:spPr>
          <a:xfrm>
            <a:off x="9513888" y="25390042"/>
            <a:ext cx="7999412" cy="1784350"/>
          </a:xfrm>
          <a:prstGeom prst="rect">
            <a:avLst/>
          </a:prstGeom>
          <a:noFill/>
        </p:spPr>
        <p:txBody>
          <a:bodyPr>
            <a:spAutoFit/>
          </a:bodyPr>
          <a:lstStyle/>
          <a:p>
            <a:pPr marL="285750" indent="-285750" algn="just">
              <a:buFontTx/>
              <a:buChar char="-"/>
              <a:defRPr/>
            </a:pPr>
            <a:r>
              <a:rPr lang="en-US" dirty="0"/>
              <a:t>The in situ SWOT Cal/Val dataset is a promising tools to investigate internal wave dynamics</a:t>
            </a:r>
          </a:p>
          <a:p>
            <a:pPr algn="just">
              <a:defRPr/>
            </a:pPr>
            <a:endParaRPr lang="en-US" sz="1400" dirty="0"/>
          </a:p>
          <a:p>
            <a:pPr marL="285750" indent="-285750" algn="just">
              <a:buFontTx/>
              <a:buChar char="-"/>
              <a:defRPr/>
            </a:pPr>
            <a:r>
              <a:rPr lang="en-US" dirty="0"/>
              <a:t>Future efforts will focus on decomposing the signal onto baroclinic modes and inferring horizontal propagation. </a:t>
            </a:r>
          </a:p>
        </p:txBody>
      </p:sp>
      <p:sp>
        <p:nvSpPr>
          <p:cNvPr id="15440" name="Rounded Rectangle 15439">
            <a:extLst>
              <a:ext uri="{FF2B5EF4-FFF2-40B4-BE49-F238E27FC236}">
                <a16:creationId xmlns:a16="http://schemas.microsoft.com/office/drawing/2014/main" id="{0FCC20A5-6612-CF89-C5A1-71DC4CA32CF5}"/>
              </a:ext>
            </a:extLst>
          </p:cNvPr>
          <p:cNvSpPr/>
          <p:nvPr/>
        </p:nvSpPr>
        <p:spPr>
          <a:xfrm>
            <a:off x="24828500" y="26684288"/>
            <a:ext cx="177800" cy="238125"/>
          </a:xfrm>
          <a:prstGeom prst="round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Arc 15440">
            <a:extLst>
              <a:ext uri="{FF2B5EF4-FFF2-40B4-BE49-F238E27FC236}">
                <a16:creationId xmlns:a16="http://schemas.microsoft.com/office/drawing/2014/main" id="{70F3416E-8251-8B15-03A9-C6CEDB8FE193}"/>
              </a:ext>
            </a:extLst>
          </p:cNvPr>
          <p:cNvSpPr/>
          <p:nvPr/>
        </p:nvSpPr>
        <p:spPr>
          <a:xfrm rot="10067958">
            <a:off x="24898350" y="26533475"/>
            <a:ext cx="635000" cy="773113"/>
          </a:xfrm>
          <a:prstGeom prst="arc">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442" name="TextBox 15441">
            <a:extLst>
              <a:ext uri="{FF2B5EF4-FFF2-40B4-BE49-F238E27FC236}">
                <a16:creationId xmlns:a16="http://schemas.microsoft.com/office/drawing/2014/main" id="{7AF6EF87-6427-59B6-1268-9899DDFA23BD}"/>
              </a:ext>
            </a:extLst>
          </p:cNvPr>
          <p:cNvSpPr txBox="1"/>
          <p:nvPr/>
        </p:nvSpPr>
        <p:spPr>
          <a:xfrm>
            <a:off x="25326975" y="27103388"/>
            <a:ext cx="1489075" cy="400050"/>
          </a:xfrm>
          <a:prstGeom prst="rect">
            <a:avLst/>
          </a:prstGeom>
          <a:noFill/>
        </p:spPr>
        <p:txBody>
          <a:bodyPr wrap="none">
            <a:spAutoFit/>
          </a:bodyPr>
          <a:lstStyle/>
          <a:p>
            <a:pPr>
              <a:defRPr/>
            </a:pPr>
            <a:r>
              <a:rPr lang="en-US" sz="2000" dirty="0">
                <a:solidFill>
                  <a:schemeClr val="accent1">
                    <a:lumMod val="75000"/>
                  </a:schemeClr>
                </a:solidFill>
              </a:rPr>
              <a:t>Sound speed</a:t>
            </a:r>
          </a:p>
        </p:txBody>
      </p:sp>
      <p:sp>
        <p:nvSpPr>
          <p:cNvPr id="20" name="Rounded Rectangle 15442">
            <a:extLst>
              <a:ext uri="{FF2B5EF4-FFF2-40B4-BE49-F238E27FC236}">
                <a16:creationId xmlns:a16="http://schemas.microsoft.com/office/drawing/2014/main" id="{C503F514-6244-A2C4-96C6-C34185BB84E1}"/>
              </a:ext>
            </a:extLst>
          </p:cNvPr>
          <p:cNvSpPr/>
          <p:nvPr/>
        </p:nvSpPr>
        <p:spPr>
          <a:xfrm>
            <a:off x="20289838" y="26246138"/>
            <a:ext cx="317500" cy="382587"/>
          </a:xfrm>
          <a:prstGeom prst="roundRect">
            <a:avLst/>
          </a:prstGeom>
          <a:noFill/>
          <a:ln>
            <a:solidFill>
              <a:srgbClr val="A3C035"/>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44" name="Arc 15443">
            <a:extLst>
              <a:ext uri="{FF2B5EF4-FFF2-40B4-BE49-F238E27FC236}">
                <a16:creationId xmlns:a16="http://schemas.microsoft.com/office/drawing/2014/main" id="{390B1693-F14A-1DFD-4198-173DF5BAF023}"/>
              </a:ext>
            </a:extLst>
          </p:cNvPr>
          <p:cNvSpPr/>
          <p:nvPr/>
        </p:nvSpPr>
        <p:spPr>
          <a:xfrm rot="10067958">
            <a:off x="20493038" y="26123900"/>
            <a:ext cx="633412" cy="1347788"/>
          </a:xfrm>
          <a:prstGeom prst="arc">
            <a:avLst>
              <a:gd name="adj1" fmla="val 16200000"/>
              <a:gd name="adj2" fmla="val 1242720"/>
            </a:avLst>
          </a:prstGeom>
          <a:ln>
            <a:solidFill>
              <a:srgbClr val="A3C03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450" name="TextBox 15444">
            <a:extLst>
              <a:ext uri="{FF2B5EF4-FFF2-40B4-BE49-F238E27FC236}">
                <a16:creationId xmlns:a16="http://schemas.microsoft.com/office/drawing/2014/main" id="{5DA040A4-6FB7-732E-A9B1-24349C7E1348}"/>
              </a:ext>
            </a:extLst>
          </p:cNvPr>
          <p:cNvSpPr txBox="1">
            <a:spLocks noChangeArrowheads="1"/>
          </p:cNvSpPr>
          <p:nvPr/>
        </p:nvSpPr>
        <p:spPr bwMode="auto">
          <a:xfrm>
            <a:off x="20981988" y="27189113"/>
            <a:ext cx="1927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000">
                <a:solidFill>
                  <a:srgbClr val="A3C035"/>
                </a:solidFill>
              </a:rPr>
              <a:t>Density anomaly</a:t>
            </a:r>
          </a:p>
        </p:txBody>
      </p:sp>
      <p:sp>
        <p:nvSpPr>
          <p:cNvPr id="15446" name="Rounded Rectangle 15445">
            <a:extLst>
              <a:ext uri="{FF2B5EF4-FFF2-40B4-BE49-F238E27FC236}">
                <a16:creationId xmlns:a16="http://schemas.microsoft.com/office/drawing/2014/main" id="{91EC6899-1787-820B-DEDA-CCDF1D0228BE}"/>
              </a:ext>
            </a:extLst>
          </p:cNvPr>
          <p:cNvSpPr/>
          <p:nvPr/>
        </p:nvSpPr>
        <p:spPr>
          <a:xfrm>
            <a:off x="22294850" y="26254075"/>
            <a:ext cx="374650" cy="382588"/>
          </a:xfrm>
          <a:prstGeom prst="round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47" name="Arc 15446">
            <a:extLst>
              <a:ext uri="{FF2B5EF4-FFF2-40B4-BE49-F238E27FC236}">
                <a16:creationId xmlns:a16="http://schemas.microsoft.com/office/drawing/2014/main" id="{6B155DB7-86C9-4FDC-3A41-989CBECA8AF0}"/>
              </a:ext>
            </a:extLst>
          </p:cNvPr>
          <p:cNvSpPr/>
          <p:nvPr/>
        </p:nvSpPr>
        <p:spPr>
          <a:xfrm rot="18332224" flipV="1">
            <a:off x="21982906" y="26496169"/>
            <a:ext cx="1298575" cy="1265238"/>
          </a:xfrm>
          <a:prstGeom prst="arc">
            <a:avLst>
              <a:gd name="adj1" fmla="val 17808415"/>
              <a:gd name="adj2" fmla="val 897387"/>
            </a:avLst>
          </a:prstGeom>
          <a:ln>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accent2">
                  <a:lumMod val="75000"/>
                </a:schemeClr>
              </a:solidFill>
            </a:endParaRPr>
          </a:p>
        </p:txBody>
      </p:sp>
      <p:sp>
        <p:nvSpPr>
          <p:cNvPr id="15448" name="TextBox 15447">
            <a:extLst>
              <a:ext uri="{FF2B5EF4-FFF2-40B4-BE49-F238E27FC236}">
                <a16:creationId xmlns:a16="http://schemas.microsoft.com/office/drawing/2014/main" id="{8C7116B2-826C-7D5F-93ED-287677F2B52A}"/>
              </a:ext>
            </a:extLst>
          </p:cNvPr>
          <p:cNvSpPr txBox="1"/>
          <p:nvPr/>
        </p:nvSpPr>
        <p:spPr>
          <a:xfrm>
            <a:off x="22723475" y="27238325"/>
            <a:ext cx="1984375" cy="646113"/>
          </a:xfrm>
          <a:prstGeom prst="rect">
            <a:avLst/>
          </a:prstGeom>
          <a:noFill/>
        </p:spPr>
        <p:txBody>
          <a:bodyPr>
            <a:spAutoFit/>
          </a:bodyPr>
          <a:lstStyle/>
          <a:p>
            <a:pPr algn="ctr">
              <a:defRPr/>
            </a:pPr>
            <a:r>
              <a:rPr lang="en-US" sz="1800" dirty="0">
                <a:solidFill>
                  <a:schemeClr val="accent2">
                    <a:lumMod val="75000"/>
                  </a:schemeClr>
                </a:solidFill>
              </a:rPr>
              <a:t>Steric bottom pressure</a:t>
            </a:r>
          </a:p>
        </p:txBody>
      </p:sp>
      <p:pic>
        <p:nvPicPr>
          <p:cNvPr id="15454" name="Picture 15449">
            <a:extLst>
              <a:ext uri="{FF2B5EF4-FFF2-40B4-BE49-F238E27FC236}">
                <a16:creationId xmlns:a16="http://schemas.microsoft.com/office/drawing/2014/main" id="{94A9794D-4E15-C66B-E3FD-82EBB79B29E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40730" t="6239" r="8112"/>
          <a:stretch>
            <a:fillRect/>
          </a:stretch>
        </p:blipFill>
        <p:spPr bwMode="auto">
          <a:xfrm>
            <a:off x="12636480" y="28199156"/>
            <a:ext cx="5157715" cy="472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51" name="TextBox 15450">
            <a:extLst>
              <a:ext uri="{FF2B5EF4-FFF2-40B4-BE49-F238E27FC236}">
                <a16:creationId xmlns:a16="http://schemas.microsoft.com/office/drawing/2014/main" id="{F4B25F41-42EC-27FE-882B-6D80C951F876}"/>
              </a:ext>
            </a:extLst>
          </p:cNvPr>
          <p:cNvSpPr txBox="1"/>
          <p:nvPr/>
        </p:nvSpPr>
        <p:spPr>
          <a:xfrm>
            <a:off x="9202016" y="28363345"/>
            <a:ext cx="3415362" cy="4278094"/>
          </a:xfrm>
          <a:prstGeom prst="rect">
            <a:avLst/>
          </a:prstGeom>
          <a:noFill/>
        </p:spPr>
        <p:txBody>
          <a:bodyPr wrap="square">
            <a:spAutoFit/>
          </a:bodyPr>
          <a:lstStyle/>
          <a:p>
            <a:pPr algn="just">
              <a:defRPr/>
            </a:pPr>
            <a:r>
              <a:rPr lang="en-US" dirty="0"/>
              <a:t>Ongoing deployment of an array of PIES to answer specific questions: </a:t>
            </a:r>
          </a:p>
          <a:p>
            <a:pPr algn="just">
              <a:defRPr/>
            </a:pPr>
            <a:endParaRPr lang="en-US" sz="1600" dirty="0"/>
          </a:p>
          <a:p>
            <a:pPr marL="285750" indent="-285750">
              <a:buFontTx/>
              <a:buChar char="-"/>
              <a:defRPr/>
            </a:pPr>
            <a:r>
              <a:rPr lang="en-US" dirty="0">
                <a:latin typeface="TimesNewRomanPSMT"/>
              </a:rPr>
              <a:t>What is the dominant source of internal waves on the shelf?</a:t>
            </a:r>
          </a:p>
          <a:p>
            <a:pPr>
              <a:defRPr/>
            </a:pPr>
            <a:endParaRPr lang="en-US" sz="1600" dirty="0"/>
          </a:p>
          <a:p>
            <a:pPr marL="285750" indent="-285750">
              <a:buFontTx/>
              <a:buChar char="-"/>
              <a:defRPr/>
            </a:pPr>
            <a:r>
              <a:rPr lang="en-US" dirty="0">
                <a:latin typeface="TimesNewRomanPSMT"/>
              </a:rPr>
              <a:t>What is the fate of the remotely generated low-mode internal waves? </a:t>
            </a:r>
            <a:endParaRPr lang="en-US" dirty="0"/>
          </a:p>
        </p:txBody>
      </p:sp>
      <p:sp>
        <p:nvSpPr>
          <p:cNvPr id="15453" name="Rectangle 15452">
            <a:extLst>
              <a:ext uri="{FF2B5EF4-FFF2-40B4-BE49-F238E27FC236}">
                <a16:creationId xmlns:a16="http://schemas.microsoft.com/office/drawing/2014/main" id="{00185D73-6399-08DE-ABCC-AF3A3A6B574D}"/>
              </a:ext>
            </a:extLst>
          </p:cNvPr>
          <p:cNvSpPr/>
          <p:nvPr/>
        </p:nvSpPr>
        <p:spPr>
          <a:xfrm>
            <a:off x="14477351" y="27837915"/>
            <a:ext cx="719138" cy="333375"/>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anchor="ctr"/>
          <a:lstStyle/>
          <a:p>
            <a:pPr algn="ctr">
              <a:defRPr/>
            </a:pPr>
            <a:endParaRPr lang="en-US"/>
          </a:p>
        </p:txBody>
      </p:sp>
      <p:pic>
        <p:nvPicPr>
          <p:cNvPr id="15457" name="Picture 15453">
            <a:extLst>
              <a:ext uri="{FF2B5EF4-FFF2-40B4-BE49-F238E27FC236}">
                <a16:creationId xmlns:a16="http://schemas.microsoft.com/office/drawing/2014/main" id="{0F744B7D-4875-7CCA-F8AD-002A411856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47250"/>
          <a:stretch>
            <a:fillRect/>
          </a:stretch>
        </p:blipFill>
        <p:spPr bwMode="auto">
          <a:xfrm>
            <a:off x="9302876" y="27365270"/>
            <a:ext cx="1084961" cy="73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58" name="TextBox 15454">
            <a:extLst>
              <a:ext uri="{FF2B5EF4-FFF2-40B4-BE49-F238E27FC236}">
                <a16:creationId xmlns:a16="http://schemas.microsoft.com/office/drawing/2014/main" id="{E4AE20F4-CA8C-ACD6-A76D-56677F1E8A91}"/>
              </a:ext>
            </a:extLst>
          </p:cNvPr>
          <p:cNvSpPr txBox="1">
            <a:spLocks noChangeArrowheads="1"/>
          </p:cNvSpPr>
          <p:nvPr/>
        </p:nvSpPr>
        <p:spPr bwMode="auto">
          <a:xfrm>
            <a:off x="18688050" y="23814088"/>
            <a:ext cx="82835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just"/>
            <a:r>
              <a:rPr lang="en-US" altLang="en-US"/>
              <a:t>PIES: Pressure Inverted Echo Sounders are instruments that measure the round trip travel time of an acoustic waves between the bottom and the surface of the ocean and give an approximation for sea surface height.  </a:t>
            </a:r>
          </a:p>
        </p:txBody>
      </p:sp>
      <p:sp>
        <p:nvSpPr>
          <p:cNvPr id="15459" name="TextBox 15455">
            <a:extLst>
              <a:ext uri="{FF2B5EF4-FFF2-40B4-BE49-F238E27FC236}">
                <a16:creationId xmlns:a16="http://schemas.microsoft.com/office/drawing/2014/main" id="{5B5ECCC1-F571-B7BD-7EEC-7715B41A8DD4}"/>
              </a:ext>
            </a:extLst>
          </p:cNvPr>
          <p:cNvSpPr txBox="1">
            <a:spLocks noChangeArrowheads="1"/>
          </p:cNvSpPr>
          <p:nvPr/>
        </p:nvSpPr>
        <p:spPr bwMode="auto">
          <a:xfrm>
            <a:off x="2013931" y="30169135"/>
            <a:ext cx="57113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just"/>
            <a:r>
              <a:rPr lang="en-US" altLang="en-US" dirty="0"/>
              <a:t>- Different methods are used to compute these amplitudes for altimetry data (plane wave fit) or in-situ data (complex demodulation).</a:t>
            </a:r>
          </a:p>
          <a:p>
            <a:pPr algn="just"/>
            <a:endParaRPr lang="en-US" altLang="en-US" sz="1200" dirty="0"/>
          </a:p>
          <a:p>
            <a:pPr algn="just"/>
            <a:r>
              <a:rPr lang="en-US" altLang="en-US" dirty="0"/>
              <a:t>- Sensitivity to the M2 amplitude calculation method remains to be investigated. </a:t>
            </a:r>
          </a:p>
        </p:txBody>
      </p:sp>
      <p:pic>
        <p:nvPicPr>
          <p:cNvPr id="21" name="Image 1" descr="attention.png">
            <a:extLst>
              <a:ext uri="{FF2B5EF4-FFF2-40B4-BE49-F238E27FC236}">
                <a16:creationId xmlns:a16="http://schemas.microsoft.com/office/drawing/2014/main" id="{9A8D6704-A288-EC0D-6BE0-27B8894736D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4467" y="30278795"/>
            <a:ext cx="8731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17338DDE-17A2-0B95-CAAA-04D0BBDD2871}"/>
              </a:ext>
            </a:extLst>
          </p:cNvPr>
          <p:cNvPicPr>
            <a:picLocks noChangeAspect="1"/>
          </p:cNvPicPr>
          <p:nvPr/>
        </p:nvPicPr>
        <p:blipFill rotWithShape="1">
          <a:blip r:embed="rId18">
            <a:extLst>
              <a:ext uri="{28A0092B-C50C-407E-A947-70E740481C1C}">
                <a14:useLocalDpi xmlns:a14="http://schemas.microsoft.com/office/drawing/2010/main" val="0"/>
              </a:ext>
            </a:extLst>
          </a:blip>
          <a:srcRect l="2447" t="9531" r="7935" b="4657"/>
          <a:stretch/>
        </p:blipFill>
        <p:spPr>
          <a:xfrm>
            <a:off x="288459" y="22099433"/>
            <a:ext cx="7716027" cy="5541165"/>
          </a:xfrm>
          <a:prstGeom prst="rect">
            <a:avLst/>
          </a:prstGeom>
        </p:spPr>
      </p:pic>
      <p:pic>
        <p:nvPicPr>
          <p:cNvPr id="48" name="Picture 47">
            <a:extLst>
              <a:ext uri="{FF2B5EF4-FFF2-40B4-BE49-F238E27FC236}">
                <a16:creationId xmlns:a16="http://schemas.microsoft.com/office/drawing/2014/main" id="{0D40F399-69E7-6D9A-953B-64BB3199E043}"/>
              </a:ext>
            </a:extLst>
          </p:cNvPr>
          <p:cNvPicPr>
            <a:picLocks noChangeAspect="1"/>
          </p:cNvPicPr>
          <p:nvPr/>
        </p:nvPicPr>
        <p:blipFill rotWithShape="1">
          <a:blip r:embed="rId19">
            <a:extLst>
              <a:ext uri="{28A0092B-C50C-407E-A947-70E740481C1C}">
                <a14:useLocalDpi xmlns:a14="http://schemas.microsoft.com/office/drawing/2010/main" val="0"/>
              </a:ext>
            </a:extLst>
          </a:blip>
          <a:srcRect l="30426" r="22874"/>
          <a:stretch/>
        </p:blipFill>
        <p:spPr>
          <a:xfrm>
            <a:off x="23173678" y="16073057"/>
            <a:ext cx="3851922" cy="5498837"/>
          </a:xfrm>
          <a:prstGeom prst="rect">
            <a:avLst/>
          </a:prstGeom>
        </p:spPr>
      </p:pic>
      <p:sp>
        <p:nvSpPr>
          <p:cNvPr id="51" name="Rectangle 50">
            <a:extLst>
              <a:ext uri="{FF2B5EF4-FFF2-40B4-BE49-F238E27FC236}">
                <a16:creationId xmlns:a16="http://schemas.microsoft.com/office/drawing/2014/main" id="{1F18D1E8-7D68-4766-431E-F844E8926A2B}"/>
              </a:ext>
            </a:extLst>
          </p:cNvPr>
          <p:cNvSpPr/>
          <p:nvPr/>
        </p:nvSpPr>
        <p:spPr>
          <a:xfrm>
            <a:off x="22588915" y="26816892"/>
            <a:ext cx="190500" cy="1443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BCE7FECC-051D-1C78-85A1-922C7FDF3FE9}"/>
              </a:ext>
            </a:extLst>
          </p:cNvPr>
          <p:cNvSpPr txBox="1"/>
          <p:nvPr/>
        </p:nvSpPr>
        <p:spPr>
          <a:xfrm>
            <a:off x="22485354" y="26728177"/>
            <a:ext cx="287258" cy="338554"/>
          </a:xfrm>
          <a:prstGeom prst="rect">
            <a:avLst/>
          </a:prstGeom>
          <a:noFill/>
        </p:spPr>
        <p:txBody>
          <a:bodyPr wrap="none" rtlCol="0">
            <a:spAutoFit/>
          </a:bodyPr>
          <a:lstStyle/>
          <a:p>
            <a:r>
              <a:rPr lang="en-US" sz="1600" i="1" dirty="0"/>
              <a:t>b</a:t>
            </a:r>
            <a:endParaRPr lang="en-US" i="1" dirty="0"/>
          </a:p>
        </p:txBody>
      </p:sp>
      <p:sp>
        <p:nvSpPr>
          <p:cNvPr id="22" name="TextBox 21">
            <a:extLst>
              <a:ext uri="{FF2B5EF4-FFF2-40B4-BE49-F238E27FC236}">
                <a16:creationId xmlns:a16="http://schemas.microsoft.com/office/drawing/2014/main" id="{8AC9FEE0-8546-AC40-EAE0-2EEB8AC9A0B9}"/>
              </a:ext>
            </a:extLst>
          </p:cNvPr>
          <p:cNvSpPr txBox="1"/>
          <p:nvPr/>
        </p:nvSpPr>
        <p:spPr>
          <a:xfrm>
            <a:off x="14953121" y="17433104"/>
            <a:ext cx="253596" cy="338554"/>
          </a:xfrm>
          <a:prstGeom prst="rect">
            <a:avLst/>
          </a:prstGeom>
          <a:noFill/>
        </p:spPr>
        <p:txBody>
          <a:bodyPr wrap="none" rtlCol="0">
            <a:spAutoFit/>
          </a:bodyPr>
          <a:lstStyle/>
          <a:p>
            <a:r>
              <a:rPr lang="en-US" sz="1600" b="1" dirty="0">
                <a:solidFill>
                  <a:schemeClr val="bg1"/>
                </a:solidFill>
              </a:rPr>
              <a:t>f</a:t>
            </a:r>
          </a:p>
        </p:txBody>
      </p:sp>
      <p:sp>
        <p:nvSpPr>
          <p:cNvPr id="26" name="TextBox 25">
            <a:extLst>
              <a:ext uri="{FF2B5EF4-FFF2-40B4-BE49-F238E27FC236}">
                <a16:creationId xmlns:a16="http://schemas.microsoft.com/office/drawing/2014/main" id="{3FF0677B-1079-0931-CB97-FA9F3D8CE4CF}"/>
              </a:ext>
            </a:extLst>
          </p:cNvPr>
          <p:cNvSpPr txBox="1"/>
          <p:nvPr/>
        </p:nvSpPr>
        <p:spPr>
          <a:xfrm>
            <a:off x="14909231" y="16906704"/>
            <a:ext cx="447558" cy="338554"/>
          </a:xfrm>
          <a:prstGeom prst="rect">
            <a:avLst/>
          </a:prstGeom>
          <a:noFill/>
        </p:spPr>
        <p:txBody>
          <a:bodyPr wrap="none" rtlCol="0">
            <a:spAutoFit/>
          </a:bodyPr>
          <a:lstStyle/>
          <a:p>
            <a:r>
              <a:rPr lang="en-US" sz="1600" b="1" dirty="0">
                <a:solidFill>
                  <a:schemeClr val="bg1"/>
                </a:solidFill>
              </a:rPr>
              <a:t>M</a:t>
            </a:r>
            <a:r>
              <a:rPr lang="en-US" sz="1600" b="1" baseline="-25000" dirty="0">
                <a:solidFill>
                  <a:schemeClr val="bg1"/>
                </a:solidFill>
              </a:rPr>
              <a:t>2</a:t>
            </a:r>
          </a:p>
        </p:txBody>
      </p:sp>
      <p:sp>
        <p:nvSpPr>
          <p:cNvPr id="28" name="TextBox 27">
            <a:extLst>
              <a:ext uri="{FF2B5EF4-FFF2-40B4-BE49-F238E27FC236}">
                <a16:creationId xmlns:a16="http://schemas.microsoft.com/office/drawing/2014/main" id="{ADF27AC2-7517-44EB-85D3-BC33353D8410}"/>
              </a:ext>
            </a:extLst>
          </p:cNvPr>
          <p:cNvSpPr txBox="1"/>
          <p:nvPr/>
        </p:nvSpPr>
        <p:spPr>
          <a:xfrm>
            <a:off x="12746208" y="12783188"/>
            <a:ext cx="2441146" cy="1569660"/>
          </a:xfrm>
          <a:prstGeom prst="rect">
            <a:avLst/>
          </a:prstGeom>
          <a:noFill/>
        </p:spPr>
        <p:txBody>
          <a:bodyPr wrap="square" rtlCol="0">
            <a:spAutoFit/>
          </a:bodyPr>
          <a:lstStyle/>
          <a:p>
            <a:r>
              <a:rPr lang="en-US" dirty="0"/>
              <a:t>M</a:t>
            </a:r>
            <a:r>
              <a:rPr lang="en-US" baseline="-25000" dirty="0"/>
              <a:t>2</a:t>
            </a:r>
            <a:r>
              <a:rPr lang="en-US" dirty="0"/>
              <a:t> internal tide amplitude in SSH from 25 years of altimetry [2].</a:t>
            </a:r>
          </a:p>
        </p:txBody>
      </p:sp>
      <p:cxnSp>
        <p:nvCxnSpPr>
          <p:cNvPr id="15369" name="Straight Connector 15409">
            <a:extLst>
              <a:ext uri="{FF2B5EF4-FFF2-40B4-BE49-F238E27FC236}">
                <a16:creationId xmlns:a16="http://schemas.microsoft.com/office/drawing/2014/main" id="{29BE797D-33E4-9545-8B84-5E8070698A07}"/>
              </a:ext>
            </a:extLst>
          </p:cNvPr>
          <p:cNvCxnSpPr>
            <a:cxnSpLocks/>
          </p:cNvCxnSpPr>
          <p:nvPr/>
        </p:nvCxnSpPr>
        <p:spPr>
          <a:xfrm>
            <a:off x="14885599" y="10347896"/>
            <a:ext cx="460260" cy="182488"/>
          </a:xfrm>
          <a:prstGeom prst="line">
            <a:avLst/>
          </a:prstGeom>
          <a:ln w="19050"/>
        </p:spPr>
        <p:style>
          <a:lnRef idx="1">
            <a:schemeClr val="dk1"/>
          </a:lnRef>
          <a:fillRef idx="0">
            <a:schemeClr val="dk1"/>
          </a:fillRef>
          <a:effectRef idx="0">
            <a:schemeClr val="dk1"/>
          </a:effectRef>
          <a:fontRef idx="minor">
            <a:schemeClr val="tx1"/>
          </a:fontRef>
        </p:style>
      </p:cxnSp>
      <p:grpSp>
        <p:nvGrpSpPr>
          <p:cNvPr id="15370" name="Group 15405">
            <a:extLst>
              <a:ext uri="{FF2B5EF4-FFF2-40B4-BE49-F238E27FC236}">
                <a16:creationId xmlns:a16="http://schemas.microsoft.com/office/drawing/2014/main" id="{B73C4995-E550-BEF3-8031-5AFCF15D012B}"/>
              </a:ext>
            </a:extLst>
          </p:cNvPr>
          <p:cNvGrpSpPr>
            <a:grpSpLocks/>
          </p:cNvGrpSpPr>
          <p:nvPr/>
        </p:nvGrpSpPr>
        <p:grpSpPr bwMode="auto">
          <a:xfrm>
            <a:off x="15254739" y="9872255"/>
            <a:ext cx="4371943" cy="5208741"/>
            <a:chOff x="17422152" y="11431186"/>
            <a:chExt cx="3455966" cy="4146519"/>
          </a:xfrm>
        </p:grpSpPr>
        <p:pic>
          <p:nvPicPr>
            <p:cNvPr id="15372" name="Picture 15403">
              <a:extLst>
                <a:ext uri="{FF2B5EF4-FFF2-40B4-BE49-F238E27FC236}">
                  <a16:creationId xmlns:a16="http://schemas.microsoft.com/office/drawing/2014/main" id="{A66E5D08-EB0C-2B80-20A7-BCF4BE7BF9D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l="2811" t="2341" b="964"/>
            <a:stretch>
              <a:fillRect/>
            </a:stretch>
          </p:blipFill>
          <p:spPr bwMode="auto">
            <a:xfrm>
              <a:off x="17422152" y="11715885"/>
              <a:ext cx="3442262" cy="386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Rectangle 15404">
              <a:extLst>
                <a:ext uri="{FF2B5EF4-FFF2-40B4-BE49-F238E27FC236}">
                  <a16:creationId xmlns:a16="http://schemas.microsoft.com/office/drawing/2014/main" id="{9AE896A6-8F43-062E-011E-C9AC31C37DF6}"/>
                </a:ext>
              </a:extLst>
            </p:cNvPr>
            <p:cNvSpPr/>
            <p:nvPr/>
          </p:nvSpPr>
          <p:spPr>
            <a:xfrm>
              <a:off x="19909749" y="11431186"/>
              <a:ext cx="968369" cy="110647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5376" name="Picture 15428">
            <a:extLst>
              <a:ext uri="{FF2B5EF4-FFF2-40B4-BE49-F238E27FC236}">
                <a16:creationId xmlns:a16="http://schemas.microsoft.com/office/drawing/2014/main" id="{BA4E26C9-A41D-3186-AA0A-417360DE2BD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87954" y="8227386"/>
            <a:ext cx="8178799" cy="446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TextBox 15410">
            <a:extLst>
              <a:ext uri="{FF2B5EF4-FFF2-40B4-BE49-F238E27FC236}">
                <a16:creationId xmlns:a16="http://schemas.microsoft.com/office/drawing/2014/main" id="{96BE87E9-6EB2-431F-A8EA-F53A6634173E}"/>
              </a:ext>
            </a:extLst>
          </p:cNvPr>
          <p:cNvSpPr txBox="1">
            <a:spLocks noChangeArrowheads="1"/>
          </p:cNvSpPr>
          <p:nvPr/>
        </p:nvSpPr>
        <p:spPr bwMode="auto">
          <a:xfrm>
            <a:off x="20765042" y="12952226"/>
            <a:ext cx="8001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1600" dirty="0"/>
              <a:t>Cal/Val</a:t>
            </a:r>
          </a:p>
          <a:p>
            <a:pPr algn="ctr"/>
            <a:r>
              <a:rPr lang="en-US" altLang="en-US" sz="1600" dirty="0"/>
              <a:t>begins</a:t>
            </a:r>
          </a:p>
        </p:txBody>
      </p:sp>
      <p:sp>
        <p:nvSpPr>
          <p:cNvPr id="15381" name="TextBox 15411">
            <a:extLst>
              <a:ext uri="{FF2B5EF4-FFF2-40B4-BE49-F238E27FC236}">
                <a16:creationId xmlns:a16="http://schemas.microsoft.com/office/drawing/2014/main" id="{66F07474-9148-16AD-FD4F-78B491FE83C1}"/>
              </a:ext>
            </a:extLst>
          </p:cNvPr>
          <p:cNvSpPr txBox="1">
            <a:spLocks noChangeArrowheads="1"/>
          </p:cNvSpPr>
          <p:nvPr/>
        </p:nvSpPr>
        <p:spPr bwMode="auto">
          <a:xfrm>
            <a:off x="23218775" y="12976969"/>
            <a:ext cx="801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1600"/>
              <a:t>Cal/Val</a:t>
            </a:r>
          </a:p>
          <a:p>
            <a:pPr algn="ctr"/>
            <a:r>
              <a:rPr lang="en-US" altLang="en-US" sz="1600"/>
              <a:t>ends</a:t>
            </a:r>
          </a:p>
        </p:txBody>
      </p:sp>
      <p:cxnSp>
        <p:nvCxnSpPr>
          <p:cNvPr id="15396" name="Straight Arrow Connector 15413">
            <a:extLst>
              <a:ext uri="{FF2B5EF4-FFF2-40B4-BE49-F238E27FC236}">
                <a16:creationId xmlns:a16="http://schemas.microsoft.com/office/drawing/2014/main" id="{9E2F01B9-E360-1195-E43C-4FCEAC5D48C5}"/>
              </a:ext>
            </a:extLst>
          </p:cNvPr>
          <p:cNvCxnSpPr>
            <a:cxnSpLocks/>
          </p:cNvCxnSpPr>
          <p:nvPr/>
        </p:nvCxnSpPr>
        <p:spPr>
          <a:xfrm>
            <a:off x="21155044" y="11960669"/>
            <a:ext cx="0" cy="94138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397" name="Straight Arrow Connector 15414">
            <a:extLst>
              <a:ext uri="{FF2B5EF4-FFF2-40B4-BE49-F238E27FC236}">
                <a16:creationId xmlns:a16="http://schemas.microsoft.com/office/drawing/2014/main" id="{2C16AEBD-9EDB-2C24-37E5-E7B56091D39E}"/>
              </a:ext>
            </a:extLst>
          </p:cNvPr>
          <p:cNvCxnSpPr>
            <a:cxnSpLocks/>
          </p:cNvCxnSpPr>
          <p:nvPr/>
        </p:nvCxnSpPr>
        <p:spPr>
          <a:xfrm>
            <a:off x="23623837" y="11980695"/>
            <a:ext cx="0" cy="94138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398" name="TextBox 15397">
            <a:extLst>
              <a:ext uri="{FF2B5EF4-FFF2-40B4-BE49-F238E27FC236}">
                <a16:creationId xmlns:a16="http://schemas.microsoft.com/office/drawing/2014/main" id="{07A81D10-86B3-B01C-3E2A-BE1680CEF2FC}"/>
              </a:ext>
            </a:extLst>
          </p:cNvPr>
          <p:cNvSpPr txBox="1"/>
          <p:nvPr/>
        </p:nvSpPr>
        <p:spPr>
          <a:xfrm>
            <a:off x="23321169" y="21508736"/>
            <a:ext cx="3494881" cy="1200329"/>
          </a:xfrm>
          <a:prstGeom prst="rect">
            <a:avLst/>
          </a:prstGeom>
          <a:noFill/>
        </p:spPr>
        <p:txBody>
          <a:bodyPr wrap="square" rtlCol="0">
            <a:spAutoFit/>
          </a:bodyPr>
          <a:lstStyle/>
          <a:p>
            <a:pPr algn="ctr"/>
            <a:r>
              <a:rPr lang="en-US" dirty="0"/>
              <a:t>SWOT pass and SSH snapshot over the Californian Cal/Val Site</a:t>
            </a:r>
          </a:p>
        </p:txBody>
      </p:sp>
      <p:sp>
        <p:nvSpPr>
          <p:cNvPr id="15399" name="TextBox 15398">
            <a:extLst>
              <a:ext uri="{FF2B5EF4-FFF2-40B4-BE49-F238E27FC236}">
                <a16:creationId xmlns:a16="http://schemas.microsoft.com/office/drawing/2014/main" id="{4F11C6C7-C218-F662-01DF-9AD9B65683EA}"/>
              </a:ext>
            </a:extLst>
          </p:cNvPr>
          <p:cNvSpPr txBox="1"/>
          <p:nvPr/>
        </p:nvSpPr>
        <p:spPr>
          <a:xfrm>
            <a:off x="10417570" y="27520225"/>
            <a:ext cx="4256999" cy="461665"/>
          </a:xfrm>
          <a:prstGeom prst="rect">
            <a:avLst/>
          </a:prstGeom>
          <a:noFill/>
        </p:spPr>
        <p:txBody>
          <a:bodyPr wrap="none" rtlCol="0">
            <a:spAutoFit/>
          </a:bodyPr>
          <a:lstStyle/>
          <a:p>
            <a:r>
              <a:rPr lang="en-US" b="1" dirty="0">
                <a:solidFill>
                  <a:srgbClr val="165C93"/>
                </a:solidFill>
              </a:rPr>
              <a:t>Global Internal Waves Project </a:t>
            </a:r>
          </a:p>
        </p:txBody>
      </p:sp>
      <p:grpSp>
        <p:nvGrpSpPr>
          <p:cNvPr id="15438" name="Group 15437">
            <a:extLst>
              <a:ext uri="{FF2B5EF4-FFF2-40B4-BE49-F238E27FC236}">
                <a16:creationId xmlns:a16="http://schemas.microsoft.com/office/drawing/2014/main" id="{51B03B6C-85F4-4DF7-5357-72F1A6377B58}"/>
              </a:ext>
            </a:extLst>
          </p:cNvPr>
          <p:cNvGrpSpPr/>
          <p:nvPr/>
        </p:nvGrpSpPr>
        <p:grpSpPr>
          <a:xfrm>
            <a:off x="24695495" y="17777175"/>
            <a:ext cx="1181734" cy="1352219"/>
            <a:chOff x="8444554" y="17041975"/>
            <a:chExt cx="1080609" cy="1715742"/>
          </a:xfrm>
        </p:grpSpPr>
        <p:sp>
          <p:nvSpPr>
            <p:cNvPr id="15445" name="TextBox 55">
              <a:extLst>
                <a:ext uri="{FF2B5EF4-FFF2-40B4-BE49-F238E27FC236}">
                  <a16:creationId xmlns:a16="http://schemas.microsoft.com/office/drawing/2014/main" id="{ADC024FD-A7F3-F327-8F27-580C70858C3C}"/>
                </a:ext>
              </a:extLst>
            </p:cNvPr>
            <p:cNvSpPr txBox="1">
              <a:spLocks noChangeArrowheads="1"/>
            </p:cNvSpPr>
            <p:nvPr/>
          </p:nvSpPr>
          <p:spPr bwMode="auto">
            <a:xfrm>
              <a:off x="8444554" y="17041975"/>
              <a:ext cx="6435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S1</a:t>
              </a:r>
            </a:p>
          </p:txBody>
        </p:sp>
        <p:sp>
          <p:nvSpPr>
            <p:cNvPr id="15449" name="TextBox 56">
              <a:extLst>
                <a:ext uri="{FF2B5EF4-FFF2-40B4-BE49-F238E27FC236}">
                  <a16:creationId xmlns:a16="http://schemas.microsoft.com/office/drawing/2014/main" id="{FCA34DD0-46A8-1E58-1EE3-D4A74E2CA2AD}"/>
                </a:ext>
              </a:extLst>
            </p:cNvPr>
            <p:cNvSpPr txBox="1">
              <a:spLocks noChangeArrowheads="1"/>
            </p:cNvSpPr>
            <p:nvPr/>
          </p:nvSpPr>
          <p:spPr bwMode="auto">
            <a:xfrm>
              <a:off x="8447192" y="17498291"/>
              <a:ext cx="7080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S2</a:t>
              </a:r>
            </a:p>
          </p:txBody>
        </p:sp>
        <p:sp>
          <p:nvSpPr>
            <p:cNvPr id="15452" name="TextBox 57">
              <a:extLst>
                <a:ext uri="{FF2B5EF4-FFF2-40B4-BE49-F238E27FC236}">
                  <a16:creationId xmlns:a16="http://schemas.microsoft.com/office/drawing/2014/main" id="{7524841A-CEAE-039C-3172-D0CBADB6039A}"/>
                </a:ext>
              </a:extLst>
            </p:cNvPr>
            <p:cNvSpPr txBox="1">
              <a:spLocks noChangeArrowheads="1"/>
            </p:cNvSpPr>
            <p:nvPr/>
          </p:nvSpPr>
          <p:spPr bwMode="auto">
            <a:xfrm>
              <a:off x="8517635" y="17932915"/>
              <a:ext cx="557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S3</a:t>
              </a:r>
            </a:p>
          </p:txBody>
        </p:sp>
        <p:sp>
          <p:nvSpPr>
            <p:cNvPr id="15455" name="TextBox 58">
              <a:extLst>
                <a:ext uri="{FF2B5EF4-FFF2-40B4-BE49-F238E27FC236}">
                  <a16:creationId xmlns:a16="http://schemas.microsoft.com/office/drawing/2014/main" id="{83FA54CF-3A13-61A8-016C-A7428450E305}"/>
                </a:ext>
              </a:extLst>
            </p:cNvPr>
            <p:cNvSpPr txBox="1">
              <a:spLocks noChangeArrowheads="1"/>
            </p:cNvSpPr>
            <p:nvPr/>
          </p:nvSpPr>
          <p:spPr bwMode="auto">
            <a:xfrm>
              <a:off x="8556566" y="18351134"/>
              <a:ext cx="554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S4</a:t>
              </a:r>
            </a:p>
          </p:txBody>
        </p:sp>
        <p:sp>
          <p:nvSpPr>
            <p:cNvPr id="15456" name="TextBox 59">
              <a:extLst>
                <a:ext uri="{FF2B5EF4-FFF2-40B4-BE49-F238E27FC236}">
                  <a16:creationId xmlns:a16="http://schemas.microsoft.com/office/drawing/2014/main" id="{EECFEFC8-8B28-08F7-1C8C-917918E3E52B}"/>
                </a:ext>
              </a:extLst>
            </p:cNvPr>
            <p:cNvSpPr txBox="1">
              <a:spLocks noChangeArrowheads="1"/>
            </p:cNvSpPr>
            <p:nvPr/>
          </p:nvSpPr>
          <p:spPr bwMode="auto">
            <a:xfrm>
              <a:off x="8718632" y="17078471"/>
              <a:ext cx="412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P1</a:t>
              </a:r>
            </a:p>
          </p:txBody>
        </p:sp>
        <p:sp>
          <p:nvSpPr>
            <p:cNvPr id="15460" name="TextBox 60">
              <a:extLst>
                <a:ext uri="{FF2B5EF4-FFF2-40B4-BE49-F238E27FC236}">
                  <a16:creationId xmlns:a16="http://schemas.microsoft.com/office/drawing/2014/main" id="{4F8EFDA5-9AA0-D9CB-0826-F6908B0F4B52}"/>
                </a:ext>
              </a:extLst>
            </p:cNvPr>
            <p:cNvSpPr txBox="1">
              <a:spLocks noChangeArrowheads="1"/>
            </p:cNvSpPr>
            <p:nvPr/>
          </p:nvSpPr>
          <p:spPr bwMode="auto">
            <a:xfrm>
              <a:off x="8769210" y="17260286"/>
              <a:ext cx="4604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P2</a:t>
              </a:r>
            </a:p>
          </p:txBody>
        </p:sp>
        <p:sp>
          <p:nvSpPr>
            <p:cNvPr id="15461" name="TextBox 61">
              <a:extLst>
                <a:ext uri="{FF2B5EF4-FFF2-40B4-BE49-F238E27FC236}">
                  <a16:creationId xmlns:a16="http://schemas.microsoft.com/office/drawing/2014/main" id="{320C99C4-9589-1337-7603-B0104170603E}"/>
                </a:ext>
              </a:extLst>
            </p:cNvPr>
            <p:cNvSpPr txBox="1">
              <a:spLocks noChangeArrowheads="1"/>
            </p:cNvSpPr>
            <p:nvPr/>
          </p:nvSpPr>
          <p:spPr bwMode="auto">
            <a:xfrm>
              <a:off x="8792936" y="17493747"/>
              <a:ext cx="4381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P3</a:t>
              </a:r>
            </a:p>
          </p:txBody>
        </p:sp>
        <p:sp>
          <p:nvSpPr>
            <p:cNvPr id="15463" name="TextBox 62">
              <a:extLst>
                <a:ext uri="{FF2B5EF4-FFF2-40B4-BE49-F238E27FC236}">
                  <a16:creationId xmlns:a16="http://schemas.microsoft.com/office/drawing/2014/main" id="{B33971EA-6DE1-0F96-8288-9D0FA8B05D33}"/>
                </a:ext>
              </a:extLst>
            </p:cNvPr>
            <p:cNvSpPr txBox="1">
              <a:spLocks noChangeArrowheads="1"/>
            </p:cNvSpPr>
            <p:nvPr/>
          </p:nvSpPr>
          <p:spPr bwMode="auto">
            <a:xfrm>
              <a:off x="8824596" y="17717487"/>
              <a:ext cx="466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P4</a:t>
              </a:r>
            </a:p>
          </p:txBody>
        </p:sp>
        <p:sp>
          <p:nvSpPr>
            <p:cNvPr id="15466" name="TextBox 15359">
              <a:extLst>
                <a:ext uri="{FF2B5EF4-FFF2-40B4-BE49-F238E27FC236}">
                  <a16:creationId xmlns:a16="http://schemas.microsoft.com/office/drawing/2014/main" id="{351D56ED-0859-E973-1046-44D38B549BCB}"/>
                </a:ext>
              </a:extLst>
            </p:cNvPr>
            <p:cNvSpPr txBox="1">
              <a:spLocks noChangeArrowheads="1"/>
            </p:cNvSpPr>
            <p:nvPr/>
          </p:nvSpPr>
          <p:spPr bwMode="auto">
            <a:xfrm>
              <a:off x="8868869" y="17968489"/>
              <a:ext cx="637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P5</a:t>
              </a:r>
            </a:p>
          </p:txBody>
        </p:sp>
        <p:sp>
          <p:nvSpPr>
            <p:cNvPr id="15468" name="TextBox 15360">
              <a:extLst>
                <a:ext uri="{FF2B5EF4-FFF2-40B4-BE49-F238E27FC236}">
                  <a16:creationId xmlns:a16="http://schemas.microsoft.com/office/drawing/2014/main" id="{85C5E204-9829-1570-46E4-945920338EF2}"/>
                </a:ext>
              </a:extLst>
            </p:cNvPr>
            <p:cNvSpPr txBox="1">
              <a:spLocks noChangeArrowheads="1"/>
            </p:cNvSpPr>
            <p:nvPr/>
          </p:nvSpPr>
          <p:spPr bwMode="auto">
            <a:xfrm>
              <a:off x="8895943" y="18158460"/>
              <a:ext cx="5286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P6</a:t>
              </a:r>
            </a:p>
          </p:txBody>
        </p:sp>
        <p:sp>
          <p:nvSpPr>
            <p:cNvPr id="15469" name="TextBox 15368">
              <a:extLst>
                <a:ext uri="{FF2B5EF4-FFF2-40B4-BE49-F238E27FC236}">
                  <a16:creationId xmlns:a16="http://schemas.microsoft.com/office/drawing/2014/main" id="{7A2648B3-17B4-E94A-0B17-4FB33C3AE05C}"/>
                </a:ext>
              </a:extLst>
            </p:cNvPr>
            <p:cNvSpPr txBox="1">
              <a:spLocks noChangeArrowheads="1"/>
            </p:cNvSpPr>
            <p:nvPr/>
          </p:nvSpPr>
          <p:spPr bwMode="auto">
            <a:xfrm>
              <a:off x="8931438" y="18419163"/>
              <a:ext cx="593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600" dirty="0"/>
                <a:t>P7</a:t>
              </a:r>
            </a:p>
          </p:txBody>
        </p:sp>
      </p:grpSp>
      <p:sp>
        <p:nvSpPr>
          <p:cNvPr id="15471" name="TextBox 15470">
            <a:extLst>
              <a:ext uri="{FF2B5EF4-FFF2-40B4-BE49-F238E27FC236}">
                <a16:creationId xmlns:a16="http://schemas.microsoft.com/office/drawing/2014/main" id="{B5012F15-DC30-F587-8063-CA8E4FF6DD9C}"/>
              </a:ext>
            </a:extLst>
          </p:cNvPr>
          <p:cNvSpPr txBox="1"/>
          <p:nvPr/>
        </p:nvSpPr>
        <p:spPr>
          <a:xfrm>
            <a:off x="17399774" y="16441412"/>
            <a:ext cx="752129" cy="400110"/>
          </a:xfrm>
          <a:prstGeom prst="rect">
            <a:avLst/>
          </a:prstGeom>
          <a:noFill/>
        </p:spPr>
        <p:txBody>
          <a:bodyPr wrap="none" rtlCol="0">
            <a:spAutoFit/>
          </a:bodyPr>
          <a:lstStyle/>
          <a:p>
            <a:r>
              <a:rPr lang="en-US" sz="2000" dirty="0"/>
              <a:t>[cm</a:t>
            </a:r>
            <a:r>
              <a:rPr lang="en-US" sz="2000" baseline="30000" dirty="0"/>
              <a:t>2</a:t>
            </a:r>
            <a:r>
              <a:rPr lang="en-US" sz="20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7305</TotalTime>
  <Words>878</Words>
  <Application>Microsoft Macintosh PowerPoint</Application>
  <PresentationFormat>Custom</PresentationFormat>
  <Paragraphs>108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Helvetica</vt:lpstr>
      <vt:lpstr>Tahoma</vt:lpstr>
      <vt:lpstr>Times New Roman</vt:lpstr>
      <vt:lpstr>TimesNewRomanPSMT</vt:lpstr>
      <vt:lpstr>Office Theme</vt:lpstr>
      <vt:lpstr>PowerPoint Presentation</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Delpech, Audrey (329B)</cp:lastModifiedBy>
  <cp:revision>107</cp:revision>
  <cp:lastPrinted>2016-06-06T21:10:40Z</cp:lastPrinted>
  <dcterms:created xsi:type="dcterms:W3CDTF">2003-11-08T23:32:52Z</dcterms:created>
  <dcterms:modified xsi:type="dcterms:W3CDTF">2023-09-14T01:50:33Z</dcterms:modified>
</cp:coreProperties>
</file>