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21945600" cy="3291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CCBEA06-7298-F5AF-E46F-36D6DE6EBD85}" name="Hong, Sophia (US 1200)" initials="HS(1" userId="S::ana.s.hong@jpl.nasa.gov::8ed35a80-99c1-44c0-b57b-9b3aa285e4d8" providerId="AD"/>
  <p188:author id="{9F1056C4-72A9-A504-F5CB-4FBBE654700D}" name="Castaneda, Lupe (US 1230)" initials="CL(1" userId="S::Guadalupe.Castaneda@jpl.nasa.gov::6691f1d8-cdcc-421d-b26a-5c6cdec0460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A00"/>
    <a:srgbClr val="551415"/>
    <a:srgbClr val="9F2B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627"/>
    <p:restoredTop sz="96405"/>
  </p:normalViewPr>
  <p:slideViewPr>
    <p:cSldViewPr snapToGrid="0">
      <p:cViewPr varScale="1">
        <p:scale>
          <a:sx n="26" d="100"/>
          <a:sy n="26" d="100"/>
        </p:scale>
        <p:origin x="4709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8/10/relationships/authors" Target="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45920" y="5387342"/>
            <a:ext cx="18653760" cy="11460480"/>
          </a:xfrm>
        </p:spPr>
        <p:txBody>
          <a:bodyPr anchor="b"/>
          <a:lstStyle>
            <a:lvl1pPr algn="ctr">
              <a:defRPr sz="1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17289782"/>
            <a:ext cx="16459200" cy="7947658"/>
          </a:xfrm>
        </p:spPr>
        <p:txBody>
          <a:bodyPr/>
          <a:lstStyle>
            <a:lvl1pPr marL="0" indent="0" algn="ctr">
              <a:buNone/>
              <a:defRPr sz="5760"/>
            </a:lvl1pPr>
            <a:lvl2pPr marL="1097280" indent="0" algn="ctr">
              <a:buNone/>
              <a:defRPr sz="4800"/>
            </a:lvl2pPr>
            <a:lvl3pPr marL="2194560" indent="0" algn="ctr">
              <a:buNone/>
              <a:defRPr sz="4320"/>
            </a:lvl3pPr>
            <a:lvl4pPr marL="3291840" indent="0" algn="ctr">
              <a:buNone/>
              <a:defRPr sz="3840"/>
            </a:lvl4pPr>
            <a:lvl5pPr marL="4389120" indent="0" algn="ctr">
              <a:buNone/>
              <a:defRPr sz="3840"/>
            </a:lvl5pPr>
            <a:lvl6pPr marL="5486400" indent="0" algn="ctr">
              <a:buNone/>
              <a:defRPr sz="3840"/>
            </a:lvl6pPr>
            <a:lvl7pPr marL="6583680" indent="0" algn="ctr">
              <a:buNone/>
              <a:defRPr sz="3840"/>
            </a:lvl7pPr>
            <a:lvl8pPr marL="7680960" indent="0" algn="ctr">
              <a:buNone/>
              <a:defRPr sz="3840"/>
            </a:lvl8pPr>
            <a:lvl9pPr marL="8778240" indent="0" algn="ctr">
              <a:buNone/>
              <a:defRPr sz="384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1C0FA-16C0-894C-A716-8787E14EF5B7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531C-7793-A540-B2EB-21B5693E7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138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1C0FA-16C0-894C-A716-8787E14EF5B7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531C-7793-A540-B2EB-21B5693E7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185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704821" y="1752600"/>
            <a:ext cx="4732020" cy="2789682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08761" y="1752600"/>
            <a:ext cx="13921740" cy="2789682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1C0FA-16C0-894C-A716-8787E14EF5B7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531C-7793-A540-B2EB-21B5693E7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967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1C0FA-16C0-894C-A716-8787E14EF5B7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531C-7793-A540-B2EB-21B5693E7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014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7331" y="8206749"/>
            <a:ext cx="18928080" cy="13693138"/>
          </a:xfrm>
        </p:spPr>
        <p:txBody>
          <a:bodyPr anchor="b"/>
          <a:lstStyle>
            <a:lvl1pPr>
              <a:defRPr sz="1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97331" y="22029429"/>
            <a:ext cx="18928080" cy="7200898"/>
          </a:xfrm>
        </p:spPr>
        <p:txBody>
          <a:bodyPr/>
          <a:lstStyle>
            <a:lvl1pPr marL="0" indent="0">
              <a:buNone/>
              <a:defRPr sz="5760">
                <a:solidFill>
                  <a:schemeClr val="tx1"/>
                </a:solidFill>
              </a:defRPr>
            </a:lvl1pPr>
            <a:lvl2pPr marL="109728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2pPr>
            <a:lvl3pPr marL="2194560" indent="0">
              <a:buNone/>
              <a:defRPr sz="4320">
                <a:solidFill>
                  <a:schemeClr val="tx1">
                    <a:tint val="75000"/>
                  </a:schemeClr>
                </a:solidFill>
              </a:defRPr>
            </a:lvl3pPr>
            <a:lvl4pPr marL="329184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4pPr>
            <a:lvl5pPr marL="438912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5pPr>
            <a:lvl6pPr marL="548640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6pPr>
            <a:lvl7pPr marL="658368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7pPr>
            <a:lvl8pPr marL="768096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8pPr>
            <a:lvl9pPr marL="877824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1C0FA-16C0-894C-A716-8787E14EF5B7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531C-7793-A540-B2EB-21B5693E7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350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8760" y="8763000"/>
            <a:ext cx="9326880" cy="208864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09960" y="8763000"/>
            <a:ext cx="9326880" cy="208864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1C0FA-16C0-894C-A716-8787E14EF5B7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531C-7793-A540-B2EB-21B5693E7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36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618" y="1752607"/>
            <a:ext cx="18928080" cy="6362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1621" y="8069582"/>
            <a:ext cx="9284016" cy="3954778"/>
          </a:xfrm>
        </p:spPr>
        <p:txBody>
          <a:bodyPr anchor="b"/>
          <a:lstStyle>
            <a:lvl1pPr marL="0" indent="0">
              <a:buNone/>
              <a:defRPr sz="5760" b="1"/>
            </a:lvl1pPr>
            <a:lvl2pPr marL="1097280" indent="0">
              <a:buNone/>
              <a:defRPr sz="4800" b="1"/>
            </a:lvl2pPr>
            <a:lvl3pPr marL="2194560" indent="0">
              <a:buNone/>
              <a:defRPr sz="4320" b="1"/>
            </a:lvl3pPr>
            <a:lvl4pPr marL="3291840" indent="0">
              <a:buNone/>
              <a:defRPr sz="3840" b="1"/>
            </a:lvl4pPr>
            <a:lvl5pPr marL="4389120" indent="0">
              <a:buNone/>
              <a:defRPr sz="3840" b="1"/>
            </a:lvl5pPr>
            <a:lvl6pPr marL="5486400" indent="0">
              <a:buNone/>
              <a:defRPr sz="3840" b="1"/>
            </a:lvl6pPr>
            <a:lvl7pPr marL="6583680" indent="0">
              <a:buNone/>
              <a:defRPr sz="3840" b="1"/>
            </a:lvl7pPr>
            <a:lvl8pPr marL="7680960" indent="0">
              <a:buNone/>
              <a:defRPr sz="3840" b="1"/>
            </a:lvl8pPr>
            <a:lvl9pPr marL="8778240" indent="0">
              <a:buNone/>
              <a:defRPr sz="38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11621" y="12024360"/>
            <a:ext cx="9284016" cy="176860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109961" y="8069582"/>
            <a:ext cx="9329738" cy="3954778"/>
          </a:xfrm>
        </p:spPr>
        <p:txBody>
          <a:bodyPr anchor="b"/>
          <a:lstStyle>
            <a:lvl1pPr marL="0" indent="0">
              <a:buNone/>
              <a:defRPr sz="5760" b="1"/>
            </a:lvl1pPr>
            <a:lvl2pPr marL="1097280" indent="0">
              <a:buNone/>
              <a:defRPr sz="4800" b="1"/>
            </a:lvl2pPr>
            <a:lvl3pPr marL="2194560" indent="0">
              <a:buNone/>
              <a:defRPr sz="4320" b="1"/>
            </a:lvl3pPr>
            <a:lvl4pPr marL="3291840" indent="0">
              <a:buNone/>
              <a:defRPr sz="3840" b="1"/>
            </a:lvl4pPr>
            <a:lvl5pPr marL="4389120" indent="0">
              <a:buNone/>
              <a:defRPr sz="3840" b="1"/>
            </a:lvl5pPr>
            <a:lvl6pPr marL="5486400" indent="0">
              <a:buNone/>
              <a:defRPr sz="3840" b="1"/>
            </a:lvl6pPr>
            <a:lvl7pPr marL="6583680" indent="0">
              <a:buNone/>
              <a:defRPr sz="3840" b="1"/>
            </a:lvl7pPr>
            <a:lvl8pPr marL="7680960" indent="0">
              <a:buNone/>
              <a:defRPr sz="3840" b="1"/>
            </a:lvl8pPr>
            <a:lvl9pPr marL="8778240" indent="0">
              <a:buNone/>
              <a:defRPr sz="38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109961" y="12024360"/>
            <a:ext cx="9329738" cy="176860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1C0FA-16C0-894C-A716-8787E14EF5B7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531C-7793-A540-B2EB-21B5693E7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448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1C0FA-16C0-894C-A716-8787E14EF5B7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531C-7793-A540-B2EB-21B5693E7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772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1C0FA-16C0-894C-A716-8787E14EF5B7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531C-7793-A540-B2EB-21B5693E7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746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619" y="2194560"/>
            <a:ext cx="7078027" cy="7680960"/>
          </a:xfrm>
        </p:spPr>
        <p:txBody>
          <a:bodyPr anchor="b"/>
          <a:lstStyle>
            <a:lvl1pPr>
              <a:defRPr sz="76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29738" y="4739647"/>
            <a:ext cx="11109960" cy="23393400"/>
          </a:xfrm>
        </p:spPr>
        <p:txBody>
          <a:bodyPr/>
          <a:lstStyle>
            <a:lvl1pPr>
              <a:defRPr sz="7680"/>
            </a:lvl1pPr>
            <a:lvl2pPr>
              <a:defRPr sz="6720"/>
            </a:lvl2pPr>
            <a:lvl3pPr>
              <a:defRPr sz="576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1619" y="9875520"/>
            <a:ext cx="7078027" cy="18295622"/>
          </a:xfrm>
        </p:spPr>
        <p:txBody>
          <a:bodyPr/>
          <a:lstStyle>
            <a:lvl1pPr marL="0" indent="0">
              <a:buNone/>
              <a:defRPr sz="3840"/>
            </a:lvl1pPr>
            <a:lvl2pPr marL="1097280" indent="0">
              <a:buNone/>
              <a:defRPr sz="3360"/>
            </a:lvl2pPr>
            <a:lvl3pPr marL="2194560" indent="0">
              <a:buNone/>
              <a:defRPr sz="2880"/>
            </a:lvl3pPr>
            <a:lvl4pPr marL="3291840" indent="0">
              <a:buNone/>
              <a:defRPr sz="2400"/>
            </a:lvl4pPr>
            <a:lvl5pPr marL="4389120" indent="0">
              <a:buNone/>
              <a:defRPr sz="2400"/>
            </a:lvl5pPr>
            <a:lvl6pPr marL="5486400" indent="0">
              <a:buNone/>
              <a:defRPr sz="2400"/>
            </a:lvl6pPr>
            <a:lvl7pPr marL="6583680" indent="0">
              <a:buNone/>
              <a:defRPr sz="2400"/>
            </a:lvl7pPr>
            <a:lvl8pPr marL="7680960" indent="0">
              <a:buNone/>
              <a:defRPr sz="2400"/>
            </a:lvl8pPr>
            <a:lvl9pPr marL="8778240" indent="0">
              <a:buNone/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1C0FA-16C0-894C-A716-8787E14EF5B7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531C-7793-A540-B2EB-21B5693E7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742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619" y="2194560"/>
            <a:ext cx="7078027" cy="7680960"/>
          </a:xfrm>
        </p:spPr>
        <p:txBody>
          <a:bodyPr anchor="b"/>
          <a:lstStyle>
            <a:lvl1pPr>
              <a:defRPr sz="76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329738" y="4739647"/>
            <a:ext cx="11109960" cy="23393400"/>
          </a:xfrm>
        </p:spPr>
        <p:txBody>
          <a:bodyPr anchor="t"/>
          <a:lstStyle>
            <a:lvl1pPr marL="0" indent="0">
              <a:buNone/>
              <a:defRPr sz="7680"/>
            </a:lvl1pPr>
            <a:lvl2pPr marL="1097280" indent="0">
              <a:buNone/>
              <a:defRPr sz="6720"/>
            </a:lvl2pPr>
            <a:lvl3pPr marL="2194560" indent="0">
              <a:buNone/>
              <a:defRPr sz="5760"/>
            </a:lvl3pPr>
            <a:lvl4pPr marL="3291840" indent="0">
              <a:buNone/>
              <a:defRPr sz="4800"/>
            </a:lvl4pPr>
            <a:lvl5pPr marL="4389120" indent="0">
              <a:buNone/>
              <a:defRPr sz="4800"/>
            </a:lvl5pPr>
            <a:lvl6pPr marL="5486400" indent="0">
              <a:buNone/>
              <a:defRPr sz="4800"/>
            </a:lvl6pPr>
            <a:lvl7pPr marL="6583680" indent="0">
              <a:buNone/>
              <a:defRPr sz="4800"/>
            </a:lvl7pPr>
            <a:lvl8pPr marL="7680960" indent="0">
              <a:buNone/>
              <a:defRPr sz="4800"/>
            </a:lvl8pPr>
            <a:lvl9pPr marL="8778240" indent="0">
              <a:buNone/>
              <a:defRPr sz="48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1619" y="9875520"/>
            <a:ext cx="7078027" cy="18295622"/>
          </a:xfrm>
        </p:spPr>
        <p:txBody>
          <a:bodyPr/>
          <a:lstStyle>
            <a:lvl1pPr marL="0" indent="0">
              <a:buNone/>
              <a:defRPr sz="3840"/>
            </a:lvl1pPr>
            <a:lvl2pPr marL="1097280" indent="0">
              <a:buNone/>
              <a:defRPr sz="3360"/>
            </a:lvl2pPr>
            <a:lvl3pPr marL="2194560" indent="0">
              <a:buNone/>
              <a:defRPr sz="2880"/>
            </a:lvl3pPr>
            <a:lvl4pPr marL="3291840" indent="0">
              <a:buNone/>
              <a:defRPr sz="2400"/>
            </a:lvl4pPr>
            <a:lvl5pPr marL="4389120" indent="0">
              <a:buNone/>
              <a:defRPr sz="2400"/>
            </a:lvl5pPr>
            <a:lvl6pPr marL="5486400" indent="0">
              <a:buNone/>
              <a:defRPr sz="2400"/>
            </a:lvl6pPr>
            <a:lvl7pPr marL="6583680" indent="0">
              <a:buNone/>
              <a:defRPr sz="2400"/>
            </a:lvl7pPr>
            <a:lvl8pPr marL="7680960" indent="0">
              <a:buNone/>
              <a:defRPr sz="2400"/>
            </a:lvl8pPr>
            <a:lvl9pPr marL="8778240" indent="0">
              <a:buNone/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1C0FA-16C0-894C-A716-8787E14EF5B7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531C-7793-A540-B2EB-21B5693E7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459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08760" y="1752607"/>
            <a:ext cx="18928080" cy="6362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08760" y="8763000"/>
            <a:ext cx="18928080" cy="20886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41C0FA-16C0-894C-A716-8787E14EF5B7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CA531C-7793-A540-B2EB-21B5693E7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426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194560" rtl="0" eaLnBrk="1" latinLnBrk="0" hangingPunct="1">
        <a:lnSpc>
          <a:spcPct val="90000"/>
        </a:lnSpc>
        <a:spcBef>
          <a:spcPct val="0"/>
        </a:spcBef>
        <a:buNone/>
        <a:defRPr sz="105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8640" indent="-548640" algn="l" defTabSz="219456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6720" kern="1200">
          <a:solidFill>
            <a:schemeClr val="tx1"/>
          </a:solidFill>
          <a:latin typeface="+mn-lt"/>
          <a:ea typeface="+mn-ea"/>
          <a:cs typeface="+mn-cs"/>
        </a:defRPr>
      </a:lvl1pPr>
      <a:lvl2pPr marL="164592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2pPr>
      <a:lvl3pPr marL="274320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84048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4pPr>
      <a:lvl5pPr marL="493776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5pPr>
      <a:lvl6pPr marL="603504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6pPr>
      <a:lvl7pPr marL="713232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7pPr>
      <a:lvl8pPr marL="822960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8pPr>
      <a:lvl9pPr marL="932688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1pPr>
      <a:lvl2pPr marL="109728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2pPr>
      <a:lvl3pPr marL="219456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3pPr>
      <a:lvl4pPr marL="329184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4pPr>
      <a:lvl5pPr marL="438912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5pPr>
      <a:lvl6pPr marL="548640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6pPr>
      <a:lvl7pPr marL="658368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7pPr>
      <a:lvl8pPr marL="768096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8pPr>
      <a:lvl9pPr marL="877824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mailto:sreelekha.jarugula@jpl.nasa.gov" TargetMode="External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>
            <a:extLst>
              <a:ext uri="{FF2B5EF4-FFF2-40B4-BE49-F238E27FC236}">
                <a16:creationId xmlns:a16="http://schemas.microsoft.com/office/drawing/2014/main" id="{F8320A6D-1A7D-7B41-757A-52C632E0C1DB}"/>
              </a:ext>
            </a:extLst>
          </p:cNvPr>
          <p:cNvSpPr/>
          <p:nvPr/>
        </p:nvSpPr>
        <p:spPr>
          <a:xfrm>
            <a:off x="8552830" y="17368304"/>
            <a:ext cx="13103433" cy="857157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r"/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</a:t>
            </a:r>
          </a:p>
          <a:p>
            <a:pPr algn="r"/>
            <a:endParaRPr lang="en-US" sz="21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n-US" sz="21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n-US" sz="21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n-US" sz="21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n-US" sz="21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21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21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21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21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21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21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21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1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1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Figure 4: </a:t>
            </a:r>
            <a:r>
              <a:rPr lang="en-US" sz="17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Spatial maps of mode EOF-1 for gridded Argo and satellite </a:t>
            </a:r>
          </a:p>
          <a:p>
            <a:r>
              <a:rPr lang="en-US" sz="17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SSS at </a:t>
            </a:r>
            <a:r>
              <a:rPr lang="en-US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500 km from the coastline.</a:t>
            </a:r>
            <a:endParaRPr lang="en-US" sz="17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en-US" sz="21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21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21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21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21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21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21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21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                                                    Figure 5: </a:t>
            </a:r>
            <a:r>
              <a:rPr lang="en-US" sz="17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principal component time series </a:t>
            </a:r>
          </a:p>
          <a:p>
            <a:pPr algn="r"/>
            <a:r>
              <a:rPr lang="en-US" sz="17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corresponding to the modes (a) EOF1 (b) EOF2 and (c) EOF3. 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30C89C18-E9B5-2BBA-5C1B-110319463977}"/>
              </a:ext>
            </a:extLst>
          </p:cNvPr>
          <p:cNvSpPr/>
          <p:nvPr/>
        </p:nvSpPr>
        <p:spPr>
          <a:xfrm>
            <a:off x="8541398" y="7727374"/>
            <a:ext cx="13103433" cy="889474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r"/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</a:t>
            </a:r>
          </a:p>
          <a:p>
            <a:pPr algn="r"/>
            <a:endParaRPr lang="en-US" sz="21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n-US" sz="21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n-US" sz="21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n-US" sz="21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n-US" sz="21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21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21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21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21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21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21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21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21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21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21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21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21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21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21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21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21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21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21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1700" b="0" kern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Figure 3: Intercomparison of statistical relationship between the global sea surface salinity (SSS; </a:t>
            </a:r>
            <a:r>
              <a:rPr lang="en-US" sz="1700" b="0" kern="1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pss</a:t>
            </a:r>
            <a:r>
              <a:rPr lang="en-US" sz="1700" b="0" kern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from WOD and different satellite SSS products as a function of distance from the coast (km): (a) Number of colocations available for satellite SSS, (b) mean SSS (</a:t>
            </a:r>
            <a:r>
              <a:rPr lang="en-US" sz="1700" b="0" kern="1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pss</a:t>
            </a:r>
            <a:r>
              <a:rPr lang="en-US" sz="1700" b="0" kern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), (c) standard deviation (</a:t>
            </a:r>
            <a:r>
              <a:rPr lang="en-US" sz="1700" b="0" kern="1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pss</a:t>
            </a:r>
            <a:r>
              <a:rPr lang="en-US" sz="1700" b="0" kern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), (d) mean bias (</a:t>
            </a:r>
            <a:r>
              <a:rPr lang="en-US" sz="1700" b="0" kern="1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pss</a:t>
            </a:r>
            <a:r>
              <a:rPr lang="en-US" sz="1700" b="0" kern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), (e) signal-to-noise ratio and (f) root-mean-squared difference (RMSD; </a:t>
            </a:r>
            <a:r>
              <a:rPr lang="en-US" sz="1700" b="0" kern="1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pss</a:t>
            </a:r>
            <a:r>
              <a:rPr lang="en-US" sz="1700" b="0" kern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). The different colored lines indicate SSS from the different products, labels shown in panel b.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54AB837E-FA4C-7C71-CC94-42187052834C}"/>
              </a:ext>
            </a:extLst>
          </p:cNvPr>
          <p:cNvSpPr/>
          <p:nvPr/>
        </p:nvSpPr>
        <p:spPr>
          <a:xfrm>
            <a:off x="289337" y="11809498"/>
            <a:ext cx="8127230" cy="794063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We use ~3 million salinity profiles from the World Ocean Database (WOD) during 2010-2022 to compare the satellite SSS from JPL SMAP, REMSS SMAP (40 and 70 km), SMOS, NASA OISSS and EUR CCI. The comparisons are done as a function of distance from the coastline (40-500 km).</a:t>
            </a:r>
          </a:p>
          <a:p>
            <a:pPr algn="just"/>
            <a:endParaRPr lang="en-US" sz="2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en-US" sz="2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EOF analysis is performed to understand spatial and temporal variability of SSS at 500 km from coast.</a:t>
            </a:r>
            <a:endParaRPr lang="en-US" sz="2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17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Figure 1: (a) Mean surface salinity (SSS; </a:t>
            </a:r>
            <a:r>
              <a:rPr lang="en-US" sz="17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pss</a:t>
            </a:r>
            <a:r>
              <a:rPr lang="en-US" sz="17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500 km from coastline from the World Ocean Database (WOD) profiles during 2010-2022. (b) Total number of WOD profiles per 1</a:t>
            </a:r>
            <a:r>
              <a:rPr lang="en-US" sz="1700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en-US" sz="17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x 1</a:t>
            </a:r>
            <a:r>
              <a:rPr lang="en-US" sz="1700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en-US" sz="17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spatial box 500 km away from the coastline used to obtain SSS. (c)  Total number of WOD profiles available as a function of distance from the coast (km) during 2010-2022.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7008870-3C96-F7DA-7C91-760C1D693711}"/>
              </a:ext>
            </a:extLst>
          </p:cNvPr>
          <p:cNvSpPr/>
          <p:nvPr/>
        </p:nvSpPr>
        <p:spPr>
          <a:xfrm>
            <a:off x="0" y="-54024"/>
            <a:ext cx="21945600" cy="229791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000000"/>
              </a:highligh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04185AC-9F19-D1B5-3E2C-C165D877F433}"/>
              </a:ext>
            </a:extLst>
          </p:cNvPr>
          <p:cNvSpPr/>
          <p:nvPr/>
        </p:nvSpPr>
        <p:spPr>
          <a:xfrm>
            <a:off x="0" y="2417069"/>
            <a:ext cx="21945600" cy="440224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66A532A-FFBD-15D8-A09B-9CB6F0E3F99E}"/>
              </a:ext>
            </a:extLst>
          </p:cNvPr>
          <p:cNvSpPr txBox="1"/>
          <p:nvPr/>
        </p:nvSpPr>
        <p:spPr>
          <a:xfrm>
            <a:off x="303303" y="30181109"/>
            <a:ext cx="8121730" cy="11079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700" b="1" dirty="0">
                <a:latin typeface="Helvetica" pitchFamily="2" charset="0"/>
                <a:cs typeface="Arial" panose="020B0604020202020204" pitchFamily="34" charset="0"/>
              </a:rPr>
              <a:t>National Aeronautics and Space Administration</a:t>
            </a:r>
          </a:p>
          <a:p>
            <a:pPr>
              <a:spcBef>
                <a:spcPts val="1800"/>
              </a:spcBef>
            </a:pPr>
            <a:r>
              <a:rPr lang="en-US" sz="1700" b="1" dirty="0">
                <a:latin typeface="Helvetica" pitchFamily="2" charset="0"/>
                <a:cs typeface="Arial" panose="020B0604020202020204" pitchFamily="34" charset="0"/>
              </a:rPr>
              <a:t>Jet Propulsion Laboratory</a:t>
            </a:r>
          </a:p>
          <a:p>
            <a:r>
              <a:rPr lang="en-US" sz="1700" dirty="0">
                <a:latin typeface="Helvetica" pitchFamily="2" charset="0"/>
                <a:cs typeface="Arial" panose="020B0604020202020204" pitchFamily="34" charset="0"/>
              </a:rPr>
              <a:t>California Institute of Technology, Pasadena, California.                  </a:t>
            </a:r>
            <a:r>
              <a:rPr lang="en-US" sz="1700" b="1" dirty="0" err="1">
                <a:latin typeface="Helvetica" pitchFamily="2" charset="0"/>
                <a:cs typeface="Arial" panose="020B0604020202020204" pitchFamily="34" charset="0"/>
              </a:rPr>
              <a:t>www.nasa.gov</a:t>
            </a:r>
            <a:endParaRPr lang="en-US" sz="1700" b="1" dirty="0">
              <a:latin typeface="Helvetica" pitchFamily="2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8DB0F1-A907-BDB2-DC66-13092EE4F97A}"/>
              </a:ext>
            </a:extLst>
          </p:cNvPr>
          <p:cNvSpPr txBox="1"/>
          <p:nvPr/>
        </p:nvSpPr>
        <p:spPr>
          <a:xfrm>
            <a:off x="729474" y="835097"/>
            <a:ext cx="75152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  <a:latin typeface="Helvetica" pitchFamily="2" charset="0"/>
                <a:cs typeface="Arial" panose="020B0604020202020204" pitchFamily="34" charset="0"/>
              </a:rPr>
              <a:t>National Aeronautics and Space Administration</a:t>
            </a:r>
            <a:endParaRPr lang="en-US" sz="2000" dirty="0">
              <a:solidFill>
                <a:schemeClr val="bg1"/>
              </a:solidFill>
              <a:latin typeface="Helvetica" pitchFamily="2" charset="0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1B6AD9F-C2D0-FAA0-B80B-B64AFDA924FD}"/>
              </a:ext>
            </a:extLst>
          </p:cNvPr>
          <p:cNvSpPr/>
          <p:nvPr/>
        </p:nvSpPr>
        <p:spPr>
          <a:xfrm>
            <a:off x="8533144" y="30794689"/>
            <a:ext cx="13114865" cy="184374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03CE19A-D280-F67F-3E02-115A87F9AEB3}"/>
              </a:ext>
            </a:extLst>
          </p:cNvPr>
          <p:cNvSpPr txBox="1"/>
          <p:nvPr/>
        </p:nvSpPr>
        <p:spPr>
          <a:xfrm>
            <a:off x="1406202" y="2871998"/>
            <a:ext cx="1920634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Intercomparison of </a:t>
            </a:r>
            <a:r>
              <a:rPr lang="en-US" sz="5500" b="1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situ </a:t>
            </a:r>
            <a:r>
              <a:rPr lang="en-US" sz="55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remote sensing surface salinity products in the global coastal ocean.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432E216-21F1-A2C5-49F4-69DE267EBFE5}"/>
              </a:ext>
            </a:extLst>
          </p:cNvPr>
          <p:cNvSpPr txBox="1"/>
          <p:nvPr/>
        </p:nvSpPr>
        <p:spPr>
          <a:xfrm>
            <a:off x="1295357" y="5000876"/>
            <a:ext cx="1937657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Authors: Sreelekha Jarugula, JPL Postdoctoral Fellow (329B)</a:t>
            </a:r>
          </a:p>
          <a:p>
            <a:pPr algn="ctr"/>
            <a:r>
              <a:rPr lang="en-US" sz="42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Severine Fournier (329B), John </a:t>
            </a:r>
            <a:r>
              <a:rPr lang="en-US" sz="4200" dirty="0" err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Reager</a:t>
            </a:r>
            <a:r>
              <a:rPr lang="en-US" sz="42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(329F) and Madeleine </a:t>
            </a:r>
            <a:r>
              <a:rPr lang="en-US" sz="4200" dirty="0" err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Pascolini</a:t>
            </a:r>
            <a:r>
              <a:rPr lang="en-US" sz="42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-Campbell (329F)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A78E8C2-04FE-7596-E6E5-FDFA926D84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97512" y="279967"/>
            <a:ext cx="1548832" cy="1548832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C3D5331E-3FEF-EE5C-7D18-7A1A7CDF432F}"/>
              </a:ext>
            </a:extLst>
          </p:cNvPr>
          <p:cNvSpPr txBox="1"/>
          <p:nvPr/>
        </p:nvSpPr>
        <p:spPr>
          <a:xfrm>
            <a:off x="300769" y="31420462"/>
            <a:ext cx="8124265" cy="123110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Clearance Number: CL#00-0000</a:t>
            </a:r>
          </a:p>
          <a:p>
            <a:pPr>
              <a:spcBef>
                <a:spcPts val="1200"/>
              </a:spcBef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Poster Number: PRD-</a:t>
            </a:r>
            <a:r>
              <a:rPr lang="en-US" sz="1700" b="0" i="0" u="none" strike="noStrike" dirty="0">
                <a:solidFill>
                  <a:srgbClr val="212121"/>
                </a:solidFill>
                <a:effectLst/>
                <a:latin typeface="Arial" panose="020B0604020202020204" pitchFamily="34" charset="0"/>
              </a:rPr>
              <a:t>E-030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</a:pPr>
            <a:r>
              <a:rPr lang="en-US" sz="1700" dirty="0">
                <a:latin typeface="Helvetica" pitchFamily="2" charset="0"/>
                <a:cs typeface="Arial" panose="020B0604020202020204" pitchFamily="34" charset="0"/>
              </a:rPr>
              <a:t>Copyright 2023. All rights reserved.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5F8681B-2025-FBE5-4C9F-CD63D9834A06}"/>
              </a:ext>
            </a:extLst>
          </p:cNvPr>
          <p:cNvSpPr txBox="1"/>
          <p:nvPr/>
        </p:nvSpPr>
        <p:spPr>
          <a:xfrm>
            <a:off x="8698599" y="30794690"/>
            <a:ext cx="1276414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2200" b="1" dirty="0">
                <a:latin typeface="Arial" panose="020B0604020202020204" pitchFamily="34" charset="0"/>
              </a:rPr>
              <a:t>Publications and Acknowledgements:</a:t>
            </a:r>
          </a:p>
          <a:p>
            <a:pPr algn="just">
              <a:spcBef>
                <a:spcPct val="0"/>
              </a:spcBef>
            </a:pPr>
            <a:r>
              <a:rPr lang="en-US" sz="2200" dirty="0">
                <a:effectLst/>
                <a:latin typeface="Helvetica" pitchFamily="2" charset="0"/>
              </a:rPr>
              <a:t>Sreelekha J, Fournier S., </a:t>
            </a:r>
            <a:r>
              <a:rPr lang="en-US" sz="2200" dirty="0" err="1">
                <a:effectLst/>
                <a:latin typeface="Helvetica" pitchFamily="2" charset="0"/>
              </a:rPr>
              <a:t>Reager</a:t>
            </a:r>
            <a:r>
              <a:rPr lang="en-US" sz="2200" dirty="0">
                <a:effectLst/>
                <a:latin typeface="Helvetica" pitchFamily="2" charset="0"/>
              </a:rPr>
              <a:t> J. T. and Madeleine </a:t>
            </a:r>
            <a:r>
              <a:rPr lang="en-US" sz="2200" dirty="0" err="1">
                <a:effectLst/>
                <a:latin typeface="Helvetica" pitchFamily="2" charset="0"/>
              </a:rPr>
              <a:t>Pascolini</a:t>
            </a:r>
            <a:r>
              <a:rPr lang="en-US" sz="2200" dirty="0">
                <a:effectLst/>
                <a:latin typeface="Helvetica" pitchFamily="2" charset="0"/>
              </a:rPr>
              <a:t>-Campbell (2023). Intercomparison of in situ and remote sensing surface salinity products in the global coastal ocean. Manuscript in Prep.</a:t>
            </a:r>
          </a:p>
          <a:p>
            <a:pPr algn="just">
              <a:spcBef>
                <a:spcPct val="0"/>
              </a:spcBef>
            </a:pPr>
            <a:endParaRPr lang="en-US" altLang="en-US" sz="22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200" b="1" dirty="0">
                <a:latin typeface="Arial" panose="020B0604020202020204" pitchFamily="34" charset="0"/>
              </a:rPr>
              <a:t>Author Contact Information: </a:t>
            </a:r>
            <a:r>
              <a:rPr lang="en-US" altLang="en-US" sz="2200" b="1" dirty="0">
                <a:latin typeface="Arial" panose="020B0604020202020204" pitchFamily="34" charset="0"/>
                <a:hlinkClick r:id="rId3"/>
              </a:rPr>
              <a:t>sreelekha.jarugula@jpl.nasa.gov</a:t>
            </a:r>
            <a:r>
              <a:rPr lang="en-US" altLang="en-US" sz="2200" b="1" dirty="0">
                <a:latin typeface="Arial" panose="020B0604020202020204" pitchFamily="34" charset="0"/>
              </a:rPr>
              <a:t> [Ph: </a:t>
            </a:r>
            <a:r>
              <a:rPr lang="en-US" sz="2200" b="1" dirty="0">
                <a:effectLst/>
                <a:latin typeface="Arial" panose="020B0604020202020204" pitchFamily="34" charset="0"/>
              </a:rPr>
              <a:t>(818)-354-1273]</a:t>
            </a:r>
            <a:endParaRPr lang="en-US" altLang="en-US" sz="2200" b="1" dirty="0">
              <a:latin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7134720-63D2-4A67-E96D-AB2CDC9D7A58}"/>
              </a:ext>
            </a:extLst>
          </p:cNvPr>
          <p:cNvSpPr/>
          <p:nvPr/>
        </p:nvSpPr>
        <p:spPr>
          <a:xfrm>
            <a:off x="300769" y="7727374"/>
            <a:ext cx="8101400" cy="332398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Sea surface salinity (SSS) plays a key role in understanding </a:t>
            </a:r>
            <a:r>
              <a:rPr lang="en-US" sz="2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air-sea interaction, ocean circulation, changes in the hydrological cycle and linkages between the different climate modes, biogeochemistry</a:t>
            </a:r>
            <a:r>
              <a:rPr lang="en-US" sz="2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en-US" sz="21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Satellites (SMOS, SMAP) have difficulty in measuring SSS close to coastline due to land contamination issues.</a:t>
            </a:r>
          </a:p>
          <a:p>
            <a:pPr algn="just"/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Here, we compare the performance of different satellite SSS products with </a:t>
            </a:r>
            <a:r>
              <a:rPr lang="en-US" sz="2100" i="1" dirty="0">
                <a:latin typeface="Arial" panose="020B0604020202020204" pitchFamily="34" charset="0"/>
                <a:cs typeface="Arial" panose="020B0604020202020204" pitchFamily="34" charset="0"/>
              </a:rPr>
              <a:t>in situ 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observations in the global coastal ocean.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776A489-935D-2397-2DCC-C0382D64267B}"/>
              </a:ext>
            </a:extLst>
          </p:cNvPr>
          <p:cNvSpPr txBox="1"/>
          <p:nvPr/>
        </p:nvSpPr>
        <p:spPr>
          <a:xfrm>
            <a:off x="277904" y="7140187"/>
            <a:ext cx="8147129" cy="55399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</a:rPr>
              <a:t>Background and Motivation 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0869203-FD99-B621-A96A-474A0440EED5}"/>
              </a:ext>
            </a:extLst>
          </p:cNvPr>
          <p:cNvSpPr/>
          <p:nvPr/>
        </p:nvSpPr>
        <p:spPr>
          <a:xfrm>
            <a:off x="300769" y="20486397"/>
            <a:ext cx="8115798" cy="951029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endParaRPr lang="en-US" sz="17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</a:endParaRPr>
          </a:p>
          <a:p>
            <a:pPr algn="just"/>
            <a:endParaRPr lang="en-US" sz="17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</a:endParaRPr>
          </a:p>
          <a:p>
            <a:pPr algn="just"/>
            <a:endParaRPr lang="en-US" sz="17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</a:endParaRPr>
          </a:p>
          <a:p>
            <a:pPr algn="just"/>
            <a:endParaRPr lang="en-US" sz="17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</a:endParaRPr>
          </a:p>
          <a:p>
            <a:pPr algn="just"/>
            <a:endParaRPr lang="en-US" sz="17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</a:endParaRPr>
          </a:p>
          <a:p>
            <a:pPr algn="just"/>
            <a:endParaRPr lang="en-US" sz="17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</a:endParaRPr>
          </a:p>
          <a:p>
            <a:pPr algn="just"/>
            <a:endParaRPr lang="en-US" sz="17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</a:endParaRPr>
          </a:p>
          <a:p>
            <a:pPr algn="just"/>
            <a:endParaRPr lang="en-US" sz="17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</a:endParaRPr>
          </a:p>
          <a:p>
            <a:pPr algn="just"/>
            <a:endParaRPr lang="en-US" sz="17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</a:endParaRPr>
          </a:p>
          <a:p>
            <a:pPr algn="just"/>
            <a:endParaRPr lang="en-US" sz="17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</a:endParaRPr>
          </a:p>
          <a:p>
            <a:pPr algn="just"/>
            <a:endParaRPr lang="en-US" sz="17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</a:endParaRPr>
          </a:p>
          <a:p>
            <a:pPr algn="just"/>
            <a:endParaRPr lang="en-US" sz="17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</a:endParaRPr>
          </a:p>
          <a:p>
            <a:pPr algn="just"/>
            <a:endParaRPr lang="en-US" sz="17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</a:endParaRPr>
          </a:p>
          <a:p>
            <a:pPr algn="just"/>
            <a:endParaRPr lang="en-US" sz="17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</a:endParaRPr>
          </a:p>
          <a:p>
            <a:pPr algn="just"/>
            <a:endParaRPr lang="en-US" sz="17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</a:endParaRPr>
          </a:p>
          <a:p>
            <a:pPr algn="just"/>
            <a:endParaRPr lang="en-US" sz="17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</a:endParaRPr>
          </a:p>
          <a:p>
            <a:pPr algn="just"/>
            <a:endParaRPr lang="en-US" sz="17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</a:endParaRPr>
          </a:p>
          <a:p>
            <a:pPr algn="just"/>
            <a:endParaRPr lang="en-US" sz="17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</a:endParaRPr>
          </a:p>
          <a:p>
            <a:pPr algn="just"/>
            <a:endParaRPr lang="en-US" sz="1700" dirty="0">
              <a:solidFill>
                <a:schemeClr val="accent6">
                  <a:lumMod val="75000"/>
                </a:schemeClr>
              </a:solidFill>
            </a:endParaRPr>
          </a:p>
          <a:p>
            <a:pPr algn="just"/>
            <a:endParaRPr lang="en-US" sz="1700" dirty="0">
              <a:solidFill>
                <a:schemeClr val="accent6">
                  <a:lumMod val="75000"/>
                </a:schemeClr>
              </a:solidFill>
            </a:endParaRPr>
          </a:p>
          <a:p>
            <a:pPr algn="just"/>
            <a:endParaRPr lang="en-US" sz="1700" dirty="0">
              <a:solidFill>
                <a:schemeClr val="accent6">
                  <a:lumMod val="75000"/>
                </a:schemeClr>
              </a:solidFill>
            </a:endParaRPr>
          </a:p>
          <a:p>
            <a:pPr algn="just"/>
            <a:endParaRPr lang="en-US" sz="1700" dirty="0">
              <a:solidFill>
                <a:schemeClr val="accent6">
                  <a:lumMod val="75000"/>
                </a:schemeClr>
              </a:solidFill>
            </a:endParaRPr>
          </a:p>
          <a:p>
            <a:pPr algn="just"/>
            <a:endParaRPr lang="en-US" sz="1700" dirty="0">
              <a:solidFill>
                <a:schemeClr val="accent6">
                  <a:lumMod val="75000"/>
                </a:schemeClr>
              </a:solidFill>
            </a:endParaRPr>
          </a:p>
          <a:p>
            <a:pPr algn="just"/>
            <a:endParaRPr lang="en-US" sz="1700" dirty="0">
              <a:solidFill>
                <a:schemeClr val="accent6">
                  <a:lumMod val="75000"/>
                </a:schemeClr>
              </a:solidFill>
            </a:endParaRPr>
          </a:p>
          <a:p>
            <a:pPr algn="just"/>
            <a:endParaRPr lang="en-US" sz="1700" dirty="0">
              <a:solidFill>
                <a:schemeClr val="accent6">
                  <a:lumMod val="75000"/>
                </a:schemeClr>
              </a:solidFill>
            </a:endParaRPr>
          </a:p>
          <a:p>
            <a:pPr algn="just"/>
            <a:endParaRPr lang="en-US" sz="1700" dirty="0">
              <a:solidFill>
                <a:schemeClr val="accent6">
                  <a:lumMod val="75000"/>
                </a:schemeClr>
              </a:solidFill>
            </a:endParaRPr>
          </a:p>
          <a:p>
            <a:pPr algn="just"/>
            <a:endParaRPr lang="en-US" sz="1700" dirty="0">
              <a:solidFill>
                <a:schemeClr val="accent6">
                  <a:lumMod val="75000"/>
                </a:schemeClr>
              </a:solidFill>
            </a:endParaRPr>
          </a:p>
          <a:p>
            <a:pPr algn="just"/>
            <a:endParaRPr lang="en-US" sz="1700" dirty="0">
              <a:solidFill>
                <a:schemeClr val="accent6">
                  <a:lumMod val="75000"/>
                </a:schemeClr>
              </a:solidFill>
            </a:endParaRPr>
          </a:p>
          <a:p>
            <a:pPr algn="just"/>
            <a:endParaRPr lang="en-US" sz="1700" dirty="0">
              <a:solidFill>
                <a:schemeClr val="accent6">
                  <a:lumMod val="75000"/>
                </a:schemeClr>
              </a:solidFill>
            </a:endParaRPr>
          </a:p>
          <a:p>
            <a:pPr algn="just"/>
            <a:endParaRPr lang="en-US" sz="1700" dirty="0">
              <a:solidFill>
                <a:schemeClr val="accent6">
                  <a:lumMod val="75000"/>
                </a:schemeClr>
              </a:solidFill>
            </a:endParaRPr>
          </a:p>
          <a:p>
            <a:pPr algn="just"/>
            <a:endParaRPr lang="en-US" sz="1700" b="0" kern="1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en-US" sz="1700" b="0" kern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Figure 2: </a:t>
            </a:r>
            <a:r>
              <a:rPr lang="en-US" sz="1700" kern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Binned s</a:t>
            </a:r>
            <a:r>
              <a:rPr lang="en-US" sz="1700" b="0" kern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catter plots with data density (color) between WOD SSS and different satellite SSS data; left to right indicate the distance from the coast: 40 km, 100 km, 200 km, 300 km, 400 km and 500 km respectively. The Root-Mean-Squared Difference (RMSD), correlation coefficients, linear regression line (black) and line with slope=1 (gray) are shown in each panel. </a:t>
            </a:r>
            <a:endParaRPr lang="en-US" sz="1700" b="0" kern="1400" dirty="0">
              <a:solidFill>
                <a:schemeClr val="accent6">
                  <a:lumMod val="75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E3CA65D-DEDB-8F37-3E81-87406D664313}"/>
              </a:ext>
            </a:extLst>
          </p:cNvPr>
          <p:cNvSpPr txBox="1"/>
          <p:nvPr/>
        </p:nvSpPr>
        <p:spPr>
          <a:xfrm>
            <a:off x="277905" y="11126522"/>
            <a:ext cx="8124264" cy="55399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</a:rPr>
              <a:t>Data and Methods  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0388321D-97BB-D5D8-222B-5AF9768DFA5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69" y="14485023"/>
            <a:ext cx="7952497" cy="3864399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C9607638-BB78-95EA-2F44-E7E006F020E3}"/>
              </a:ext>
            </a:extLst>
          </p:cNvPr>
          <p:cNvSpPr txBox="1"/>
          <p:nvPr/>
        </p:nvSpPr>
        <p:spPr>
          <a:xfrm>
            <a:off x="8541399" y="7137690"/>
            <a:ext cx="13103432" cy="55399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</a:rPr>
              <a:t>Intercomparison of satellite SSS with </a:t>
            </a:r>
            <a:r>
              <a:rPr lang="en-US" sz="3000" b="1" i="1" dirty="0">
                <a:solidFill>
                  <a:schemeClr val="bg1"/>
                </a:solidFill>
              </a:rPr>
              <a:t>in situ </a:t>
            </a:r>
            <a:r>
              <a:rPr lang="en-US" sz="3000" b="1" dirty="0">
                <a:solidFill>
                  <a:schemeClr val="bg1"/>
                </a:solidFill>
              </a:rPr>
              <a:t>observations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0F9A5D5D-A6B8-2CA9-D7BB-829307F126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7426" y="20746018"/>
            <a:ext cx="7865840" cy="7785026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CDCE7DBA-B1F7-E1DD-7F5C-408212AF0D6E}"/>
              </a:ext>
            </a:extLst>
          </p:cNvPr>
          <p:cNvSpPr txBox="1"/>
          <p:nvPr/>
        </p:nvSpPr>
        <p:spPr>
          <a:xfrm>
            <a:off x="255041" y="19871149"/>
            <a:ext cx="8161526" cy="55399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</a:rPr>
              <a:t>Results and Discussion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C665803-9408-08C2-F929-D53531467388}"/>
              </a:ext>
            </a:extLst>
          </p:cNvPr>
          <p:cNvSpPr txBox="1"/>
          <p:nvPr/>
        </p:nvSpPr>
        <p:spPr>
          <a:xfrm>
            <a:off x="8560854" y="26023888"/>
            <a:ext cx="13095408" cy="55399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</a:rPr>
              <a:t>Summary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C20D7616-EA4F-247B-73A5-475C293A7D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27798" y="7885641"/>
            <a:ext cx="7412161" cy="7551810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18916C1A-C3D1-68FB-271A-C409ACFF7CAD}"/>
              </a:ext>
            </a:extLst>
          </p:cNvPr>
          <p:cNvSpPr txBox="1"/>
          <p:nvPr/>
        </p:nvSpPr>
        <p:spPr>
          <a:xfrm>
            <a:off x="16326359" y="8316100"/>
            <a:ext cx="5167156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Satellite SSS is well correlated with WOD SSS in the coastal ocean</a:t>
            </a:r>
          </a:p>
          <a:p>
            <a:pPr algn="just"/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Number of colocations increase as a function of distance from coast. </a:t>
            </a:r>
          </a:p>
          <a:p>
            <a:pPr algn="just"/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Mean Bias and root-mean-squared difference (RMSD) decrease as a function of distance from the coast. Mean bias for JPL SMAP remains constant.</a:t>
            </a:r>
          </a:p>
          <a:p>
            <a:pPr algn="just"/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Signal-to-noise ratio for all satellite SSS products is highest at 100 km from the coast and generally high for merged products (OISSS and CCI) and REMSS 70 km SMAP.</a:t>
            </a:r>
          </a:p>
          <a:p>
            <a:pPr algn="just"/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REMSS 40 km and JPL SMAP have high RMSD (~1.6-2.4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pss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) as compared to other products.</a:t>
            </a:r>
            <a:endParaRPr lang="en-US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730307F-49B7-AAAB-3C3C-83B5E8640619}"/>
              </a:ext>
            </a:extLst>
          </p:cNvPr>
          <p:cNvSpPr txBox="1"/>
          <p:nvPr/>
        </p:nvSpPr>
        <p:spPr>
          <a:xfrm>
            <a:off x="8541397" y="16746290"/>
            <a:ext cx="13103432" cy="55399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</a:rPr>
              <a:t>EOF Analysis of coastal SSS from satellites and gridded Argo </a:t>
            </a: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4A55830A-452F-6D2B-124A-D42BDE53C37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33683" y="17433642"/>
            <a:ext cx="7348489" cy="4636199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005F9E1B-2490-45DD-5DD3-2F31CAA6D6B0}"/>
              </a:ext>
            </a:extLst>
          </p:cNvPr>
          <p:cNvSpPr txBox="1"/>
          <p:nvPr/>
        </p:nvSpPr>
        <p:spPr>
          <a:xfrm>
            <a:off x="16326359" y="18572887"/>
            <a:ext cx="5042008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Gridded Argo and satellite SSS products show comparable fraction of variance in EOF 1-3 modes. </a:t>
            </a:r>
          </a:p>
          <a:p>
            <a:pPr algn="just"/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EOFs 1-2 are associated with seasonal cycle of SSS at major river mouths in the northern and southern hemispheres.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B654705A-EF69-B5D0-67F0-534F4B3CA0BF}"/>
              </a:ext>
            </a:extLst>
          </p:cNvPr>
          <p:cNvSpPr txBox="1"/>
          <p:nvPr/>
        </p:nvSpPr>
        <p:spPr>
          <a:xfrm>
            <a:off x="8647708" y="23197003"/>
            <a:ext cx="689877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Principal components timeseries corresponding to EOFs 1-3 show satellite SSS and Argo agree well on seasonal timescales.</a:t>
            </a:r>
          </a:p>
          <a:p>
            <a:pPr algn="just"/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Distinct differences between satellite SSS products in resolving the non-seasonal variability (mode EOF-3)</a:t>
            </a:r>
            <a:endParaRPr lang="en-US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D80036B5-F8BA-2E9A-4F0F-D9FC786AE778}"/>
              </a:ext>
            </a:extLst>
          </p:cNvPr>
          <p:cNvSpPr txBox="1"/>
          <p:nvPr/>
        </p:nvSpPr>
        <p:spPr>
          <a:xfrm>
            <a:off x="8541396" y="26672972"/>
            <a:ext cx="13114865" cy="39703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An intercomparison of the different satellite SSS products (JPL SMAP, REMSS SMAP (40 km and 70 km), SMOS, NASA OISSS and EUR CCI) is shown by using 5 m salinity from nearly 3 million WOD profiles in coastal ocean.</a:t>
            </a:r>
          </a:p>
          <a:p>
            <a:pPr algn="just"/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Present-day satellites (SMAP, SMOS) have difficulty in sampling the coastal oceans due to land-contamination issues. Satellite SSS products preform differently due to instrument errors, differences in retrieval algorithms and processing methods used.</a:t>
            </a:r>
          </a:p>
          <a:p>
            <a:pPr algn="just"/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It is also important to note that the sampling strategies are different for </a:t>
            </a:r>
            <a:r>
              <a:rPr lang="en-US" sz="2100" i="1" dirty="0">
                <a:latin typeface="Arial" panose="020B0604020202020204" pitchFamily="34" charset="0"/>
                <a:cs typeface="Arial" panose="020B0604020202020204" pitchFamily="34" charset="0"/>
              </a:rPr>
              <a:t>in situ 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and satellite datasets.</a:t>
            </a:r>
          </a:p>
          <a:p>
            <a:pPr algn="just"/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EOF analysis shows both gridded Argo and satellite products capture the seasonal variability in the coastal SSS well but have significant differences in capturing the non-seasonal variability.</a:t>
            </a:r>
            <a:endParaRPr lang="en-US" sz="2100" dirty="0"/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7A349AE6-44DD-38F9-7DE7-789733251FCD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26867"/>
          <a:stretch/>
        </p:blipFill>
        <p:spPr>
          <a:xfrm>
            <a:off x="15546486" y="21848323"/>
            <a:ext cx="6022471" cy="3455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7944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1532</TotalTime>
  <Words>941</Words>
  <Application>Microsoft Office PowerPoint</Application>
  <PresentationFormat>Custom</PresentationFormat>
  <Paragraphs>151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Helvetica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2022 Poster Template Guidelines</dc:title>
  <dc:creator>Chen, Joy (US 183B)</dc:creator>
  <cp:lastModifiedBy>Hong, Sophia (US 1212)</cp:lastModifiedBy>
  <cp:revision>161</cp:revision>
  <dcterms:created xsi:type="dcterms:W3CDTF">2022-08-22T17:05:38Z</dcterms:created>
  <dcterms:modified xsi:type="dcterms:W3CDTF">2023-11-29T02:57:08Z</dcterms:modified>
</cp:coreProperties>
</file>