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8" r:id="rId2"/>
  </p:sldIdLst>
  <p:sldSz cx="21945600" cy="32918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CCBEA06-7298-F5AF-E46F-36D6DE6EBD85}" name="Hong, Sophia (US 1200)" initials="HS(1" userId="S::ana.s.hong@jpl.nasa.gov::8ed35a80-99c1-44c0-b57b-9b3aa285e4d8" providerId="AD"/>
  <p188:author id="{9F1056C4-72A9-A504-F5CB-4FBBE654700D}" name="Castaneda, Lupe (US 1230)" initials="CL(1" userId="S::Guadalupe.Castaneda@jpl.nasa.gov::6691f1d8-cdcc-421d-b26a-5c6cdec0460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51415"/>
    <a:srgbClr val="9F2B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878"/>
    <p:restoredTop sz="96405"/>
  </p:normalViewPr>
  <p:slideViewPr>
    <p:cSldViewPr snapToGrid="0">
      <p:cViewPr>
        <p:scale>
          <a:sx n="103" d="100"/>
          <a:sy n="103" d="100"/>
        </p:scale>
        <p:origin x="144" y="-9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7" Type="http://schemas.microsoft.com/office/2018/10/relationships/authors" Target="author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45920" y="5387342"/>
            <a:ext cx="18653760" cy="11460480"/>
          </a:xfrm>
        </p:spPr>
        <p:txBody>
          <a:bodyPr anchor="b"/>
          <a:lstStyle>
            <a:lvl1pPr algn="ctr">
              <a:defRPr sz="1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17289782"/>
            <a:ext cx="16459200" cy="7947658"/>
          </a:xfrm>
        </p:spPr>
        <p:txBody>
          <a:bodyPr/>
          <a:lstStyle>
            <a:lvl1pPr marL="0" indent="0" algn="ctr">
              <a:buNone/>
              <a:defRPr sz="5760"/>
            </a:lvl1pPr>
            <a:lvl2pPr marL="1097280" indent="0" algn="ctr">
              <a:buNone/>
              <a:defRPr sz="4800"/>
            </a:lvl2pPr>
            <a:lvl3pPr marL="2194560" indent="0" algn="ctr">
              <a:buNone/>
              <a:defRPr sz="4320"/>
            </a:lvl3pPr>
            <a:lvl4pPr marL="3291840" indent="0" algn="ctr">
              <a:buNone/>
              <a:defRPr sz="3840"/>
            </a:lvl4pPr>
            <a:lvl5pPr marL="4389120" indent="0" algn="ctr">
              <a:buNone/>
              <a:defRPr sz="3840"/>
            </a:lvl5pPr>
            <a:lvl6pPr marL="5486400" indent="0" algn="ctr">
              <a:buNone/>
              <a:defRPr sz="3840"/>
            </a:lvl6pPr>
            <a:lvl7pPr marL="6583680" indent="0" algn="ctr">
              <a:buNone/>
              <a:defRPr sz="3840"/>
            </a:lvl7pPr>
            <a:lvl8pPr marL="7680960" indent="0" algn="ctr">
              <a:buNone/>
              <a:defRPr sz="3840"/>
            </a:lvl8pPr>
            <a:lvl9pPr marL="8778240" indent="0" algn="ctr">
              <a:buNone/>
              <a:defRPr sz="384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C0FA-16C0-894C-A716-8787E14EF5B7}" type="datetimeFigureOut">
              <a:rPr lang="en-US" smtClean="0"/>
              <a:t>11/21/23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531C-7793-A540-B2EB-21B5693E7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138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C0FA-16C0-894C-A716-8787E14EF5B7}" type="datetimeFigureOut">
              <a:rPr lang="en-US" smtClean="0"/>
              <a:t>11/21/23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531C-7793-A540-B2EB-21B5693E7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1855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704821" y="1752600"/>
            <a:ext cx="4732020" cy="2789682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08761" y="1752600"/>
            <a:ext cx="13921740" cy="2789682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C0FA-16C0-894C-A716-8787E14EF5B7}" type="datetimeFigureOut">
              <a:rPr lang="en-US" smtClean="0"/>
              <a:t>11/21/23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531C-7793-A540-B2EB-21B5693E7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967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C0FA-16C0-894C-A716-8787E14EF5B7}" type="datetimeFigureOut">
              <a:rPr lang="en-US" smtClean="0"/>
              <a:t>11/21/23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531C-7793-A540-B2EB-21B5693E7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014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7331" y="8206749"/>
            <a:ext cx="18928080" cy="13693138"/>
          </a:xfrm>
        </p:spPr>
        <p:txBody>
          <a:bodyPr anchor="b"/>
          <a:lstStyle>
            <a:lvl1pPr>
              <a:defRPr sz="1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97331" y="22029429"/>
            <a:ext cx="18928080" cy="7200898"/>
          </a:xfrm>
        </p:spPr>
        <p:txBody>
          <a:bodyPr/>
          <a:lstStyle>
            <a:lvl1pPr marL="0" indent="0">
              <a:buNone/>
              <a:defRPr sz="5760">
                <a:solidFill>
                  <a:schemeClr val="tx1"/>
                </a:solidFill>
              </a:defRPr>
            </a:lvl1pPr>
            <a:lvl2pPr marL="109728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2pPr>
            <a:lvl3pPr marL="2194560" indent="0">
              <a:buNone/>
              <a:defRPr sz="4320">
                <a:solidFill>
                  <a:schemeClr val="tx1">
                    <a:tint val="75000"/>
                  </a:schemeClr>
                </a:solidFill>
              </a:defRPr>
            </a:lvl3pPr>
            <a:lvl4pPr marL="329184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4pPr>
            <a:lvl5pPr marL="438912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5pPr>
            <a:lvl6pPr marL="548640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6pPr>
            <a:lvl7pPr marL="658368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7pPr>
            <a:lvl8pPr marL="768096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8pPr>
            <a:lvl9pPr marL="877824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C0FA-16C0-894C-A716-8787E14EF5B7}" type="datetimeFigureOut">
              <a:rPr lang="en-US" smtClean="0"/>
              <a:t>11/21/23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531C-7793-A540-B2EB-21B5693E7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3502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08760" y="8763000"/>
            <a:ext cx="9326880" cy="208864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09960" y="8763000"/>
            <a:ext cx="9326880" cy="208864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C0FA-16C0-894C-A716-8787E14EF5B7}" type="datetimeFigureOut">
              <a:rPr lang="en-US" smtClean="0"/>
              <a:t>11/21/23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531C-7793-A540-B2EB-21B5693E7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36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618" y="1752607"/>
            <a:ext cx="18928080" cy="6362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1621" y="8069582"/>
            <a:ext cx="9284016" cy="3954778"/>
          </a:xfrm>
        </p:spPr>
        <p:txBody>
          <a:bodyPr anchor="b"/>
          <a:lstStyle>
            <a:lvl1pPr marL="0" indent="0">
              <a:buNone/>
              <a:defRPr sz="5760" b="1"/>
            </a:lvl1pPr>
            <a:lvl2pPr marL="1097280" indent="0">
              <a:buNone/>
              <a:defRPr sz="4800" b="1"/>
            </a:lvl2pPr>
            <a:lvl3pPr marL="2194560" indent="0">
              <a:buNone/>
              <a:defRPr sz="4320" b="1"/>
            </a:lvl3pPr>
            <a:lvl4pPr marL="3291840" indent="0">
              <a:buNone/>
              <a:defRPr sz="3840" b="1"/>
            </a:lvl4pPr>
            <a:lvl5pPr marL="4389120" indent="0">
              <a:buNone/>
              <a:defRPr sz="3840" b="1"/>
            </a:lvl5pPr>
            <a:lvl6pPr marL="5486400" indent="0">
              <a:buNone/>
              <a:defRPr sz="3840" b="1"/>
            </a:lvl6pPr>
            <a:lvl7pPr marL="6583680" indent="0">
              <a:buNone/>
              <a:defRPr sz="3840" b="1"/>
            </a:lvl7pPr>
            <a:lvl8pPr marL="7680960" indent="0">
              <a:buNone/>
              <a:defRPr sz="3840" b="1"/>
            </a:lvl8pPr>
            <a:lvl9pPr marL="8778240" indent="0">
              <a:buNone/>
              <a:defRPr sz="38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11621" y="12024360"/>
            <a:ext cx="9284016" cy="176860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1109961" y="8069582"/>
            <a:ext cx="9329738" cy="3954778"/>
          </a:xfrm>
        </p:spPr>
        <p:txBody>
          <a:bodyPr anchor="b"/>
          <a:lstStyle>
            <a:lvl1pPr marL="0" indent="0">
              <a:buNone/>
              <a:defRPr sz="5760" b="1"/>
            </a:lvl1pPr>
            <a:lvl2pPr marL="1097280" indent="0">
              <a:buNone/>
              <a:defRPr sz="4800" b="1"/>
            </a:lvl2pPr>
            <a:lvl3pPr marL="2194560" indent="0">
              <a:buNone/>
              <a:defRPr sz="4320" b="1"/>
            </a:lvl3pPr>
            <a:lvl4pPr marL="3291840" indent="0">
              <a:buNone/>
              <a:defRPr sz="3840" b="1"/>
            </a:lvl4pPr>
            <a:lvl5pPr marL="4389120" indent="0">
              <a:buNone/>
              <a:defRPr sz="3840" b="1"/>
            </a:lvl5pPr>
            <a:lvl6pPr marL="5486400" indent="0">
              <a:buNone/>
              <a:defRPr sz="3840" b="1"/>
            </a:lvl6pPr>
            <a:lvl7pPr marL="6583680" indent="0">
              <a:buNone/>
              <a:defRPr sz="3840" b="1"/>
            </a:lvl7pPr>
            <a:lvl8pPr marL="7680960" indent="0">
              <a:buNone/>
              <a:defRPr sz="3840" b="1"/>
            </a:lvl8pPr>
            <a:lvl9pPr marL="8778240" indent="0">
              <a:buNone/>
              <a:defRPr sz="38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1109961" y="12024360"/>
            <a:ext cx="9329738" cy="176860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C0FA-16C0-894C-A716-8787E14EF5B7}" type="datetimeFigureOut">
              <a:rPr lang="en-US" smtClean="0"/>
              <a:t>11/21/23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531C-7793-A540-B2EB-21B5693E7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448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C0FA-16C0-894C-A716-8787E14EF5B7}" type="datetimeFigureOut">
              <a:rPr lang="en-US" smtClean="0"/>
              <a:t>11/21/23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531C-7793-A540-B2EB-21B5693E7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772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C0FA-16C0-894C-A716-8787E14EF5B7}" type="datetimeFigureOut">
              <a:rPr lang="en-US" smtClean="0"/>
              <a:t>11/21/23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531C-7793-A540-B2EB-21B5693E7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746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619" y="2194560"/>
            <a:ext cx="7078027" cy="7680960"/>
          </a:xfrm>
        </p:spPr>
        <p:txBody>
          <a:bodyPr anchor="b"/>
          <a:lstStyle>
            <a:lvl1pPr>
              <a:defRPr sz="76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29738" y="4739647"/>
            <a:ext cx="11109960" cy="23393400"/>
          </a:xfrm>
        </p:spPr>
        <p:txBody>
          <a:bodyPr/>
          <a:lstStyle>
            <a:lvl1pPr>
              <a:defRPr sz="7680"/>
            </a:lvl1pPr>
            <a:lvl2pPr>
              <a:defRPr sz="6720"/>
            </a:lvl2pPr>
            <a:lvl3pPr>
              <a:defRPr sz="5760"/>
            </a:lvl3pPr>
            <a:lvl4pPr>
              <a:defRPr sz="4800"/>
            </a:lvl4pPr>
            <a:lvl5pPr>
              <a:defRPr sz="4800"/>
            </a:lvl5pPr>
            <a:lvl6pPr>
              <a:defRPr sz="4800"/>
            </a:lvl6pPr>
            <a:lvl7pPr>
              <a:defRPr sz="4800"/>
            </a:lvl7pPr>
            <a:lvl8pPr>
              <a:defRPr sz="4800"/>
            </a:lvl8pPr>
            <a:lvl9pPr>
              <a:defRPr sz="4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11619" y="9875520"/>
            <a:ext cx="7078027" cy="18295622"/>
          </a:xfrm>
        </p:spPr>
        <p:txBody>
          <a:bodyPr/>
          <a:lstStyle>
            <a:lvl1pPr marL="0" indent="0">
              <a:buNone/>
              <a:defRPr sz="3840"/>
            </a:lvl1pPr>
            <a:lvl2pPr marL="1097280" indent="0">
              <a:buNone/>
              <a:defRPr sz="3360"/>
            </a:lvl2pPr>
            <a:lvl3pPr marL="2194560" indent="0">
              <a:buNone/>
              <a:defRPr sz="2880"/>
            </a:lvl3pPr>
            <a:lvl4pPr marL="3291840" indent="0">
              <a:buNone/>
              <a:defRPr sz="2400"/>
            </a:lvl4pPr>
            <a:lvl5pPr marL="4389120" indent="0">
              <a:buNone/>
              <a:defRPr sz="2400"/>
            </a:lvl5pPr>
            <a:lvl6pPr marL="5486400" indent="0">
              <a:buNone/>
              <a:defRPr sz="2400"/>
            </a:lvl6pPr>
            <a:lvl7pPr marL="6583680" indent="0">
              <a:buNone/>
              <a:defRPr sz="2400"/>
            </a:lvl7pPr>
            <a:lvl8pPr marL="7680960" indent="0">
              <a:buNone/>
              <a:defRPr sz="2400"/>
            </a:lvl8pPr>
            <a:lvl9pPr marL="8778240" indent="0">
              <a:buNone/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C0FA-16C0-894C-A716-8787E14EF5B7}" type="datetimeFigureOut">
              <a:rPr lang="en-US" smtClean="0"/>
              <a:t>11/21/23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531C-7793-A540-B2EB-21B5693E7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742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619" y="2194560"/>
            <a:ext cx="7078027" cy="7680960"/>
          </a:xfrm>
        </p:spPr>
        <p:txBody>
          <a:bodyPr anchor="b"/>
          <a:lstStyle>
            <a:lvl1pPr>
              <a:defRPr sz="76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329738" y="4739647"/>
            <a:ext cx="11109960" cy="23393400"/>
          </a:xfrm>
        </p:spPr>
        <p:txBody>
          <a:bodyPr anchor="t"/>
          <a:lstStyle>
            <a:lvl1pPr marL="0" indent="0">
              <a:buNone/>
              <a:defRPr sz="7680"/>
            </a:lvl1pPr>
            <a:lvl2pPr marL="1097280" indent="0">
              <a:buNone/>
              <a:defRPr sz="6720"/>
            </a:lvl2pPr>
            <a:lvl3pPr marL="2194560" indent="0">
              <a:buNone/>
              <a:defRPr sz="5760"/>
            </a:lvl3pPr>
            <a:lvl4pPr marL="3291840" indent="0">
              <a:buNone/>
              <a:defRPr sz="4800"/>
            </a:lvl4pPr>
            <a:lvl5pPr marL="4389120" indent="0">
              <a:buNone/>
              <a:defRPr sz="4800"/>
            </a:lvl5pPr>
            <a:lvl6pPr marL="5486400" indent="0">
              <a:buNone/>
              <a:defRPr sz="4800"/>
            </a:lvl6pPr>
            <a:lvl7pPr marL="6583680" indent="0">
              <a:buNone/>
              <a:defRPr sz="4800"/>
            </a:lvl7pPr>
            <a:lvl8pPr marL="7680960" indent="0">
              <a:buNone/>
              <a:defRPr sz="4800"/>
            </a:lvl8pPr>
            <a:lvl9pPr marL="8778240" indent="0">
              <a:buNone/>
              <a:defRPr sz="48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11619" y="9875520"/>
            <a:ext cx="7078027" cy="18295622"/>
          </a:xfrm>
        </p:spPr>
        <p:txBody>
          <a:bodyPr/>
          <a:lstStyle>
            <a:lvl1pPr marL="0" indent="0">
              <a:buNone/>
              <a:defRPr sz="3840"/>
            </a:lvl1pPr>
            <a:lvl2pPr marL="1097280" indent="0">
              <a:buNone/>
              <a:defRPr sz="3360"/>
            </a:lvl2pPr>
            <a:lvl3pPr marL="2194560" indent="0">
              <a:buNone/>
              <a:defRPr sz="2880"/>
            </a:lvl3pPr>
            <a:lvl4pPr marL="3291840" indent="0">
              <a:buNone/>
              <a:defRPr sz="2400"/>
            </a:lvl4pPr>
            <a:lvl5pPr marL="4389120" indent="0">
              <a:buNone/>
              <a:defRPr sz="2400"/>
            </a:lvl5pPr>
            <a:lvl6pPr marL="5486400" indent="0">
              <a:buNone/>
              <a:defRPr sz="2400"/>
            </a:lvl6pPr>
            <a:lvl7pPr marL="6583680" indent="0">
              <a:buNone/>
              <a:defRPr sz="2400"/>
            </a:lvl7pPr>
            <a:lvl8pPr marL="7680960" indent="0">
              <a:buNone/>
              <a:defRPr sz="2400"/>
            </a:lvl8pPr>
            <a:lvl9pPr marL="8778240" indent="0">
              <a:buNone/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C0FA-16C0-894C-A716-8787E14EF5B7}" type="datetimeFigureOut">
              <a:rPr lang="en-US" smtClean="0"/>
              <a:t>11/21/23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531C-7793-A540-B2EB-21B5693E7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459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08760" y="1752607"/>
            <a:ext cx="18928080" cy="6362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08760" y="8763000"/>
            <a:ext cx="18928080" cy="208864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508760" y="30510487"/>
            <a:ext cx="493776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8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41C0FA-16C0-894C-A716-8787E14EF5B7}" type="datetimeFigureOut">
              <a:rPr lang="en-US" smtClean="0"/>
              <a:t>11/21/23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269480" y="30510487"/>
            <a:ext cx="740664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8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499080" y="30510487"/>
            <a:ext cx="493776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CA531C-7793-A540-B2EB-21B5693E7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426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2194560" rtl="0" eaLnBrk="1" latinLnBrk="0" hangingPunct="1">
        <a:lnSpc>
          <a:spcPct val="90000"/>
        </a:lnSpc>
        <a:spcBef>
          <a:spcPct val="0"/>
        </a:spcBef>
        <a:buNone/>
        <a:defRPr sz="105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8640" indent="-548640" algn="l" defTabSz="219456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6720" kern="1200">
          <a:solidFill>
            <a:schemeClr val="tx1"/>
          </a:solidFill>
          <a:latin typeface="+mn-lt"/>
          <a:ea typeface="+mn-ea"/>
          <a:cs typeface="+mn-cs"/>
        </a:defRPr>
      </a:lvl1pPr>
      <a:lvl2pPr marL="164592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2pPr>
      <a:lvl3pPr marL="274320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84048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4pPr>
      <a:lvl5pPr marL="493776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5pPr>
      <a:lvl6pPr marL="603504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6pPr>
      <a:lvl7pPr marL="713232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7pPr>
      <a:lvl8pPr marL="822960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8pPr>
      <a:lvl9pPr marL="932688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1pPr>
      <a:lvl2pPr marL="109728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2pPr>
      <a:lvl3pPr marL="219456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3pPr>
      <a:lvl4pPr marL="329184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4pPr>
      <a:lvl5pPr marL="438912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5pPr>
      <a:lvl6pPr marL="548640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6pPr>
      <a:lvl7pPr marL="658368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7pPr>
      <a:lvl8pPr marL="768096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8pPr>
      <a:lvl9pPr marL="877824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hyperlink" Target="mailto:antoine.soloy@jpl.nasa.gov" TargetMode="External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 descr="A graph of a number of colored dots&#10;&#10;Description automatically generated with medium confidence">
            <a:extLst>
              <a:ext uri="{FF2B5EF4-FFF2-40B4-BE49-F238E27FC236}">
                <a16:creationId xmlns:a16="http://schemas.microsoft.com/office/drawing/2014/main" id="{236990B7-8EBA-514A-C356-1D6B950ACD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03504" y="16009274"/>
            <a:ext cx="5486400" cy="54864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3933C18-B9D6-6A67-9117-9C300604D1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2289" y="9178705"/>
            <a:ext cx="9582429" cy="571985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7008870-3C96-F7DA-7C91-760C1D693711}"/>
              </a:ext>
            </a:extLst>
          </p:cNvPr>
          <p:cNvSpPr/>
          <p:nvPr/>
        </p:nvSpPr>
        <p:spPr>
          <a:xfrm>
            <a:off x="0" y="-54024"/>
            <a:ext cx="21945600" cy="229791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000000"/>
              </a:highligh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04185AC-9F19-D1B5-3E2C-C165D877F433}"/>
              </a:ext>
            </a:extLst>
          </p:cNvPr>
          <p:cNvSpPr/>
          <p:nvPr/>
        </p:nvSpPr>
        <p:spPr>
          <a:xfrm>
            <a:off x="0" y="2417069"/>
            <a:ext cx="21945600" cy="622028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6A532A-FFBD-15D8-A09B-9CB6F0E3F99E}"/>
              </a:ext>
            </a:extLst>
          </p:cNvPr>
          <p:cNvSpPr txBox="1"/>
          <p:nvPr/>
        </p:nvSpPr>
        <p:spPr>
          <a:xfrm>
            <a:off x="729474" y="28632241"/>
            <a:ext cx="8050696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Helvetica" pitchFamily="2" charset="0"/>
                <a:cs typeface="Arial" panose="020B0604020202020204" pitchFamily="34" charset="0"/>
              </a:rPr>
              <a:t>National Aeronautics and Space Administration</a:t>
            </a:r>
          </a:p>
          <a:p>
            <a:pPr>
              <a:spcBef>
                <a:spcPts val="1800"/>
              </a:spcBef>
            </a:pPr>
            <a:r>
              <a:rPr lang="en-US" sz="2200" b="1" dirty="0">
                <a:latin typeface="Helvetica" pitchFamily="2" charset="0"/>
                <a:cs typeface="Arial" panose="020B0604020202020204" pitchFamily="34" charset="0"/>
              </a:rPr>
              <a:t>Jet Propulsion Laboratory</a:t>
            </a:r>
          </a:p>
          <a:p>
            <a:r>
              <a:rPr lang="en-US" sz="2200" dirty="0">
                <a:latin typeface="Helvetica" pitchFamily="2" charset="0"/>
                <a:cs typeface="Arial" panose="020B0604020202020204" pitchFamily="34" charset="0"/>
              </a:rPr>
              <a:t>California Institute of Technology</a:t>
            </a:r>
          </a:p>
          <a:p>
            <a:r>
              <a:rPr lang="en-US" sz="2200" dirty="0">
                <a:latin typeface="Helvetica" pitchFamily="2" charset="0"/>
                <a:cs typeface="Arial" panose="020B0604020202020204" pitchFamily="34" charset="0"/>
              </a:rPr>
              <a:t>Pasadena, California</a:t>
            </a:r>
          </a:p>
          <a:p>
            <a:endParaRPr lang="en-US" sz="2200" dirty="0">
              <a:latin typeface="Helvetica" pitchFamily="2" charset="0"/>
              <a:cs typeface="Arial" panose="020B0604020202020204" pitchFamily="34" charset="0"/>
            </a:endParaRPr>
          </a:p>
          <a:p>
            <a:r>
              <a:rPr lang="en-US" sz="2200" b="1" dirty="0" err="1">
                <a:latin typeface="Helvetica" pitchFamily="2" charset="0"/>
                <a:cs typeface="Arial" panose="020B0604020202020204" pitchFamily="34" charset="0"/>
              </a:rPr>
              <a:t>www.nasa.gov</a:t>
            </a:r>
            <a:endParaRPr lang="en-US" sz="2200" b="1" dirty="0"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8DB0F1-A907-BDB2-DC66-13092EE4F97A}"/>
              </a:ext>
            </a:extLst>
          </p:cNvPr>
          <p:cNvSpPr txBox="1"/>
          <p:nvPr/>
        </p:nvSpPr>
        <p:spPr>
          <a:xfrm>
            <a:off x="729474" y="835097"/>
            <a:ext cx="75152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  <a:latin typeface="Helvetica" pitchFamily="2" charset="0"/>
                <a:cs typeface="Arial" panose="020B0604020202020204" pitchFamily="34" charset="0"/>
              </a:rPr>
              <a:t>National Aeronautics and Space Administration</a:t>
            </a:r>
            <a:endParaRPr lang="en-US" sz="2000" dirty="0">
              <a:solidFill>
                <a:schemeClr val="bg1"/>
              </a:solidFill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1B6AD9F-C2D0-FAA0-B80B-B64AFDA924FD}"/>
              </a:ext>
            </a:extLst>
          </p:cNvPr>
          <p:cNvSpPr/>
          <p:nvPr/>
        </p:nvSpPr>
        <p:spPr>
          <a:xfrm>
            <a:off x="8541399" y="28332385"/>
            <a:ext cx="12674727" cy="40577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03CE19A-D280-F67F-3E02-115A87F9AEB3}"/>
              </a:ext>
            </a:extLst>
          </p:cNvPr>
          <p:cNvSpPr txBox="1"/>
          <p:nvPr/>
        </p:nvSpPr>
        <p:spPr>
          <a:xfrm>
            <a:off x="572405" y="4058961"/>
            <a:ext cx="208739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</a:rPr>
              <a:t>Shallow Bathymetry Estimation in Turbid Environments: Leveraging AVIRIS-NG Hyperspectral Data</a:t>
            </a:r>
            <a:endParaRPr lang="en-US" sz="7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32E216-21F1-A2C5-49F4-69DE267EBFE5}"/>
              </a:ext>
            </a:extLst>
          </p:cNvPr>
          <p:cNvSpPr txBox="1"/>
          <p:nvPr/>
        </p:nvSpPr>
        <p:spPr>
          <a:xfrm>
            <a:off x="1319826" y="6571769"/>
            <a:ext cx="193765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Antoine Soloy, JPL Postdoctoral Fellow (334F)</a:t>
            </a:r>
          </a:p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Daniel Jensen, Signal Analysis Engineer (382F)</a:t>
            </a:r>
          </a:p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Marc Simard, Senior Research Scientist (334F)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F793811-165A-F465-D149-810F948966A7}"/>
              </a:ext>
            </a:extLst>
          </p:cNvPr>
          <p:cNvSpPr txBox="1"/>
          <p:nvPr/>
        </p:nvSpPr>
        <p:spPr>
          <a:xfrm>
            <a:off x="800099" y="3078666"/>
            <a:ext cx="204160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Postdoc Research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A78E8C2-04FE-7596-E6E5-FDFA926D84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97512" y="279967"/>
            <a:ext cx="1548832" cy="154883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3D5331E-3FEF-EE5C-7D18-7A1A7CDF432F}"/>
              </a:ext>
            </a:extLst>
          </p:cNvPr>
          <p:cNvSpPr txBox="1"/>
          <p:nvPr/>
        </p:nvSpPr>
        <p:spPr>
          <a:xfrm>
            <a:off x="729474" y="31456747"/>
            <a:ext cx="59762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Clearance Number: CL#00-0000</a:t>
            </a:r>
          </a:p>
          <a:p>
            <a:pPr>
              <a:spcBef>
                <a:spcPts val="1200"/>
              </a:spcBef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Poster Number: </a:t>
            </a:r>
            <a:r>
              <a:rPr lang="en-US" sz="2000" b="0" i="0" u="none" strike="noStrike" dirty="0">
                <a:solidFill>
                  <a:srgbClr val="212121"/>
                </a:solidFill>
                <a:effectLst/>
                <a:latin typeface="Arial" panose="020B0604020202020204" pitchFamily="34" charset="0"/>
              </a:rPr>
              <a:t>PRD-E-032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</a:pPr>
            <a:r>
              <a:rPr lang="en-US" sz="2000" dirty="0">
                <a:latin typeface="Helvetica" pitchFamily="2" charset="0"/>
                <a:cs typeface="Arial" panose="020B0604020202020204" pitchFamily="34" charset="0"/>
              </a:rPr>
              <a:t>Copyright 2023. All rights reserved.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F8681B-2025-FBE5-4C9F-CD63D9834A06}"/>
              </a:ext>
            </a:extLst>
          </p:cNvPr>
          <p:cNvSpPr txBox="1"/>
          <p:nvPr/>
        </p:nvSpPr>
        <p:spPr>
          <a:xfrm>
            <a:off x="8780171" y="28532869"/>
            <a:ext cx="1243556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3000" b="1" dirty="0">
                <a:latin typeface="Arial" panose="020B0604020202020204" pitchFamily="34" charset="0"/>
              </a:rPr>
              <a:t>Publications and Acknowledgements:</a:t>
            </a:r>
          </a:p>
          <a:p>
            <a:pPr>
              <a:spcBef>
                <a:spcPct val="0"/>
              </a:spcBef>
            </a:pPr>
            <a:r>
              <a:rPr lang="en-US" altLang="en-US" sz="3000" dirty="0">
                <a:latin typeface="Arial" panose="020B0604020202020204" pitchFamily="34" charset="0"/>
              </a:rPr>
              <a:t>This work was funded by the NASA Delta-X project. Delta-X is funded by the Science Mission Directorate's Earth Science Division through the Earth Venture Suborbital-3 Program NNH17ZDA001N-EVS3</a:t>
            </a:r>
          </a:p>
          <a:p>
            <a:pPr>
              <a:spcBef>
                <a:spcPct val="0"/>
              </a:spcBef>
            </a:pPr>
            <a:endParaRPr lang="en-US" altLang="en-US" sz="30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3000" b="1" dirty="0">
                <a:latin typeface="Arial" panose="020B0604020202020204" pitchFamily="34" charset="0"/>
              </a:rPr>
              <a:t>Author Contact Information: </a:t>
            </a:r>
          </a:p>
          <a:p>
            <a:pPr>
              <a:spcBef>
                <a:spcPct val="0"/>
              </a:spcBef>
            </a:pPr>
            <a:r>
              <a:rPr lang="en-US" altLang="en-US" sz="3000" dirty="0">
                <a:latin typeface="Arial" panose="020B0604020202020204" pitchFamily="34" charset="0"/>
              </a:rPr>
              <a:t>(818) 354 1463</a:t>
            </a:r>
          </a:p>
          <a:p>
            <a:pPr>
              <a:spcBef>
                <a:spcPct val="0"/>
              </a:spcBef>
            </a:pPr>
            <a:r>
              <a:rPr lang="en-US" altLang="en-US" sz="30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hlinkClick r:id="rId5"/>
              </a:rPr>
              <a:t>antoine.soloy@jpl.nasa.gov</a:t>
            </a:r>
            <a:endParaRPr lang="en-US" altLang="en-US" sz="30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endParaRPr lang="en-US" sz="3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ED2CD1-6179-985C-8885-D5E46446D44A}"/>
              </a:ext>
            </a:extLst>
          </p:cNvPr>
          <p:cNvSpPr txBox="1"/>
          <p:nvPr/>
        </p:nvSpPr>
        <p:spPr>
          <a:xfrm>
            <a:off x="443876" y="8637413"/>
            <a:ext cx="10341187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Background</a:t>
            </a:r>
            <a:endParaRPr lang="en-US" sz="3200" dirty="0"/>
          </a:p>
          <a:p>
            <a:pPr algn="just"/>
            <a:r>
              <a:rPr lang="en-US" sz="2800" b="0" i="0" dirty="0">
                <a:solidFill>
                  <a:srgbClr val="0F0F0F"/>
                </a:solidFill>
                <a:effectLst/>
                <a:latin typeface="Söhne"/>
              </a:rPr>
              <a:t>Accurate estimation of shallow bathymetry is vital for applications like maritime navigation and hydrodynamic modeling. However, traditional underwater sensors face challenges in non-navigable waters. This poster presents the innovative use of the Optimal Band Ratio Analysis (OBRA) applied to hyperspectral data from </a:t>
            </a:r>
            <a:r>
              <a:rPr lang="en-US" sz="2800" b="0" i="0" dirty="0" err="1">
                <a:solidFill>
                  <a:srgbClr val="0F0F0F"/>
                </a:solidFill>
                <a:effectLst/>
                <a:latin typeface="Söhne"/>
              </a:rPr>
              <a:t>Aviris</a:t>
            </a:r>
            <a:r>
              <a:rPr lang="en-US" sz="2800" b="0" i="0" dirty="0">
                <a:solidFill>
                  <a:srgbClr val="0F0F0F"/>
                </a:solidFill>
                <a:effectLst/>
                <a:latin typeface="Söhne"/>
              </a:rPr>
              <a:t>-NG. </a:t>
            </a:r>
          </a:p>
          <a:p>
            <a:pPr algn="just"/>
            <a:r>
              <a:rPr lang="en-US" sz="2800" b="0" i="0" dirty="0">
                <a:solidFill>
                  <a:srgbClr val="0F0F0F"/>
                </a:solidFill>
                <a:effectLst/>
                <a:latin typeface="Söhne"/>
              </a:rPr>
              <a:t>While OBRA is conventionally used in clear water, our study successfully adapts it to the turbid conditions of the Wax </a:t>
            </a:r>
            <a:r>
              <a:rPr lang="en-US" sz="2800" dirty="0">
                <a:solidFill>
                  <a:srgbClr val="0F0F0F"/>
                </a:solidFill>
                <a:latin typeface="Söhne"/>
              </a:rPr>
              <a:t>Lake </a:t>
            </a:r>
            <a:r>
              <a:rPr lang="en-US" sz="2800" b="0" i="0" dirty="0">
                <a:solidFill>
                  <a:srgbClr val="0F0F0F"/>
                </a:solidFill>
                <a:effectLst/>
                <a:latin typeface="Söhne"/>
              </a:rPr>
              <a:t>Delta (Louisiana, USA). The exceptional spectral resolution of </a:t>
            </a:r>
            <a:r>
              <a:rPr lang="en-US" sz="2800" b="0" i="0" dirty="0" err="1">
                <a:solidFill>
                  <a:srgbClr val="0F0F0F"/>
                </a:solidFill>
                <a:effectLst/>
                <a:latin typeface="Söhne"/>
              </a:rPr>
              <a:t>Aviris</a:t>
            </a:r>
            <a:r>
              <a:rPr lang="en-US" sz="2800" b="0" i="0" dirty="0">
                <a:solidFill>
                  <a:srgbClr val="0F0F0F"/>
                </a:solidFill>
                <a:effectLst/>
                <a:latin typeface="Söhne"/>
              </a:rPr>
              <a:t>-NG previously enabled the precise estimation and mapping of total suspended sediment (TSS) by </a:t>
            </a:r>
            <a:r>
              <a:rPr lang="en-US" sz="2800" b="0" i="0" dirty="0" err="1">
                <a:solidFill>
                  <a:srgbClr val="0F0F0F"/>
                </a:solidFill>
                <a:effectLst/>
                <a:latin typeface="Söhne"/>
              </a:rPr>
              <a:t>Fichot</a:t>
            </a:r>
            <a:r>
              <a:rPr lang="en-US" sz="2800" b="0" i="0" dirty="0">
                <a:solidFill>
                  <a:srgbClr val="0F0F0F"/>
                </a:solidFill>
                <a:effectLst/>
                <a:latin typeface="Söhne"/>
              </a:rPr>
              <a:t> and </a:t>
            </a:r>
            <a:r>
              <a:rPr lang="en-US" sz="2800" b="0" i="0" dirty="0" err="1">
                <a:solidFill>
                  <a:srgbClr val="0F0F0F"/>
                </a:solidFill>
                <a:effectLst/>
                <a:latin typeface="Söhne"/>
              </a:rPr>
              <a:t>Harringmeyer</a:t>
            </a:r>
            <a:r>
              <a:rPr lang="en-US" sz="2800" b="0" i="0" dirty="0">
                <a:solidFill>
                  <a:srgbClr val="0F0F0F"/>
                </a:solidFill>
                <a:effectLst/>
                <a:latin typeface="Söhne"/>
              </a:rPr>
              <a:t> (2023), allowing identification of subregions of clear water. This breakthrough facilitates the effective application of OBRA in challengingly turbid environments.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DB4DA5-C0A5-AD25-0F0A-2015F2353B64}"/>
              </a:ext>
            </a:extLst>
          </p:cNvPr>
          <p:cNvSpPr txBox="1"/>
          <p:nvPr/>
        </p:nvSpPr>
        <p:spPr>
          <a:xfrm>
            <a:off x="14454287" y="8638250"/>
            <a:ext cx="34984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Methodology</a:t>
            </a:r>
            <a:endParaRPr lang="en-US" sz="3200" b="1" dirty="0"/>
          </a:p>
        </p:txBody>
      </p:sp>
      <p:pic>
        <p:nvPicPr>
          <p:cNvPr id="23" name="Content Placeholder 4" descr="A screenshot of a graph&#10;&#10;Description automatically generated">
            <a:extLst>
              <a:ext uri="{FF2B5EF4-FFF2-40B4-BE49-F238E27FC236}">
                <a16:creationId xmlns:a16="http://schemas.microsoft.com/office/drawing/2014/main" id="{E0F8A8E9-618C-0354-5283-BFA8D45D37A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453" t="12862" r="48581" b="48669"/>
          <a:stretch/>
        </p:blipFill>
        <p:spPr>
          <a:xfrm>
            <a:off x="266254" y="16655334"/>
            <a:ext cx="5225425" cy="4572000"/>
          </a:xfrm>
          <a:prstGeom prst="rect">
            <a:avLst/>
          </a:prstGeom>
        </p:spPr>
      </p:pic>
      <p:pic>
        <p:nvPicPr>
          <p:cNvPr id="24" name="Picture 23" descr="A graph with colorful dots&#10;&#10;Description automatically generated">
            <a:extLst>
              <a:ext uri="{FF2B5EF4-FFF2-40B4-BE49-F238E27FC236}">
                <a16:creationId xmlns:a16="http://schemas.microsoft.com/office/drawing/2014/main" id="{5EB00660-4B94-B418-4F22-AC88DADB33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91679" y="16016108"/>
            <a:ext cx="5486400" cy="5486400"/>
          </a:xfrm>
          <a:prstGeom prst="rect">
            <a:avLst/>
          </a:prstGeom>
        </p:spPr>
      </p:pic>
      <p:pic>
        <p:nvPicPr>
          <p:cNvPr id="25" name="Picture 24" descr="A graph of a calibration&#10;&#10;Description automatically generated">
            <a:extLst>
              <a:ext uri="{FF2B5EF4-FFF2-40B4-BE49-F238E27FC236}">
                <a16:creationId xmlns:a16="http://schemas.microsoft.com/office/drawing/2014/main" id="{951EC13D-EF8E-04FB-8922-6DA20A168F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52870" y="16009274"/>
            <a:ext cx="5486400" cy="548640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663A9164-D9DB-2771-313C-B701F28188E7}"/>
              </a:ext>
            </a:extLst>
          </p:cNvPr>
          <p:cNvSpPr txBox="1"/>
          <p:nvPr/>
        </p:nvSpPr>
        <p:spPr>
          <a:xfrm>
            <a:off x="7279963" y="15108088"/>
            <a:ext cx="73856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Optimal Band Ratio Analysis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41B1971-EF74-C896-8C48-5DF035D3E08F}"/>
              </a:ext>
            </a:extLst>
          </p:cNvPr>
          <p:cNvSpPr txBox="1"/>
          <p:nvPr/>
        </p:nvSpPr>
        <p:spPr>
          <a:xfrm>
            <a:off x="8541400" y="21954541"/>
            <a:ext cx="12828736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/>
              <a:t>Takeaway message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800" dirty="0"/>
              <a:t>The best performing band ratio is found between 672nm (red) and 602nm (orange).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800" dirty="0"/>
              <a:t>Calibrated water depths exhibit a significant correlation with ground truth measurements while remaining independent from turbidity.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800" dirty="0"/>
              <a:t>AVIRIS-NG’s 5nm resolution enables the precise identification of an optimal pair of wavelengths, despite high levels of turbidity.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800" dirty="0"/>
              <a:t>Output bathymetry fills the lack of data in existing Digital Elevation Models, especially where in-situ measurements are challenging to collect.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800" dirty="0"/>
              <a:t>Repeated measurements can help monitoring shallow </a:t>
            </a:r>
            <a:r>
              <a:rPr lang="en-US" sz="2800" dirty="0" err="1"/>
              <a:t>morphodynamics</a:t>
            </a:r>
            <a:r>
              <a:rPr lang="en-US" sz="2800" dirty="0"/>
              <a:t>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F1090DB-0152-1F44-51EC-6CA1ACC8F2DE}"/>
              </a:ext>
            </a:extLst>
          </p:cNvPr>
          <p:cNvSpPr txBox="1"/>
          <p:nvPr/>
        </p:nvSpPr>
        <p:spPr>
          <a:xfrm>
            <a:off x="800099" y="20964811"/>
            <a:ext cx="42766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Fig 2: Confusion matrix of all band ratios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78EABFB-F28B-602A-624E-B43BCC264188}"/>
              </a:ext>
            </a:extLst>
          </p:cNvPr>
          <p:cNvSpPr txBox="1"/>
          <p:nvPr/>
        </p:nvSpPr>
        <p:spPr>
          <a:xfrm>
            <a:off x="6098842" y="20964811"/>
            <a:ext cx="44156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Fig 3: Optimal band ratio fit to training data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6B080AC-B813-CA92-AAC3-8A2CBE74509D}"/>
              </a:ext>
            </a:extLst>
          </p:cNvPr>
          <p:cNvSpPr txBox="1"/>
          <p:nvPr/>
        </p:nvSpPr>
        <p:spPr>
          <a:xfrm>
            <a:off x="11280964" y="20964811"/>
            <a:ext cx="45841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Fig 4: Calibrated values vs ground truth testing dataset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C090B19-8900-0A87-9CC6-9448B1BC0383}"/>
              </a:ext>
            </a:extLst>
          </p:cNvPr>
          <p:cNvSpPr txBox="1"/>
          <p:nvPr/>
        </p:nvSpPr>
        <p:spPr>
          <a:xfrm>
            <a:off x="14743139" y="14845954"/>
            <a:ext cx="31922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Fig 1: Algorithm description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2394985-B85E-6260-300A-0C40C75E1D99}"/>
              </a:ext>
            </a:extLst>
          </p:cNvPr>
          <p:cNvSpPr txBox="1"/>
          <p:nvPr/>
        </p:nvSpPr>
        <p:spPr>
          <a:xfrm>
            <a:off x="17040124" y="20964812"/>
            <a:ext cx="41756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Fig 5: Calibrated values vs turbidity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1235F2F-7F9E-7A6A-83C2-D5BFFB0AE7CB}"/>
              </a:ext>
            </a:extLst>
          </p:cNvPr>
          <p:cNvSpPr txBox="1"/>
          <p:nvPr/>
        </p:nvSpPr>
        <p:spPr>
          <a:xfrm>
            <a:off x="786866" y="27546210"/>
            <a:ext cx="74302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/>
              <a:t>Fig 5: Map of calibrated bathymetry 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81F7C55-0764-8B33-7BC9-A51049CC5A93}"/>
              </a:ext>
            </a:extLst>
          </p:cNvPr>
          <p:cNvSpPr txBox="1"/>
          <p:nvPr/>
        </p:nvSpPr>
        <p:spPr>
          <a:xfrm>
            <a:off x="551325" y="15769820"/>
            <a:ext cx="46969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/>
              <a:t>Step 1</a:t>
            </a:r>
            <a:r>
              <a:rPr lang="en-US" sz="2400" b="1" dirty="0"/>
              <a:t>: </a:t>
            </a:r>
          </a:p>
          <a:p>
            <a:pPr algn="ctr"/>
            <a:r>
              <a:rPr lang="en-US" sz="2400" b="1" dirty="0"/>
              <a:t>Optimal Band Ratio identification 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D0C10C3-A9C7-8922-8233-4A79111C5FCD}"/>
              </a:ext>
            </a:extLst>
          </p:cNvPr>
          <p:cNvSpPr txBox="1"/>
          <p:nvPr/>
        </p:nvSpPr>
        <p:spPr>
          <a:xfrm>
            <a:off x="6199735" y="15819312"/>
            <a:ext cx="42138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/>
              <a:t>Step 2</a:t>
            </a:r>
            <a:r>
              <a:rPr lang="en-US" sz="2400" b="1" dirty="0"/>
              <a:t>: </a:t>
            </a:r>
          </a:p>
          <a:p>
            <a:pPr algn="ctr"/>
            <a:r>
              <a:rPr lang="en-US" sz="2400" b="1" dirty="0"/>
              <a:t>Depth calibration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12D2FCC-0B03-7ABB-13B5-CAC6E8CFE89D}"/>
              </a:ext>
            </a:extLst>
          </p:cNvPr>
          <p:cNvSpPr txBox="1"/>
          <p:nvPr/>
        </p:nvSpPr>
        <p:spPr>
          <a:xfrm>
            <a:off x="11572445" y="15819311"/>
            <a:ext cx="42138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/>
              <a:t>Step 3</a:t>
            </a:r>
            <a:r>
              <a:rPr lang="en-US" sz="2400" b="1" dirty="0"/>
              <a:t>: </a:t>
            </a:r>
          </a:p>
          <a:p>
            <a:pPr algn="ctr"/>
            <a:r>
              <a:rPr lang="en-US" sz="2400" b="1" dirty="0"/>
              <a:t>Validation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1B53DA5-ECE1-F9A0-6985-AA553F9BC29F}"/>
              </a:ext>
            </a:extLst>
          </p:cNvPr>
          <p:cNvSpPr txBox="1"/>
          <p:nvPr/>
        </p:nvSpPr>
        <p:spPr>
          <a:xfrm>
            <a:off x="16499132" y="15819310"/>
            <a:ext cx="48951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/>
              <a:t>Step 4</a:t>
            </a:r>
            <a:r>
              <a:rPr lang="en-US" sz="2400" b="1" dirty="0"/>
              <a:t>: </a:t>
            </a:r>
          </a:p>
          <a:p>
            <a:pPr algn="ctr"/>
            <a:r>
              <a:rPr lang="en-US" sz="2400" b="1" dirty="0"/>
              <a:t>Independence from turbidity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7ABE721-26EC-5830-91F2-7437B01C5C44}"/>
              </a:ext>
            </a:extLst>
          </p:cNvPr>
          <p:cNvSpPr txBox="1"/>
          <p:nvPr/>
        </p:nvSpPr>
        <p:spPr>
          <a:xfrm>
            <a:off x="694869" y="21787850"/>
            <a:ext cx="7262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/>
              <a:t>Step 5</a:t>
            </a:r>
            <a:r>
              <a:rPr lang="en-US" sz="2400" b="1" dirty="0"/>
              <a:t>: </a:t>
            </a:r>
          </a:p>
          <a:p>
            <a:pPr algn="ctr"/>
            <a:r>
              <a:rPr lang="en-US" sz="2400" b="1" dirty="0"/>
              <a:t>Water depth to bathymetry conversion</a:t>
            </a:r>
          </a:p>
        </p:txBody>
      </p:sp>
      <p:pic>
        <p:nvPicPr>
          <p:cNvPr id="56" name="Picture 55" descr="A map of land with many colors&#10;&#10;Description automatically generated with medium confidence">
            <a:extLst>
              <a:ext uri="{FF2B5EF4-FFF2-40B4-BE49-F238E27FC236}">
                <a16:creationId xmlns:a16="http://schemas.microsoft.com/office/drawing/2014/main" id="{75FE44F7-1A7D-1BDB-5320-AC266683427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0378" y="22587951"/>
            <a:ext cx="7051901" cy="4989156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6A9AF055-1BAD-6661-ED13-1D369E26818D}"/>
              </a:ext>
            </a:extLst>
          </p:cNvPr>
          <p:cNvSpPr txBox="1"/>
          <p:nvPr/>
        </p:nvSpPr>
        <p:spPr>
          <a:xfrm>
            <a:off x="8541400" y="26232645"/>
            <a:ext cx="12828736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/>
              <a:t>References</a:t>
            </a:r>
            <a:endParaRPr lang="en-US" sz="3200" b="1" dirty="0"/>
          </a:p>
          <a:p>
            <a:pPr algn="just"/>
            <a:r>
              <a:rPr lang="en-US" sz="2800" dirty="0" err="1"/>
              <a:t>Fichot</a:t>
            </a:r>
            <a:r>
              <a:rPr lang="en-US" sz="2800" dirty="0"/>
              <a:t>, C.G., and J. </a:t>
            </a:r>
            <a:r>
              <a:rPr lang="en-US" sz="2800" dirty="0" err="1"/>
              <a:t>Harringmeyer</a:t>
            </a:r>
            <a:r>
              <a:rPr lang="en-US" sz="2800" dirty="0"/>
              <a:t>. 2023. Delta-X: AVIRIS-NG L3-derived Water Quality, TSS, and Turbidity, MRD, V3. ORNL DAAC, Oak Ridge, Tennessee, USA. https://</a:t>
            </a:r>
            <a:r>
              <a:rPr lang="en-US" sz="2800" dirty="0" err="1"/>
              <a:t>doi.org</a:t>
            </a:r>
            <a:r>
              <a:rPr lang="en-US" sz="2800" dirty="0"/>
              <a:t>/10.3334/ORNLDAAC/2152</a:t>
            </a:r>
          </a:p>
        </p:txBody>
      </p:sp>
      <p:pic>
        <p:nvPicPr>
          <p:cNvPr id="1026" name="Picture 2" descr="Delta-X Logo">
            <a:extLst>
              <a:ext uri="{FF2B5EF4-FFF2-40B4-BE49-F238E27FC236}">
                <a16:creationId xmlns:a16="http://schemas.microsoft.com/office/drawing/2014/main" id="{25C4D20A-CFCC-9935-171A-B9A74715E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7512" y="2613264"/>
            <a:ext cx="1548832" cy="1289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02622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520</TotalTime>
  <Words>478</Words>
  <Application>Microsoft Macintosh PowerPoint</Application>
  <PresentationFormat>Custom</PresentationFormat>
  <Paragraphs>50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Helvetica</vt:lpstr>
      <vt:lpstr>Söhne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2022 Poster Template Guidelines</dc:title>
  <dc:creator>Chen, Joy (US 183B)</dc:creator>
  <cp:lastModifiedBy>Soloy, Antoine (US 334F)</cp:lastModifiedBy>
  <cp:revision>37</cp:revision>
  <dcterms:created xsi:type="dcterms:W3CDTF">2022-08-22T17:05:38Z</dcterms:created>
  <dcterms:modified xsi:type="dcterms:W3CDTF">2023-11-22T03:29:53Z</dcterms:modified>
</cp:coreProperties>
</file>