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6" r:id="rId3"/>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BEA06-7298-F5AF-E46F-36D6DE6EBD85}" name="Hong, Sophia (US 1200)" initials="HS(1" userId="S::ana.s.hong@jpl.nasa.gov::8ed35a80-99c1-44c0-b57b-9b3aa285e4d8" providerId="AD"/>
  <p188:author id="{9F1056C4-72A9-A504-F5CB-4FBBE654700D}" name="Castaneda, Lupe (US 1230)" initials="CL(1" userId="S::Guadalupe.Castaneda@jpl.nasa.gov::6691f1d8-cdcc-421d-b26a-5c6cdec04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13"/>
    <p:restoredTop sz="96405"/>
  </p:normalViewPr>
  <p:slideViewPr>
    <p:cSldViewPr snapToGrid="0">
      <p:cViewPr varScale="1">
        <p:scale>
          <a:sx n="27" d="100"/>
          <a:sy n="27" d="100"/>
        </p:scale>
        <p:origin x="4032" y="2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9/26/23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9/26/23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9/26/23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9/26/23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9/26/23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9/26/23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9/26/23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9/26/23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9/26/23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9/26/23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9/26/23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9/26/23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app.smartsheetgov.com/b/publish?EQBCT=a63f6f34ee43424c808ce091d772d17a"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8873-7BE3-45BF-B66F-E5A39CF5F513}"/>
              </a:ext>
            </a:extLst>
          </p:cNvPr>
          <p:cNvSpPr>
            <a:spLocks noGrp="1"/>
          </p:cNvSpPr>
          <p:nvPr>
            <p:ph type="title"/>
          </p:nvPr>
        </p:nvSpPr>
        <p:spPr>
          <a:xfrm>
            <a:off x="1508757" y="1162057"/>
            <a:ext cx="18928080" cy="925279"/>
          </a:xfrm>
        </p:spPr>
        <p:txBody>
          <a:bodyPr anchor="t">
            <a:normAutofit fontScale="90000"/>
          </a:bodyPr>
          <a:lstStyle/>
          <a:p>
            <a:r>
              <a:rPr lang="en-US" sz="6000" dirty="0">
                <a:latin typeface="Arial" panose="020B0604020202020204" pitchFamily="34" charset="0"/>
                <a:ea typeface="Inter" panose="02000503000000020004" pitchFamily="2" charset="0"/>
                <a:cs typeface="Arial" panose="020B0604020202020204" pitchFamily="34" charset="0"/>
              </a:rPr>
              <a:t>2023 PRD Poster Template Guidelines</a:t>
            </a:r>
            <a:br>
              <a:rPr lang="en-US" sz="6000" dirty="0">
                <a:latin typeface="Arial" panose="020B0604020202020204" pitchFamily="34" charset="0"/>
                <a:ea typeface="Inter" panose="02000503000000020004" pitchFamily="2" charset="0"/>
                <a:cs typeface="Arial" panose="020B0604020202020204" pitchFamily="34" charset="0"/>
              </a:rPr>
            </a:br>
            <a:br>
              <a:rPr lang="en-US" sz="6000" dirty="0">
                <a:latin typeface="Arial" panose="020B0604020202020204" pitchFamily="34" charset="0"/>
                <a:ea typeface="Inter" panose="02000503000000020004" pitchFamily="2" charset="0"/>
                <a:cs typeface="Arial" panose="020B0604020202020204" pitchFamily="34" charset="0"/>
              </a:rPr>
            </a:br>
            <a:endParaRPr lang="en-US" sz="2200" dirty="0"/>
          </a:p>
        </p:txBody>
      </p:sp>
      <p:sp>
        <p:nvSpPr>
          <p:cNvPr id="3" name="STEP 1…">
            <a:extLst>
              <a:ext uri="{FF2B5EF4-FFF2-40B4-BE49-F238E27FC236}">
                <a16:creationId xmlns:a16="http://schemas.microsoft.com/office/drawing/2014/main" id="{D19DEE57-A164-4073-896C-313500969CE8}"/>
              </a:ext>
            </a:extLst>
          </p:cNvPr>
          <p:cNvSpPr txBox="1"/>
          <p:nvPr/>
        </p:nvSpPr>
        <p:spPr>
          <a:xfrm>
            <a:off x="1508757" y="2682328"/>
            <a:ext cx="13252269" cy="875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8587" tIns="128587" rIns="128587" bIns="128587">
            <a:spAutoFit/>
          </a:bodyPr>
          <a:lstStyle/>
          <a:p>
            <a:pPr defTabSz="2194560">
              <a:spcBef>
                <a:spcPts val="2160"/>
              </a:spcBef>
              <a:defRPr sz="2500" spc="75">
                <a:solidFill>
                  <a:srgbClr val="EF2737"/>
                </a:solidFill>
                <a:latin typeface="Inter Bold"/>
                <a:ea typeface="Inter Bold"/>
                <a:cs typeface="Inter Bold"/>
                <a:sym typeface="Inter Bold"/>
              </a:defRPr>
            </a:pPr>
            <a:r>
              <a:rPr lang="en-US" sz="4000" b="1" dirty="0">
                <a:latin typeface="Arial" panose="020B0604020202020204" pitchFamily="34" charset="0"/>
                <a:ea typeface="Inter" panose="02000503000000020004" pitchFamily="2" charset="0"/>
                <a:cs typeface="Arial" panose="020B0604020202020204" pitchFamily="34" charset="0"/>
              </a:rPr>
              <a:t>Fill out information in top header area: </a:t>
            </a:r>
            <a:endParaRPr sz="4000" b="1" dirty="0">
              <a:latin typeface="Arial" panose="020B0604020202020204" pitchFamily="34" charset="0"/>
              <a:ea typeface="Inter" panose="02000503000000020004" pitchFamily="2" charset="0"/>
              <a:cs typeface="Arial" panose="020B0604020202020204" pitchFamily="34" charset="0"/>
            </a:endParaRPr>
          </a:p>
        </p:txBody>
      </p:sp>
      <p:sp>
        <p:nvSpPr>
          <p:cNvPr id="6" name="TextBox 5">
            <a:extLst>
              <a:ext uri="{FF2B5EF4-FFF2-40B4-BE49-F238E27FC236}">
                <a16:creationId xmlns:a16="http://schemas.microsoft.com/office/drawing/2014/main" id="{DCBEFC8C-F182-45E3-B909-DDCBAB61B8A4}"/>
              </a:ext>
            </a:extLst>
          </p:cNvPr>
          <p:cNvSpPr txBox="1"/>
          <p:nvPr/>
        </p:nvSpPr>
        <p:spPr>
          <a:xfrm>
            <a:off x="1508757" y="3659806"/>
            <a:ext cx="19391814" cy="6801862"/>
          </a:xfrm>
          <a:prstGeom prst="rect">
            <a:avLst/>
          </a:prstGeom>
          <a:noFill/>
        </p:spPr>
        <p:txBody>
          <a:bodyPr wrap="square" rtlCol="0">
            <a:spAutoFit/>
          </a:bodyPr>
          <a:lstStyle/>
          <a:p>
            <a:pPr marL="571500" indent="-571500">
              <a:buFont typeface="Arial" panose="020B0604020202020204" pitchFamily="34" charset="0"/>
              <a:buChar char="•"/>
            </a:pPr>
            <a:r>
              <a:rPr lang="en-US" sz="3600" dirty="0"/>
              <a:t>Poster Title</a:t>
            </a:r>
          </a:p>
          <a:p>
            <a:pPr marL="571500" indent="-571500">
              <a:buFont typeface="Arial" panose="020B0604020202020204" pitchFamily="34" charset="0"/>
              <a:buChar char="•"/>
            </a:pPr>
            <a:r>
              <a:rPr lang="en-US" sz="3600" dirty="0"/>
              <a:t>Your name, your postdoc job title (see list below)</a:t>
            </a:r>
          </a:p>
          <a:p>
            <a:pPr marL="1028700" lvl="1" indent="-571500">
              <a:buFont typeface="Wingdings" panose="05000000000000000000" pitchFamily="2" charset="2"/>
              <a:buChar char="q"/>
            </a:pPr>
            <a:r>
              <a:rPr lang="en-US" sz="3600" dirty="0"/>
              <a:t>If you are a JPL postdoc employee, please use job title: JPL Postdoctoral Fellow</a:t>
            </a:r>
          </a:p>
          <a:p>
            <a:pPr marL="1028700" lvl="1" indent="-571500">
              <a:buFont typeface="Wingdings" panose="05000000000000000000" pitchFamily="2" charset="2"/>
              <a:buChar char="q"/>
            </a:pPr>
            <a:r>
              <a:rPr lang="en-US" sz="3600" dirty="0"/>
              <a:t>If you are an NPP Fellow, please use job title: NASA Postdoctoral Fellow</a:t>
            </a:r>
          </a:p>
          <a:p>
            <a:pPr marL="1028700" lvl="1" indent="-571500">
              <a:buFont typeface="Wingdings" panose="05000000000000000000" pitchFamily="2" charset="2"/>
              <a:buChar char="q"/>
            </a:pPr>
            <a:r>
              <a:rPr lang="en-US" sz="3600" dirty="0"/>
              <a:t>If you are a Visiting postdoc, please use job title:  Visiting Postdoctoral Scholar</a:t>
            </a:r>
          </a:p>
          <a:p>
            <a:pPr marL="1028700" lvl="1" indent="-571500">
              <a:buFont typeface="Wingdings" panose="05000000000000000000" pitchFamily="2" charset="2"/>
              <a:buChar char="q"/>
            </a:pPr>
            <a:r>
              <a:rPr lang="en-US" sz="3600" dirty="0"/>
              <a:t>If you are a JIFRESSE postdoc, please use job title: JIFRESSE/UCLA Postdoc</a:t>
            </a:r>
          </a:p>
          <a:p>
            <a:pPr marL="571500" indent="-571500">
              <a:buFont typeface="Arial" panose="020B0604020202020204" pitchFamily="34" charset="0"/>
              <a:buChar char="•"/>
            </a:pPr>
            <a:r>
              <a:rPr lang="en-US" sz="3600" dirty="0"/>
              <a:t>Your section number</a:t>
            </a:r>
          </a:p>
          <a:p>
            <a:pPr marL="571500" indent="-571500">
              <a:buFont typeface="Arial" panose="020B0604020202020204" pitchFamily="34" charset="0"/>
              <a:buChar char="•"/>
            </a:pPr>
            <a:r>
              <a:rPr lang="en-US" sz="3600" dirty="0"/>
              <a:t>Your advisor’s name and other collaborators and their section numbers</a:t>
            </a:r>
          </a:p>
          <a:p>
            <a:pPr marL="571500" indent="-571500">
              <a:buFont typeface="Arial" panose="020B0604020202020204" pitchFamily="34" charset="0"/>
              <a:buChar char="•"/>
            </a:pPr>
            <a:endParaRPr lang="en-US" sz="3600" dirty="0"/>
          </a:p>
          <a:p>
            <a:r>
              <a:rPr lang="en-US" sz="3600" b="1" dirty="0"/>
              <a:t>NOTE: Do not change the header (green) color as it is meant to highlight the postdoc posters during the event.  </a:t>
            </a:r>
          </a:p>
          <a:p>
            <a:endParaRPr lang="en-US" sz="4000" dirty="0"/>
          </a:p>
        </p:txBody>
      </p:sp>
      <p:sp>
        <p:nvSpPr>
          <p:cNvPr id="7" name="STEP 1…">
            <a:extLst>
              <a:ext uri="{FF2B5EF4-FFF2-40B4-BE49-F238E27FC236}">
                <a16:creationId xmlns:a16="http://schemas.microsoft.com/office/drawing/2014/main" id="{4228595D-57F3-4517-BF47-652D788754A1}"/>
              </a:ext>
            </a:extLst>
          </p:cNvPr>
          <p:cNvSpPr txBox="1"/>
          <p:nvPr/>
        </p:nvSpPr>
        <p:spPr>
          <a:xfrm>
            <a:off x="1508756" y="10327124"/>
            <a:ext cx="13252269" cy="875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8587" tIns="128587" rIns="128587" bIns="128587">
            <a:spAutoFit/>
          </a:bodyPr>
          <a:lstStyle/>
          <a:p>
            <a:pPr defTabSz="2194560">
              <a:spcBef>
                <a:spcPts val="2160"/>
              </a:spcBef>
              <a:defRPr sz="2500" spc="75">
                <a:solidFill>
                  <a:srgbClr val="EF2737"/>
                </a:solidFill>
                <a:latin typeface="Inter Bold"/>
                <a:ea typeface="Inter Bold"/>
                <a:cs typeface="Inter Bold"/>
                <a:sym typeface="Inter Bold"/>
              </a:defRPr>
            </a:pPr>
            <a:r>
              <a:rPr lang="en-US" sz="4000" b="1" dirty="0">
                <a:latin typeface="Arial" panose="020B0604020202020204" pitchFamily="34" charset="0"/>
                <a:ea typeface="Inter" panose="02000503000000020004" pitchFamily="2" charset="0"/>
                <a:cs typeface="Arial" panose="020B0604020202020204" pitchFamily="34" charset="0"/>
              </a:rPr>
              <a:t>Content Area:</a:t>
            </a:r>
          </a:p>
        </p:txBody>
      </p:sp>
      <p:sp>
        <p:nvSpPr>
          <p:cNvPr id="8" name="TextBox 7">
            <a:extLst>
              <a:ext uri="{FF2B5EF4-FFF2-40B4-BE49-F238E27FC236}">
                <a16:creationId xmlns:a16="http://schemas.microsoft.com/office/drawing/2014/main" id="{79983C0C-3F71-4D81-9032-44B4E6CF36B8}"/>
              </a:ext>
            </a:extLst>
          </p:cNvPr>
          <p:cNvSpPr txBox="1"/>
          <p:nvPr/>
        </p:nvSpPr>
        <p:spPr>
          <a:xfrm>
            <a:off x="1508757" y="24876762"/>
            <a:ext cx="19391814" cy="6247864"/>
          </a:xfrm>
          <a:prstGeom prst="rect">
            <a:avLst/>
          </a:prstGeom>
          <a:noFill/>
        </p:spPr>
        <p:txBody>
          <a:bodyPr wrap="square" rtlCol="0">
            <a:spAutoFit/>
          </a:bodyPr>
          <a:lstStyle/>
          <a:p>
            <a:r>
              <a:rPr lang="en-US" sz="3600" dirty="0"/>
              <a:t>Gray Box to the right:</a:t>
            </a:r>
          </a:p>
          <a:p>
            <a:pPr marL="571500" indent="-571500">
              <a:buFont typeface="Arial" panose="020B0604020202020204" pitchFamily="34" charset="0"/>
              <a:buChar char="•"/>
            </a:pPr>
            <a:r>
              <a:rPr lang="en-US" sz="3600" dirty="0"/>
              <a:t>Add publications relevant to the work being presented. If no publications yet, indicate manuscripts in prep or submitted.</a:t>
            </a:r>
          </a:p>
          <a:p>
            <a:pPr marL="571500" indent="-571500">
              <a:buFont typeface="Arial" panose="020B0604020202020204" pitchFamily="34" charset="0"/>
              <a:buChar char="•"/>
            </a:pPr>
            <a:r>
              <a:rPr lang="en-US" sz="3600" dirty="0"/>
              <a:t>Add your contact information</a:t>
            </a:r>
          </a:p>
          <a:p>
            <a:endParaRPr lang="en-US" sz="3600" dirty="0"/>
          </a:p>
          <a:p>
            <a:r>
              <a:rPr lang="en-US" sz="3600" dirty="0"/>
              <a:t>To the left:</a:t>
            </a:r>
          </a:p>
          <a:p>
            <a:pPr marL="571500" indent="-571500">
              <a:buFont typeface="Arial" panose="020B0604020202020204" pitchFamily="34" charset="0"/>
              <a:buChar char="•"/>
            </a:pPr>
            <a:r>
              <a:rPr lang="en-US" sz="3600" dirty="0"/>
              <a:t>Add your Poster Number (refer to the </a:t>
            </a:r>
            <a:r>
              <a:rPr lang="en-US" sz="3600" dirty="0">
                <a:hlinkClick r:id="rId2"/>
              </a:rPr>
              <a:t>list</a:t>
            </a:r>
            <a:r>
              <a:rPr lang="en-US" sz="3600" dirty="0"/>
              <a:t> from the Postdoc Office, or to email received upon signing up  (sent from Smartsheet, check your spam folder))</a:t>
            </a:r>
          </a:p>
          <a:p>
            <a:endParaRPr lang="en-US" sz="3600" dirty="0"/>
          </a:p>
          <a:p>
            <a:r>
              <a:rPr lang="en-US" sz="3600" dirty="0"/>
              <a:t>NOTE: Do not remove the copyright and NASA/JPL notations.</a:t>
            </a:r>
          </a:p>
          <a:p>
            <a:pPr marL="571500" indent="-571500">
              <a:buFont typeface="Arial" panose="020B0604020202020204" pitchFamily="34" charset="0"/>
              <a:buChar char="•"/>
            </a:pPr>
            <a:endParaRPr lang="en-US" sz="4000" dirty="0"/>
          </a:p>
        </p:txBody>
      </p:sp>
      <p:sp>
        <p:nvSpPr>
          <p:cNvPr id="9" name="STEP 1…">
            <a:extLst>
              <a:ext uri="{FF2B5EF4-FFF2-40B4-BE49-F238E27FC236}">
                <a16:creationId xmlns:a16="http://schemas.microsoft.com/office/drawing/2014/main" id="{600782D4-133E-44AB-8008-844A725AFDBC}"/>
              </a:ext>
            </a:extLst>
          </p:cNvPr>
          <p:cNvSpPr txBox="1"/>
          <p:nvPr/>
        </p:nvSpPr>
        <p:spPr>
          <a:xfrm>
            <a:off x="1508757" y="23975184"/>
            <a:ext cx="13252269" cy="875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8587" tIns="128587" rIns="128587" bIns="128587">
            <a:spAutoFit/>
          </a:bodyPr>
          <a:lstStyle/>
          <a:p>
            <a:pPr defTabSz="2194560">
              <a:spcBef>
                <a:spcPts val="2160"/>
              </a:spcBef>
              <a:defRPr sz="2500" spc="75">
                <a:solidFill>
                  <a:srgbClr val="EF2737"/>
                </a:solidFill>
                <a:latin typeface="Inter Bold"/>
                <a:ea typeface="Inter Bold"/>
                <a:cs typeface="Inter Bold"/>
                <a:sym typeface="Inter Bold"/>
              </a:defRPr>
            </a:pPr>
            <a:r>
              <a:rPr lang="en-US" sz="4000" b="1" dirty="0">
                <a:latin typeface="Arial" panose="020B0604020202020204" pitchFamily="34" charset="0"/>
                <a:ea typeface="Inter" panose="02000503000000020004" pitchFamily="2" charset="0"/>
                <a:cs typeface="Arial" panose="020B0604020202020204" pitchFamily="34" charset="0"/>
              </a:rPr>
              <a:t>Footer Area:</a:t>
            </a:r>
          </a:p>
        </p:txBody>
      </p:sp>
      <p:sp>
        <p:nvSpPr>
          <p:cNvPr id="10" name="TextBox 9">
            <a:extLst>
              <a:ext uri="{FF2B5EF4-FFF2-40B4-BE49-F238E27FC236}">
                <a16:creationId xmlns:a16="http://schemas.microsoft.com/office/drawing/2014/main" id="{A0BD9A83-3BAE-43E3-BA08-64A8E1131C63}"/>
              </a:ext>
            </a:extLst>
          </p:cNvPr>
          <p:cNvSpPr txBox="1"/>
          <p:nvPr/>
        </p:nvSpPr>
        <p:spPr>
          <a:xfrm>
            <a:off x="1508756" y="11285079"/>
            <a:ext cx="18227043" cy="12895838"/>
          </a:xfrm>
          <a:prstGeom prst="rect">
            <a:avLst/>
          </a:prstGeom>
          <a:noFill/>
        </p:spPr>
        <p:txBody>
          <a:bodyPr wrap="square" rtlCol="0">
            <a:spAutoFit/>
          </a:bodyPr>
          <a:lstStyle/>
          <a:p>
            <a:r>
              <a:rPr lang="en-US" sz="3600" dirty="0"/>
              <a:t>Be mindful of the judging criteria:</a:t>
            </a:r>
          </a:p>
          <a:p>
            <a:pPr marL="571500" indent="-571500">
              <a:buFont typeface="Arial" panose="020B0604020202020204" pitchFamily="34" charset="0"/>
              <a:buChar char="•"/>
            </a:pPr>
            <a:r>
              <a:rPr lang="en-US" sz="3600" b="1" dirty="0"/>
              <a:t>Original research contribution</a:t>
            </a:r>
          </a:p>
          <a:p>
            <a:pPr marL="1028700" lvl="1" indent="-571500">
              <a:buFont typeface="Courier New" panose="02070309020205020404" pitchFamily="49" charset="0"/>
              <a:buChar char="o"/>
            </a:pPr>
            <a:r>
              <a:rPr lang="en-US" sz="3600" dirty="0"/>
              <a:t>Does the poster clearly explain the postdoc’s individual contribution to the research? Specifically, where the postdoc’s research fits within the framework of the larger team project.</a:t>
            </a:r>
          </a:p>
          <a:p>
            <a:pPr marL="1028700" lvl="1" indent="-571500">
              <a:buFont typeface="Courier New" panose="02070309020205020404" pitchFamily="49" charset="0"/>
              <a:buChar char="o"/>
            </a:pPr>
            <a:r>
              <a:rPr lang="en-US" sz="3600" dirty="0"/>
              <a:t>Does the research contain novel concepts, theoretical frameworks, methods, or devices?</a:t>
            </a:r>
          </a:p>
          <a:p>
            <a:pPr marL="1028700" lvl="1" indent="-571500">
              <a:buFont typeface="Courier New" panose="02070309020205020404" pitchFamily="49" charset="0"/>
              <a:buChar char="o"/>
            </a:pPr>
            <a:r>
              <a:rPr lang="en-US" sz="3600" dirty="0"/>
              <a:t>Does the presenter's research offer the potential to introduce novel contribution or </a:t>
            </a:r>
            <a:r>
              <a:rPr lang="en-US" sz="3600" i="0" dirty="0">
                <a:effectLst/>
              </a:rPr>
              <a:t>advancements</a:t>
            </a:r>
            <a:r>
              <a:rPr lang="en-US" sz="3600" dirty="0"/>
              <a:t> to the field?</a:t>
            </a:r>
          </a:p>
          <a:p>
            <a:pPr marL="571500" indent="-571500">
              <a:buFont typeface="Arial" panose="020B0604020202020204" pitchFamily="34" charset="0"/>
              <a:buChar char="•"/>
            </a:pPr>
            <a:r>
              <a:rPr lang="en-US" sz="3600" b="1" dirty="0"/>
              <a:t>Communication</a:t>
            </a:r>
          </a:p>
          <a:p>
            <a:pPr marL="1028700" lvl="1" indent="-571500">
              <a:buFont typeface="Courier New" panose="02070309020205020404" pitchFamily="49" charset="0"/>
              <a:buChar char="o"/>
            </a:pPr>
            <a:r>
              <a:rPr lang="en-US" sz="3600" dirty="0"/>
              <a:t>Does the poster clearly convey the research's motivation and its alignment with broader JPL/NASA objectives? For example: What are the long-term goals of this work? If this research is successful, what JPL-relevant science/technology does this work enable? </a:t>
            </a:r>
          </a:p>
          <a:p>
            <a:pPr marL="1028700" lvl="1" indent="-571500">
              <a:buFont typeface="Courier New" panose="02070309020205020404" pitchFamily="49" charset="0"/>
              <a:buChar char="o"/>
            </a:pPr>
            <a:r>
              <a:rPr lang="en-US" sz="3600" dirty="0"/>
              <a:t>Does the poster outline a comprehensive plan for sharing this research with the wider community beyond JPL? Is there a clear strategy to showcase the work's significance?</a:t>
            </a:r>
          </a:p>
          <a:p>
            <a:pPr marL="1028700" lvl="1" indent="-571500">
              <a:buFont typeface="Courier New" panose="02070309020205020404" pitchFamily="49" charset="0"/>
              <a:buChar char="o"/>
            </a:pPr>
            <a:r>
              <a:rPr lang="en-US" sz="3600" i="0" dirty="0">
                <a:effectLst/>
              </a:rPr>
              <a:t>Is the poster succinct, yet comprehensive, designed to cater to an audience with varying levels of expertise? Can an individual from a different discipline easily comprehend the content?</a:t>
            </a:r>
            <a:endParaRPr lang="en-US" sz="3600" dirty="0"/>
          </a:p>
          <a:p>
            <a:pPr marL="571500" indent="-571500">
              <a:buFont typeface="Arial" panose="020B0604020202020204" pitchFamily="34" charset="0"/>
              <a:buChar char="•"/>
            </a:pPr>
            <a:r>
              <a:rPr lang="en-US" sz="3600" b="1" dirty="0"/>
              <a:t>Clarity of presentation</a:t>
            </a:r>
          </a:p>
          <a:p>
            <a:pPr marL="1028700" lvl="1" indent="-571500">
              <a:buFont typeface="Courier New" panose="02070309020205020404" pitchFamily="49" charset="0"/>
              <a:buChar char="o"/>
            </a:pPr>
            <a:r>
              <a:rPr lang="en-US" sz="3600" dirty="0"/>
              <a:t>Are the components of the poster organized in a logical flow, guiding the reader from background information to the research's significance?</a:t>
            </a:r>
          </a:p>
          <a:p>
            <a:pPr marL="1028700" lvl="1" indent="-571500">
              <a:buFont typeface="Courier New" panose="02070309020205020404" pitchFamily="49" charset="0"/>
              <a:buChar char="o"/>
            </a:pPr>
            <a:r>
              <a:rPr lang="en-US" sz="3600" dirty="0"/>
              <a:t>Are the components of the poster balanced across the poster, ensuring an even representation of components without overwhelming or underrepresenting any section?</a:t>
            </a:r>
            <a:br>
              <a:rPr lang="en-US" sz="4000" dirty="0"/>
            </a:br>
            <a:endParaRPr lang="en-US" sz="4000" dirty="0"/>
          </a:p>
        </p:txBody>
      </p:sp>
    </p:spTree>
    <p:extLst>
      <p:ext uri="{BB962C8B-B14F-4D97-AF65-F5344CB8AC3E}">
        <p14:creationId xmlns:p14="http://schemas.microsoft.com/office/powerpoint/2010/main" val="1845750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008870-3C96-F7DA-7C91-760C1D693711}"/>
              </a:ext>
            </a:extLst>
          </p:cNvPr>
          <p:cNvSpPr/>
          <p:nvPr/>
        </p:nvSpPr>
        <p:spPr>
          <a:xfrm>
            <a:off x="-2" y="-815"/>
            <a:ext cx="21945600" cy="8462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4" name="Rectangle 3">
            <a:extLst>
              <a:ext uri="{FF2B5EF4-FFF2-40B4-BE49-F238E27FC236}">
                <a16:creationId xmlns:a16="http://schemas.microsoft.com/office/drawing/2014/main" id="{204185AC-9F19-D1B5-3E2C-C165D877F433}"/>
              </a:ext>
            </a:extLst>
          </p:cNvPr>
          <p:cNvSpPr/>
          <p:nvPr/>
        </p:nvSpPr>
        <p:spPr>
          <a:xfrm>
            <a:off x="0" y="871347"/>
            <a:ext cx="21945600" cy="37886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109221" y="29856634"/>
            <a:ext cx="6674938" cy="2800767"/>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r>
              <a:rPr lang="en-US" sz="2200" b="1" dirty="0">
                <a:latin typeface="Helvetica" pitchFamily="2" charset="0"/>
                <a:cs typeface="Arial" panose="020B0604020202020204" pitchFamily="34" charset="0"/>
              </a:rPr>
              <a:t>www.nasa.gov</a:t>
            </a:r>
          </a:p>
          <a:p>
            <a:r>
              <a:rPr lang="en-US" sz="2200" dirty="0">
                <a:latin typeface="Helvetica" pitchFamily="2" charset="0"/>
                <a:cs typeface="Arial" panose="020B0604020202020204" pitchFamily="34" charset="0"/>
              </a:rPr>
              <a:t>Clearance Number: CL#00-0000</a:t>
            </a:r>
          </a:p>
          <a:p>
            <a:r>
              <a:rPr lang="en-US" sz="2200" dirty="0">
                <a:latin typeface="Helvetica" pitchFamily="2" charset="0"/>
                <a:cs typeface="Arial" panose="020B0604020202020204" pitchFamily="34" charset="0"/>
              </a:rPr>
              <a:t>Poster Number: PRD-E-034</a:t>
            </a:r>
          </a:p>
          <a:p>
            <a:r>
              <a:rPr lang="en-US" sz="2200" dirty="0">
                <a:latin typeface="Helvetica" pitchFamily="2" charset="0"/>
                <a:cs typeface="Arial" panose="020B0604020202020204" pitchFamily="34" charset="0"/>
              </a:rPr>
              <a:t>Copyright 2023. All rights reserved.</a:t>
            </a:r>
          </a:p>
        </p:txBody>
      </p:sp>
      <p:sp>
        <p:nvSpPr>
          <p:cNvPr id="9" name="TextBox 8">
            <a:extLst>
              <a:ext uri="{FF2B5EF4-FFF2-40B4-BE49-F238E27FC236}">
                <a16:creationId xmlns:a16="http://schemas.microsoft.com/office/drawing/2014/main" id="{D68DB0F1-A907-BDB2-DC66-13092EE4F97A}"/>
              </a:ext>
            </a:extLst>
          </p:cNvPr>
          <p:cNvSpPr txBox="1"/>
          <p:nvPr/>
        </p:nvSpPr>
        <p:spPr>
          <a:xfrm>
            <a:off x="109220" y="206869"/>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2" name="Rectangle 11">
            <a:extLst>
              <a:ext uri="{FF2B5EF4-FFF2-40B4-BE49-F238E27FC236}">
                <a16:creationId xmlns:a16="http://schemas.microsoft.com/office/drawing/2014/main" id="{E1B6AD9F-C2D0-FAA0-B80B-B64AFDA924FD}"/>
              </a:ext>
            </a:extLst>
          </p:cNvPr>
          <p:cNvSpPr/>
          <p:nvPr/>
        </p:nvSpPr>
        <p:spPr>
          <a:xfrm>
            <a:off x="9293998" y="30386717"/>
            <a:ext cx="12150860" cy="249986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1607500" y="1544867"/>
            <a:ext cx="18803574" cy="1754326"/>
          </a:xfrm>
          <a:prstGeom prst="rect">
            <a:avLst/>
          </a:prstGeom>
          <a:noFill/>
        </p:spPr>
        <p:txBody>
          <a:bodyPr wrap="square" rtlCol="0">
            <a:spAutoFit/>
          </a:bodyPr>
          <a:lstStyle/>
          <a:p>
            <a:pPr algn="ctr"/>
            <a:r>
              <a:rPr lang="en-US" sz="5400" b="1" dirty="0">
                <a:solidFill>
                  <a:schemeClr val="bg1"/>
                </a:solidFill>
                <a:latin typeface="Arial" panose="020B0604020202020204" pitchFamily="34" charset="0"/>
                <a:cs typeface="Arial" panose="020B0604020202020204" pitchFamily="34" charset="0"/>
              </a:rPr>
              <a:t>Revealing the Power of Atmospheric Rivers: Open Science Meets Satellite Observations</a:t>
            </a:r>
          </a:p>
        </p:txBody>
      </p:sp>
      <p:sp>
        <p:nvSpPr>
          <p:cNvPr id="15" name="TextBox 14">
            <a:extLst>
              <a:ext uri="{FF2B5EF4-FFF2-40B4-BE49-F238E27FC236}">
                <a16:creationId xmlns:a16="http://schemas.microsoft.com/office/drawing/2014/main" id="{1432E216-21F1-A2C5-49F4-69DE267EBFE5}"/>
              </a:ext>
            </a:extLst>
          </p:cNvPr>
          <p:cNvSpPr txBox="1"/>
          <p:nvPr/>
        </p:nvSpPr>
        <p:spPr>
          <a:xfrm>
            <a:off x="1440743" y="3339623"/>
            <a:ext cx="19137087"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Author: Julie Sanchez, JPL Postdoctoral Fellow (329B)</a:t>
            </a:r>
          </a:p>
          <a:p>
            <a:pPr algn="ctr"/>
            <a:r>
              <a:rPr lang="en-US" sz="3600" b="1" dirty="0" err="1">
                <a:solidFill>
                  <a:schemeClr val="bg1"/>
                </a:solidFill>
                <a:latin typeface="Arial" panose="020B0604020202020204" pitchFamily="34" charset="0"/>
                <a:cs typeface="Arial" panose="020B0604020202020204" pitchFamily="34" charset="0"/>
              </a:rPr>
              <a:t>Jinbo</a:t>
            </a:r>
            <a:r>
              <a:rPr lang="en-US" sz="3600" b="1" dirty="0">
                <a:solidFill>
                  <a:schemeClr val="bg1"/>
                </a:solidFill>
                <a:latin typeface="Arial" panose="020B0604020202020204" pitchFamily="34" charset="0"/>
                <a:cs typeface="Arial" panose="020B0604020202020204" pitchFamily="34" charset="0"/>
              </a:rPr>
              <a:t> Wang (329B)</a:t>
            </a:r>
          </a:p>
        </p:txBody>
      </p:sp>
      <p:sp>
        <p:nvSpPr>
          <p:cNvPr id="16" name="TextBox 15">
            <a:extLst>
              <a:ext uri="{FF2B5EF4-FFF2-40B4-BE49-F238E27FC236}">
                <a16:creationId xmlns:a16="http://schemas.microsoft.com/office/drawing/2014/main" id="{1F793811-165A-F465-D149-810F948966A7}"/>
              </a:ext>
            </a:extLst>
          </p:cNvPr>
          <p:cNvSpPr txBox="1"/>
          <p:nvPr/>
        </p:nvSpPr>
        <p:spPr>
          <a:xfrm>
            <a:off x="927440" y="978594"/>
            <a:ext cx="20163695"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Postdoc Research</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2"/>
          <a:stretch>
            <a:fillRect/>
          </a:stretch>
        </p:blipFill>
        <p:spPr>
          <a:xfrm>
            <a:off x="20871208" y="-26723"/>
            <a:ext cx="898070" cy="898070"/>
          </a:xfrm>
          <a:prstGeom prst="rect">
            <a:avLst/>
          </a:prstGeom>
        </p:spPr>
      </p:pic>
      <p:sp>
        <p:nvSpPr>
          <p:cNvPr id="2" name="TextBox 1">
            <a:extLst>
              <a:ext uri="{FF2B5EF4-FFF2-40B4-BE49-F238E27FC236}">
                <a16:creationId xmlns:a16="http://schemas.microsoft.com/office/drawing/2014/main" id="{15F8681B-2025-FBE5-4C9F-CD63D9834A06}"/>
              </a:ext>
            </a:extLst>
          </p:cNvPr>
          <p:cNvSpPr txBox="1"/>
          <p:nvPr/>
        </p:nvSpPr>
        <p:spPr>
          <a:xfrm>
            <a:off x="9467452" y="30386717"/>
            <a:ext cx="9517233" cy="2708434"/>
          </a:xfrm>
          <a:prstGeom prst="rect">
            <a:avLst/>
          </a:prstGeom>
          <a:noFill/>
        </p:spPr>
        <p:txBody>
          <a:bodyPr wrap="square" rtlCol="0">
            <a:spAutoFit/>
          </a:bodyPr>
          <a:lstStyle/>
          <a:p>
            <a:pPr>
              <a:spcBef>
                <a:spcPct val="0"/>
              </a:spcBef>
            </a:pPr>
            <a:r>
              <a:rPr lang="en-US" altLang="en-US" sz="2800" b="1" dirty="0">
                <a:latin typeface="Arial" panose="020B0604020202020204" pitchFamily="34" charset="0"/>
              </a:rPr>
              <a:t>Publications and Acknowledgements:</a:t>
            </a:r>
          </a:p>
          <a:p>
            <a:pPr>
              <a:spcBef>
                <a:spcPct val="0"/>
              </a:spcBef>
            </a:pPr>
            <a:r>
              <a:rPr lang="en-US" altLang="en-US" sz="2800" dirty="0">
                <a:latin typeface="Arial" panose="020B0604020202020204" pitchFamily="34" charset="0"/>
              </a:rPr>
              <a:t>Data in Action: SMAP – Visualizing Ocean Salinity as Powerful Storms Wreak Havoc in California</a:t>
            </a:r>
          </a:p>
          <a:p>
            <a:pPr>
              <a:spcBef>
                <a:spcPct val="0"/>
              </a:spcBef>
            </a:pPr>
            <a:r>
              <a:rPr lang="en-US" altLang="en-US" sz="2800" b="1" dirty="0">
                <a:latin typeface="Arial" panose="020B0604020202020204" pitchFamily="34" charset="0"/>
              </a:rPr>
              <a:t>Author Contact Information: </a:t>
            </a:r>
          </a:p>
          <a:p>
            <a:pPr>
              <a:spcBef>
                <a:spcPct val="0"/>
              </a:spcBef>
            </a:pPr>
            <a:r>
              <a:rPr lang="en-US" altLang="en-US" sz="2800" b="1" i="1" dirty="0" err="1">
                <a:solidFill>
                  <a:schemeClr val="bg2">
                    <a:lumMod val="50000"/>
                  </a:schemeClr>
                </a:solidFill>
                <a:latin typeface="Arial" panose="020B0604020202020204" pitchFamily="34" charset="0"/>
              </a:rPr>
              <a:t>Julie.m.sanchez@jpl.nasa.gov</a:t>
            </a:r>
            <a:endParaRPr lang="en-US" altLang="en-US" sz="2800" i="1" dirty="0">
              <a:solidFill>
                <a:schemeClr val="bg2">
                  <a:lumMod val="50000"/>
                </a:schemeClr>
              </a:solidFill>
              <a:latin typeface="Arial" panose="020B0604020202020204" pitchFamily="34" charset="0"/>
            </a:endParaRPr>
          </a:p>
          <a:p>
            <a:endParaRPr lang="en-US" sz="3000" dirty="0"/>
          </a:p>
        </p:txBody>
      </p:sp>
      <p:sp>
        <p:nvSpPr>
          <p:cNvPr id="5" name="Rectangle 4">
            <a:extLst>
              <a:ext uri="{FF2B5EF4-FFF2-40B4-BE49-F238E27FC236}">
                <a16:creationId xmlns:a16="http://schemas.microsoft.com/office/drawing/2014/main" id="{8BE95501-4B9A-0A61-73D0-89BFD8BD67A2}"/>
              </a:ext>
            </a:extLst>
          </p:cNvPr>
          <p:cNvSpPr/>
          <p:nvPr/>
        </p:nvSpPr>
        <p:spPr>
          <a:xfrm>
            <a:off x="109219" y="9874660"/>
            <a:ext cx="21727156" cy="2862322"/>
          </a:xfrm>
          <a:prstGeom prst="rect">
            <a:avLst/>
          </a:prstGeom>
        </p:spPr>
        <p:txBody>
          <a:bodyPr wrap="square">
            <a:spAutoFit/>
          </a:bodyPr>
          <a:lstStyle/>
          <a:p>
            <a:r>
              <a:rPr lang="en-US" sz="3600" b="1" dirty="0"/>
              <a:t>Objectives</a:t>
            </a:r>
          </a:p>
          <a:p>
            <a:r>
              <a:rPr lang="en-US" sz="3600" dirty="0"/>
              <a:t>The AR events provided the opportunity to observe the relationship between river runoff and ocean surface salinity in the coastal regions off California, all while considering how we can monitor them using satellite data. The overarching objective is to </a:t>
            </a:r>
            <a:r>
              <a:rPr lang="en-US" sz="3600" b="0" i="0" dirty="0">
                <a:effectLst/>
                <a:latin typeface="Slack-Lato"/>
              </a:rPr>
              <a:t>identify multi-mission synergy to study global water cycle while promoting open data and open science</a:t>
            </a:r>
            <a:r>
              <a:rPr lang="en-US" sz="3600" dirty="0"/>
              <a:t>. </a:t>
            </a:r>
          </a:p>
        </p:txBody>
      </p:sp>
      <p:sp>
        <p:nvSpPr>
          <p:cNvPr id="10" name="Rectangle 9">
            <a:extLst>
              <a:ext uri="{FF2B5EF4-FFF2-40B4-BE49-F238E27FC236}">
                <a16:creationId xmlns:a16="http://schemas.microsoft.com/office/drawing/2014/main" id="{CD2D4DAF-FBA5-BA61-8C16-458A0F29468E}"/>
              </a:ext>
            </a:extLst>
          </p:cNvPr>
          <p:cNvSpPr/>
          <p:nvPr/>
        </p:nvSpPr>
        <p:spPr>
          <a:xfrm>
            <a:off x="109219" y="4766443"/>
            <a:ext cx="13361453" cy="5078313"/>
          </a:xfrm>
          <a:prstGeom prst="rect">
            <a:avLst/>
          </a:prstGeom>
        </p:spPr>
        <p:txBody>
          <a:bodyPr wrap="square">
            <a:spAutoFit/>
          </a:bodyPr>
          <a:lstStyle/>
          <a:p>
            <a:r>
              <a:rPr lang="en-US" sz="3600" b="1" dirty="0"/>
              <a:t>Background </a:t>
            </a:r>
            <a:endParaRPr lang="en-US" sz="3600" dirty="0">
              <a:solidFill>
                <a:srgbClr val="FF0000"/>
              </a:solidFill>
            </a:endParaRPr>
          </a:p>
          <a:p>
            <a:r>
              <a:rPr lang="en-US" sz="3600" dirty="0"/>
              <a:t>In the winter of 2022 to 2023, twelve atmospheric rivers (ARs) hit the coast of California. ARs are long narrow bands of moisture in the atmosphere. These events caused major floods, loss of power, and closed many roads. The increased freshwater into the ocean from rivers, creeks, and streams can affect the ocean currents, stratification, sea level rise, and salinity. The Soil Moisture Active Passive (SMAP) satellite can be used to measure sea surface salinity and precipitation data from Integrated Multi-</a:t>
            </a:r>
            <a:r>
              <a:rPr lang="en-US" sz="3600" dirty="0" err="1"/>
              <a:t>satellitE</a:t>
            </a:r>
            <a:r>
              <a:rPr lang="en-US" sz="3600" dirty="0"/>
              <a:t> Retrievals (IMERG). </a:t>
            </a:r>
            <a:endParaRPr lang="en-US" sz="3600" dirty="0">
              <a:solidFill>
                <a:srgbClr val="0070C0"/>
              </a:solidFill>
            </a:endParaRPr>
          </a:p>
        </p:txBody>
      </p:sp>
      <p:sp>
        <p:nvSpPr>
          <p:cNvPr id="11" name="Rectangle 10">
            <a:extLst>
              <a:ext uri="{FF2B5EF4-FFF2-40B4-BE49-F238E27FC236}">
                <a16:creationId xmlns:a16="http://schemas.microsoft.com/office/drawing/2014/main" id="{B6E91503-C95A-FBBD-E80C-E4B2DCEC3A20}"/>
              </a:ext>
            </a:extLst>
          </p:cNvPr>
          <p:cNvSpPr/>
          <p:nvPr/>
        </p:nvSpPr>
        <p:spPr>
          <a:xfrm>
            <a:off x="109220" y="12711202"/>
            <a:ext cx="21727155" cy="3539430"/>
          </a:xfrm>
          <a:prstGeom prst="rect">
            <a:avLst/>
          </a:prstGeom>
        </p:spPr>
        <p:txBody>
          <a:bodyPr wrap="square">
            <a:spAutoFit/>
          </a:bodyPr>
          <a:lstStyle/>
          <a:p>
            <a:r>
              <a:rPr lang="en-US" sz="3600" b="1" dirty="0"/>
              <a:t>Approach and Results </a:t>
            </a:r>
            <a:endParaRPr lang="en-US" sz="3600" dirty="0">
              <a:solidFill>
                <a:srgbClr val="FF0000"/>
              </a:solidFill>
            </a:endParaRPr>
          </a:p>
          <a:p>
            <a:pPr lvl="0"/>
            <a:r>
              <a:rPr lang="en-US" sz="3600" dirty="0"/>
              <a:t>The salinity anomaly is shown over the Pacific Ocean, where red is saltier than the mean and blue is fresher than the mean. Over land, precipitation is shown in millimeters per day, where yellow shows more precipitation. The result of the analysis shows a lead lag affect as the more precipitation occurs over land in a matter of days and even weeks the ocean becomes fresher. A tutorial was made to help users replicate these images which is published on the Physical Oceanography Distributed Active Archive Center (PO.DAAC) cookbook. </a:t>
            </a:r>
          </a:p>
        </p:txBody>
      </p:sp>
      <p:sp>
        <p:nvSpPr>
          <p:cNvPr id="17" name="Rectangle 16">
            <a:extLst>
              <a:ext uri="{FF2B5EF4-FFF2-40B4-BE49-F238E27FC236}">
                <a16:creationId xmlns:a16="http://schemas.microsoft.com/office/drawing/2014/main" id="{C54E1159-FF06-1C3A-586D-366C4C8E7FE6}"/>
              </a:ext>
            </a:extLst>
          </p:cNvPr>
          <p:cNvSpPr/>
          <p:nvPr/>
        </p:nvSpPr>
        <p:spPr>
          <a:xfrm>
            <a:off x="109037" y="22682750"/>
            <a:ext cx="21551352" cy="2862322"/>
          </a:xfrm>
          <a:prstGeom prst="rect">
            <a:avLst/>
          </a:prstGeom>
        </p:spPr>
        <p:txBody>
          <a:bodyPr wrap="square">
            <a:spAutoFit/>
          </a:bodyPr>
          <a:lstStyle/>
          <a:p>
            <a:r>
              <a:rPr lang="en-US" sz="3600" b="1" dirty="0"/>
              <a:t>Significance of Results/Benefits to NASA/JPL </a:t>
            </a:r>
            <a:endParaRPr lang="en-US" sz="3600" dirty="0">
              <a:solidFill>
                <a:srgbClr val="FF0000"/>
              </a:solidFill>
            </a:endParaRPr>
          </a:p>
          <a:p>
            <a:r>
              <a:rPr lang="en-US" sz="3600" dirty="0"/>
              <a:t>My research results not only highlight the significant relationship between heavy precipitation and ocean salinity but also reveal intriguing temporal trends that shed light on how this interaction may evolve in the coming decades, underscoring its relevance in the context of climate change and the potential implications for marine ecosystems.</a:t>
            </a:r>
          </a:p>
        </p:txBody>
      </p:sp>
      <p:sp>
        <p:nvSpPr>
          <p:cNvPr id="18" name="Rectangle 17">
            <a:extLst>
              <a:ext uri="{FF2B5EF4-FFF2-40B4-BE49-F238E27FC236}">
                <a16:creationId xmlns:a16="http://schemas.microsoft.com/office/drawing/2014/main" id="{E7203F8C-FC95-D160-6E84-76DA5EDA04F4}"/>
              </a:ext>
            </a:extLst>
          </p:cNvPr>
          <p:cNvSpPr/>
          <p:nvPr/>
        </p:nvSpPr>
        <p:spPr>
          <a:xfrm>
            <a:off x="109038" y="25541166"/>
            <a:ext cx="21551351" cy="3970318"/>
          </a:xfrm>
          <a:prstGeom prst="rect">
            <a:avLst/>
          </a:prstGeom>
        </p:spPr>
        <p:txBody>
          <a:bodyPr wrap="square">
            <a:spAutoFit/>
          </a:bodyPr>
          <a:lstStyle/>
          <a:p>
            <a:r>
              <a:rPr lang="en-US" sz="3600" b="1" dirty="0"/>
              <a:t>Future Work </a:t>
            </a:r>
          </a:p>
          <a:p>
            <a:r>
              <a:rPr lang="en-US" sz="3600" dirty="0"/>
              <a:t>The effects of runoff resulting from intense land precipitation entering the ocean will be subjected to deeper investigation through the integration of river gauge data from key rivers along the California coastline and look into historical database to perform systematic analysis on regional water cycle in California region. Furthermore, in the coming years, we aim to achieve a more comprehensive understanding of the water balance by considering factors such as river discharge according to Surface Water Ocean Topography, variations in lake and river water levels in response to precipitation, and fluctuations in ocean salinity.</a:t>
            </a:r>
          </a:p>
        </p:txBody>
      </p:sp>
      <p:pic>
        <p:nvPicPr>
          <p:cNvPr id="22" name="Picture 21">
            <a:extLst>
              <a:ext uri="{FF2B5EF4-FFF2-40B4-BE49-F238E27FC236}">
                <a16:creationId xmlns:a16="http://schemas.microsoft.com/office/drawing/2014/main" id="{BD0ED657-4C78-28D8-E974-669B8E8379E7}"/>
              </a:ext>
            </a:extLst>
          </p:cNvPr>
          <p:cNvPicPr>
            <a:picLocks noChangeAspect="1"/>
          </p:cNvPicPr>
          <p:nvPr/>
        </p:nvPicPr>
        <p:blipFill>
          <a:blip r:embed="rId3"/>
          <a:stretch>
            <a:fillRect/>
          </a:stretch>
        </p:blipFill>
        <p:spPr>
          <a:xfrm>
            <a:off x="11179714" y="16250632"/>
            <a:ext cx="10656663" cy="6307004"/>
          </a:xfrm>
          <a:prstGeom prst="rect">
            <a:avLst/>
          </a:prstGeom>
        </p:spPr>
      </p:pic>
      <p:pic>
        <p:nvPicPr>
          <p:cNvPr id="24" name="Picture 23">
            <a:extLst>
              <a:ext uri="{FF2B5EF4-FFF2-40B4-BE49-F238E27FC236}">
                <a16:creationId xmlns:a16="http://schemas.microsoft.com/office/drawing/2014/main" id="{59872781-0185-EFC9-3BA3-26A8407612E6}"/>
              </a:ext>
            </a:extLst>
          </p:cNvPr>
          <p:cNvPicPr>
            <a:picLocks noChangeAspect="1"/>
          </p:cNvPicPr>
          <p:nvPr/>
        </p:nvPicPr>
        <p:blipFill>
          <a:blip r:embed="rId4"/>
          <a:stretch>
            <a:fillRect/>
          </a:stretch>
        </p:blipFill>
        <p:spPr>
          <a:xfrm>
            <a:off x="109225" y="16255377"/>
            <a:ext cx="10656663" cy="6307004"/>
          </a:xfrm>
          <a:prstGeom prst="rect">
            <a:avLst/>
          </a:prstGeom>
        </p:spPr>
      </p:pic>
      <p:pic>
        <p:nvPicPr>
          <p:cNvPr id="1026" name="Picture 2" descr="@podaac">
            <a:extLst>
              <a:ext uri="{FF2B5EF4-FFF2-40B4-BE49-F238E27FC236}">
                <a16:creationId xmlns:a16="http://schemas.microsoft.com/office/drawing/2014/main" id="{8A0DB0AD-53B3-C114-F81E-FB47E7E2E5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24050" y="1993234"/>
            <a:ext cx="1533762" cy="15337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WOT Mission Logo | NASA SWOT">
            <a:extLst>
              <a:ext uri="{FF2B5EF4-FFF2-40B4-BE49-F238E27FC236}">
                <a16:creationId xmlns:a16="http://schemas.microsoft.com/office/drawing/2014/main" id="{C5AB59BF-7617-E697-37E4-58C46B8FFF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761" y="1986220"/>
            <a:ext cx="1270000" cy="1614633"/>
          </a:xfrm>
          <a:prstGeom prst="rect">
            <a:avLst/>
          </a:prstGeom>
          <a:noFill/>
          <a:extLst>
            <a:ext uri="{909E8E84-426E-40DD-AFC4-6F175D3DCCD1}">
              <a14:hiddenFill xmlns:a14="http://schemas.microsoft.com/office/drawing/2010/main">
                <a:solidFill>
                  <a:srgbClr val="FFFFFF"/>
                </a:solidFill>
              </a14:hiddenFill>
            </a:ext>
          </a:extLst>
        </p:spPr>
      </p:pic>
      <p:pic>
        <p:nvPicPr>
          <p:cNvPr id="6" name="Google Shape;249;p2" descr="Source: NASA Earth Observatory&#10;">
            <a:extLst>
              <a:ext uri="{FF2B5EF4-FFF2-40B4-BE49-F238E27FC236}">
                <a16:creationId xmlns:a16="http://schemas.microsoft.com/office/drawing/2014/main" id="{0FA75140-2164-8280-40B7-C1E554B82CEC}"/>
              </a:ext>
            </a:extLst>
          </p:cNvPr>
          <p:cNvPicPr preferRelativeResize="0"/>
          <p:nvPr/>
        </p:nvPicPr>
        <p:blipFill rotWithShape="1">
          <a:blip r:embed="rId7">
            <a:alphaModFix/>
          </a:blip>
          <a:srcRect/>
          <a:stretch/>
        </p:blipFill>
        <p:spPr>
          <a:xfrm>
            <a:off x="13738302" y="4816371"/>
            <a:ext cx="7706556" cy="5028385"/>
          </a:xfrm>
          <a:prstGeom prst="rect">
            <a:avLst/>
          </a:prstGeom>
          <a:noFill/>
          <a:ln>
            <a:noFill/>
          </a:ln>
        </p:spPr>
      </p:pic>
      <p:sp>
        <p:nvSpPr>
          <p:cNvPr id="7" name="Rectangle 6">
            <a:extLst>
              <a:ext uri="{FF2B5EF4-FFF2-40B4-BE49-F238E27FC236}">
                <a16:creationId xmlns:a16="http://schemas.microsoft.com/office/drawing/2014/main" id="{4C684EEB-EA27-2902-CDEB-F20A3E995916}"/>
              </a:ext>
            </a:extLst>
          </p:cNvPr>
          <p:cNvSpPr/>
          <p:nvPr/>
        </p:nvSpPr>
        <p:spPr>
          <a:xfrm>
            <a:off x="15892897" y="9844756"/>
            <a:ext cx="3397365" cy="369332"/>
          </a:xfrm>
          <a:prstGeom prst="rect">
            <a:avLst/>
          </a:prstGeom>
        </p:spPr>
        <p:txBody>
          <a:bodyPr wrap="square">
            <a:spAutoFit/>
          </a:bodyPr>
          <a:lstStyle/>
          <a:p>
            <a:r>
              <a:rPr lang="en-US" dirty="0"/>
              <a:t>Source: NASA  Earth Observatory</a:t>
            </a:r>
          </a:p>
        </p:txBody>
      </p:sp>
    </p:spTree>
    <p:extLst>
      <p:ext uri="{BB962C8B-B14F-4D97-AF65-F5344CB8AC3E}">
        <p14:creationId xmlns:p14="http://schemas.microsoft.com/office/powerpoint/2010/main" val="1899794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3683</TotalTime>
  <Words>981</Words>
  <Application>Microsoft Macintosh PowerPoint</Application>
  <PresentationFormat>Custom</PresentationFormat>
  <Paragraphs>62</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Courier New</vt:lpstr>
      <vt:lpstr>Helvetica</vt:lpstr>
      <vt:lpstr>Slack-Lato</vt:lpstr>
      <vt:lpstr>Wingdings</vt:lpstr>
      <vt:lpstr>Office Theme</vt:lpstr>
      <vt:lpstr>2023 PRD Poster Template Guidelines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Sanchez, Julie M (US 329B)</cp:lastModifiedBy>
  <cp:revision>35</cp:revision>
  <dcterms:created xsi:type="dcterms:W3CDTF">2022-08-22T17:05:38Z</dcterms:created>
  <dcterms:modified xsi:type="dcterms:W3CDTF">2023-09-26T22:14:09Z</dcterms:modified>
</cp:coreProperties>
</file>