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ED6"/>
    <a:srgbClr val="78A742"/>
    <a:srgbClr val="004F8B"/>
    <a:srgbClr val="B4C7E7"/>
    <a:srgbClr val="551415"/>
    <a:srgbClr val="9F2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08"/>
    <p:restoredTop sz="96405"/>
  </p:normalViewPr>
  <p:slideViewPr>
    <p:cSldViewPr snapToGrid="0">
      <p:cViewPr>
        <p:scale>
          <a:sx n="42" d="100"/>
          <a:sy n="42" d="100"/>
        </p:scale>
        <p:origin x="848" y="-2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3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8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1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5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4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4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5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C0FA-16C0-894C-A716-8787E14EF5B7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2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jp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4185AC-9F19-D1B5-3E2C-C165D877F433}"/>
              </a:ext>
            </a:extLst>
          </p:cNvPr>
          <p:cNvSpPr/>
          <p:nvPr/>
        </p:nvSpPr>
        <p:spPr>
          <a:xfrm>
            <a:off x="0" y="1960220"/>
            <a:ext cx="21945600" cy="512434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532A-FFBD-15D8-A09B-9CB6F0E3F99E}"/>
              </a:ext>
            </a:extLst>
          </p:cNvPr>
          <p:cNvSpPr txBox="1"/>
          <p:nvPr/>
        </p:nvSpPr>
        <p:spPr>
          <a:xfrm>
            <a:off x="914400" y="28987329"/>
            <a:ext cx="80506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  <a:p>
            <a:pPr>
              <a:spcBef>
                <a:spcPts val="1800"/>
              </a:spcBef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Jet Propulsion Laboratory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California Institute of Technology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Pasadena, California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2392DB-040A-4601-1FDF-EE467A2C2C89}"/>
              </a:ext>
            </a:extLst>
          </p:cNvPr>
          <p:cNvSpPr txBox="1"/>
          <p:nvPr/>
        </p:nvSpPr>
        <p:spPr>
          <a:xfrm>
            <a:off x="914400" y="32254469"/>
            <a:ext cx="597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Copyright 2023. All rights reserved.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B6AD9F-C2D0-FAA0-B80B-B64AFDA924FD}"/>
              </a:ext>
            </a:extLst>
          </p:cNvPr>
          <p:cNvSpPr/>
          <p:nvPr/>
        </p:nvSpPr>
        <p:spPr>
          <a:xfrm>
            <a:off x="8934121" y="29246884"/>
            <a:ext cx="12674727" cy="33585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744A6-324B-83AB-035A-35E0AAF38EC7}"/>
              </a:ext>
            </a:extLst>
          </p:cNvPr>
          <p:cNvSpPr txBox="1"/>
          <p:nvPr/>
        </p:nvSpPr>
        <p:spPr>
          <a:xfrm>
            <a:off x="9325213" y="29502565"/>
            <a:ext cx="1203490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Publications:</a:t>
            </a:r>
          </a:p>
          <a:p>
            <a:pPr>
              <a:spcBef>
                <a:spcPct val="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Savelli, R.,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Menemenlis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D., Simard, M., Carroll, D., Bloom, A.,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Manizza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M.,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Dutkiewicz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S., Zang, H., (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in prep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), Global ocean carbon sensitivity to time and spatially-resolved carbon and nutrient exports from rivers.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Author Contact Information: </a:t>
            </a:r>
          </a:p>
          <a:p>
            <a:pPr>
              <a:spcBef>
                <a:spcPct val="0"/>
              </a:spcBef>
            </a:pPr>
            <a:r>
              <a:rPr lang="en-US" altLang="en-US" sz="30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818-354-4768   |    </a:t>
            </a:r>
            <a:r>
              <a:rPr lang="en-US" altLang="en-US" sz="3000" b="1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raphael.savelli@jpl.nasa.gov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CE19A-D280-F67F-3E02-115A87F9AEB3}"/>
              </a:ext>
            </a:extLst>
          </p:cNvPr>
          <p:cNvSpPr txBox="1"/>
          <p:nvPr/>
        </p:nvSpPr>
        <p:spPr>
          <a:xfrm>
            <a:off x="736042" y="2932778"/>
            <a:ext cx="20473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bridges between land and ocean carbon budgets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2E216-21F1-A2C5-49F4-69DE267EBFE5}"/>
              </a:ext>
            </a:extLst>
          </p:cNvPr>
          <p:cNvSpPr txBox="1"/>
          <p:nvPr/>
        </p:nvSpPr>
        <p:spPr>
          <a:xfrm>
            <a:off x="1321088" y="5461609"/>
            <a:ext cx="19376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Raphaël Savelli, JPL Postdoctoral Fellow (329B)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Dimitris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Menemenlis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(329B), Marc Simard (334F), Dustin Carroll (MLML, SJSU)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1728FA-0EFF-656C-E1A6-9DB0FF8B67CF}"/>
              </a:ext>
            </a:extLst>
          </p:cNvPr>
          <p:cNvSpPr txBox="1"/>
          <p:nvPr/>
        </p:nvSpPr>
        <p:spPr>
          <a:xfrm>
            <a:off x="923278" y="31279818"/>
            <a:ext cx="59762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Poster Number: PRD-E-038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Clearance Number:</a:t>
            </a:r>
          </a:p>
        </p:txBody>
      </p:sp>
      <p:sp>
        <p:nvSpPr>
          <p:cNvPr id="217" name="Rectangle à coins arrondis 12">
            <a:extLst>
              <a:ext uri="{FF2B5EF4-FFF2-40B4-BE49-F238E27FC236}">
                <a16:creationId xmlns:a16="http://schemas.microsoft.com/office/drawing/2014/main" id="{79853189-4CB0-8853-E1AF-6DA348670359}"/>
              </a:ext>
            </a:extLst>
          </p:cNvPr>
          <p:cNvSpPr/>
          <p:nvPr/>
        </p:nvSpPr>
        <p:spPr>
          <a:xfrm>
            <a:off x="367409" y="7223853"/>
            <a:ext cx="9700394" cy="6726918"/>
          </a:xfrm>
          <a:prstGeom prst="roundRect">
            <a:avLst>
              <a:gd name="adj" fmla="val 2102"/>
            </a:avLst>
          </a:prstGeom>
          <a:solidFill>
            <a:srgbClr val="A5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1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" name="Rectangle à coins arrondis 13">
            <a:extLst>
              <a:ext uri="{FF2B5EF4-FFF2-40B4-BE49-F238E27FC236}">
                <a16:creationId xmlns:a16="http://schemas.microsoft.com/office/drawing/2014/main" id="{89DB2D1E-D6F3-9F97-FA58-8D1906A09A82}"/>
              </a:ext>
            </a:extLst>
          </p:cNvPr>
          <p:cNvSpPr/>
          <p:nvPr/>
        </p:nvSpPr>
        <p:spPr>
          <a:xfrm>
            <a:off x="10419967" y="15411844"/>
            <a:ext cx="11158224" cy="7308326"/>
          </a:xfrm>
          <a:prstGeom prst="roundRect">
            <a:avLst>
              <a:gd name="adj" fmla="val 163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1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Rectangle à coins arrondis 15">
            <a:extLst>
              <a:ext uri="{FF2B5EF4-FFF2-40B4-BE49-F238E27FC236}">
                <a16:creationId xmlns:a16="http://schemas.microsoft.com/office/drawing/2014/main" id="{D1DD27B5-96D9-B606-0E4D-742BE99194CA}"/>
              </a:ext>
            </a:extLst>
          </p:cNvPr>
          <p:cNvSpPr/>
          <p:nvPr/>
        </p:nvSpPr>
        <p:spPr>
          <a:xfrm>
            <a:off x="10419779" y="23166701"/>
            <a:ext cx="11204957" cy="5633652"/>
          </a:xfrm>
          <a:prstGeom prst="roundRect">
            <a:avLst>
              <a:gd name="adj" fmla="val 1540"/>
            </a:avLst>
          </a:prstGeom>
          <a:solidFill>
            <a:srgbClr val="A5C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ZoneTexte 18">
            <a:extLst>
              <a:ext uri="{FF2B5EF4-FFF2-40B4-BE49-F238E27FC236}">
                <a16:creationId xmlns:a16="http://schemas.microsoft.com/office/drawing/2014/main" id="{228CEC90-07AF-629F-81D6-6E3E7EAB617D}"/>
              </a:ext>
            </a:extLst>
          </p:cNvPr>
          <p:cNvSpPr txBox="1"/>
          <p:nvPr/>
        </p:nvSpPr>
        <p:spPr>
          <a:xfrm>
            <a:off x="503216" y="7422211"/>
            <a:ext cx="91113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Arial" panose="020B0604020202020204" pitchFamily="34" charset="0"/>
                <a:ea typeface="Open Sans Condensed" pitchFamily="34" charset="0"/>
                <a:cs typeface="Arial" panose="020B0604020202020204" pitchFamily="34" charset="0"/>
              </a:rPr>
              <a:t>This is the ”state of the art”!</a:t>
            </a:r>
          </a:p>
        </p:txBody>
      </p:sp>
      <p:sp>
        <p:nvSpPr>
          <p:cNvPr id="221" name="ZoneTexte 20">
            <a:extLst>
              <a:ext uri="{FF2B5EF4-FFF2-40B4-BE49-F238E27FC236}">
                <a16:creationId xmlns:a16="http://schemas.microsoft.com/office/drawing/2014/main" id="{2323DBB9-A178-2424-0B09-2A86C6C758FA}"/>
              </a:ext>
            </a:extLst>
          </p:cNvPr>
          <p:cNvSpPr txBox="1"/>
          <p:nvPr/>
        </p:nvSpPr>
        <p:spPr>
          <a:xfrm>
            <a:off x="10576415" y="15565819"/>
            <a:ext cx="108848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Arial" panose="020B0604020202020204" pitchFamily="34" charset="0"/>
                <a:ea typeface="Open Sans Condensed" pitchFamily="34" charset="0"/>
                <a:cs typeface="Arial" panose="020B0604020202020204" pitchFamily="34" charset="0"/>
              </a:rPr>
              <a:t>… and quantifying ocean carbon sensitivity to lateral exports of carbon from rivers.</a:t>
            </a:r>
          </a:p>
        </p:txBody>
      </p:sp>
      <p:sp>
        <p:nvSpPr>
          <p:cNvPr id="222" name="Rectangle à coins arrondis 14">
            <a:extLst>
              <a:ext uri="{FF2B5EF4-FFF2-40B4-BE49-F238E27FC236}">
                <a16:creationId xmlns:a16="http://schemas.microsoft.com/office/drawing/2014/main" id="{96CCF4B9-F699-F222-95CF-C86F84DC4995}"/>
              </a:ext>
            </a:extLst>
          </p:cNvPr>
          <p:cNvSpPr/>
          <p:nvPr/>
        </p:nvSpPr>
        <p:spPr>
          <a:xfrm>
            <a:off x="330246" y="14257718"/>
            <a:ext cx="9693464" cy="14542635"/>
          </a:xfrm>
          <a:prstGeom prst="roundRect">
            <a:avLst>
              <a:gd name="adj" fmla="val 163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ZoneTexte 21">
            <a:extLst>
              <a:ext uri="{FF2B5EF4-FFF2-40B4-BE49-F238E27FC236}">
                <a16:creationId xmlns:a16="http://schemas.microsoft.com/office/drawing/2014/main" id="{228CE7BB-41FB-BC42-9F61-7BACAF31D5C2}"/>
              </a:ext>
            </a:extLst>
          </p:cNvPr>
          <p:cNvSpPr txBox="1"/>
          <p:nvPr/>
        </p:nvSpPr>
        <p:spPr>
          <a:xfrm>
            <a:off x="503216" y="14507333"/>
            <a:ext cx="952049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Arial" panose="020B0604020202020204" pitchFamily="34" charset="0"/>
                <a:ea typeface="Open Sans Condensed" pitchFamily="34" charset="0"/>
                <a:cs typeface="Arial" panose="020B0604020202020204" pitchFamily="34" charset="0"/>
              </a:rPr>
              <a:t>We aim to unify land and ocean carbon into an ocean biochemistry model …</a:t>
            </a:r>
          </a:p>
        </p:txBody>
      </p:sp>
      <p:sp>
        <p:nvSpPr>
          <p:cNvPr id="224" name="ZoneTexte 22">
            <a:extLst>
              <a:ext uri="{FF2B5EF4-FFF2-40B4-BE49-F238E27FC236}">
                <a16:creationId xmlns:a16="http://schemas.microsoft.com/office/drawing/2014/main" id="{BE8EA1B3-0A7E-4901-C087-F1A364942460}"/>
              </a:ext>
            </a:extLst>
          </p:cNvPr>
          <p:cNvSpPr txBox="1"/>
          <p:nvPr/>
        </p:nvSpPr>
        <p:spPr>
          <a:xfrm>
            <a:off x="10576415" y="23337338"/>
            <a:ext cx="110581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Arial" panose="020B0604020202020204" pitchFamily="34" charset="0"/>
                <a:ea typeface="Open Sans Condensed" pitchFamily="34" charset="0"/>
                <a:cs typeface="Arial" panose="020B0604020202020204" pitchFamily="34" charset="0"/>
              </a:rPr>
              <a:t>Future perspectives</a:t>
            </a:r>
          </a:p>
        </p:txBody>
      </p:sp>
      <p:sp>
        <p:nvSpPr>
          <p:cNvPr id="229" name="Rectangle à coins arrondis 13">
            <a:extLst>
              <a:ext uri="{FF2B5EF4-FFF2-40B4-BE49-F238E27FC236}">
                <a16:creationId xmlns:a16="http://schemas.microsoft.com/office/drawing/2014/main" id="{736CF059-3CCE-50E8-2624-89456E3BB24D}"/>
              </a:ext>
            </a:extLst>
          </p:cNvPr>
          <p:cNvSpPr/>
          <p:nvPr/>
        </p:nvSpPr>
        <p:spPr>
          <a:xfrm>
            <a:off x="10419967" y="7223854"/>
            <a:ext cx="11158224" cy="7789876"/>
          </a:xfrm>
          <a:prstGeom prst="roundRect">
            <a:avLst>
              <a:gd name="adj" fmla="val 163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52AB52B5-56BF-3579-7BC4-457B5AE39BF4}"/>
              </a:ext>
            </a:extLst>
          </p:cNvPr>
          <p:cNvSpPr txBox="1"/>
          <p:nvPr/>
        </p:nvSpPr>
        <p:spPr>
          <a:xfrm rot="16200000">
            <a:off x="-1572495" y="11090721"/>
            <a:ext cx="4365676" cy="242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8" dirty="0">
                <a:latin typeface="Arial" panose="020B0604020202020204" pitchFamily="34" charset="0"/>
                <a:cs typeface="Arial" panose="020B0604020202020204" pitchFamily="34" charset="0"/>
              </a:rPr>
              <a:t>Image Credit: Yale Program on Climate Change Communication</a:t>
            </a:r>
          </a:p>
        </p:txBody>
      </p:sp>
      <p:sp>
        <p:nvSpPr>
          <p:cNvPr id="231" name="Rectangle à coins arrondis 24">
            <a:extLst>
              <a:ext uri="{FF2B5EF4-FFF2-40B4-BE49-F238E27FC236}">
                <a16:creationId xmlns:a16="http://schemas.microsoft.com/office/drawing/2014/main" id="{57D19BDD-C2B6-F8F8-1FD7-1AC27109F8BC}"/>
              </a:ext>
            </a:extLst>
          </p:cNvPr>
          <p:cNvSpPr/>
          <p:nvPr/>
        </p:nvSpPr>
        <p:spPr>
          <a:xfrm>
            <a:off x="545552" y="24738556"/>
            <a:ext cx="9191249" cy="3735188"/>
          </a:xfrm>
          <a:prstGeom prst="roundRect">
            <a:avLst>
              <a:gd name="adj" fmla="val 6332"/>
            </a:avLst>
          </a:prstGeom>
          <a:solidFill>
            <a:srgbClr val="A0BBDC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7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model</a:t>
            </a:r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093CB9B3-E762-53D4-98AC-20CA58471D31}"/>
              </a:ext>
            </a:extLst>
          </p:cNvPr>
          <p:cNvGrpSpPr/>
          <p:nvPr/>
        </p:nvGrpSpPr>
        <p:grpSpPr>
          <a:xfrm>
            <a:off x="6017801" y="24885399"/>
            <a:ext cx="3688892" cy="3512193"/>
            <a:chOff x="4650182" y="32667196"/>
            <a:chExt cx="3346593" cy="3279612"/>
          </a:xfrm>
        </p:grpSpPr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C1F6EAC1-63B5-8BA1-21FE-9DEE53703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182" y="32671402"/>
              <a:ext cx="3275406" cy="3275406"/>
            </a:xfrm>
            <a:prstGeom prst="rect">
              <a:avLst/>
            </a:prstGeom>
          </p:spPr>
        </p:pic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3D5235EC-9DCB-0A7F-9D56-B2D6B89190A7}"/>
                </a:ext>
              </a:extLst>
            </p:cNvPr>
            <p:cNvSpPr txBox="1"/>
            <p:nvPr/>
          </p:nvSpPr>
          <p:spPr>
            <a:xfrm>
              <a:off x="4650182" y="32667196"/>
              <a:ext cx="3346593" cy="226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78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Credit: ECCO-Darwin</a:t>
              </a:r>
            </a:p>
          </p:txBody>
        </p:sp>
      </p:grpSp>
      <p:sp>
        <p:nvSpPr>
          <p:cNvPr id="235" name="ZoneTexte 6">
            <a:extLst>
              <a:ext uri="{FF2B5EF4-FFF2-40B4-BE49-F238E27FC236}">
                <a16:creationId xmlns:a16="http://schemas.microsoft.com/office/drawing/2014/main" id="{365FDB06-2A17-7FE8-E143-644F9629AAA5}"/>
              </a:ext>
            </a:extLst>
          </p:cNvPr>
          <p:cNvSpPr txBox="1"/>
          <p:nvPr/>
        </p:nvSpPr>
        <p:spPr>
          <a:xfrm>
            <a:off x="6266341" y="8690960"/>
            <a:ext cx="3605203" cy="4737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77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Large amounts of carbon and nutrients transit from land to the ocean.</a:t>
            </a:r>
          </a:p>
          <a:p>
            <a:endParaRPr lang="en-US" sz="1677" dirty="0">
              <a:latin typeface="Arial" panose="020B0604020202020204" pitchFamily="34" charset="0"/>
              <a:ea typeface="Open Sans Semibold" pitchFamily="34" charset="0"/>
              <a:cs typeface="Arial" panose="020B0604020202020204" pitchFamily="34" charset="0"/>
            </a:endParaRPr>
          </a:p>
          <a:p>
            <a:r>
              <a:rPr lang="en-US" sz="1677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Two main pathways of lateral exports of carbon:</a:t>
            </a:r>
          </a:p>
          <a:p>
            <a:pPr marL="239500" indent="-239500">
              <a:buFont typeface="Arial" panose="020B0604020202020204" pitchFamily="34" charset="0"/>
              <a:buChar char="•"/>
            </a:pPr>
            <a:r>
              <a:rPr lang="en-US" sz="1677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Rivers: ~ 1 Pg C yr</a:t>
            </a:r>
            <a:r>
              <a:rPr lang="en-US" sz="1677" baseline="30000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−1 </a:t>
            </a:r>
            <a:r>
              <a:rPr lang="en-US" sz="1677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(Li et al., 2017)</a:t>
            </a:r>
          </a:p>
          <a:p>
            <a:pPr marL="239500" indent="-239500">
              <a:buFont typeface="Arial" panose="020B0604020202020204" pitchFamily="34" charset="0"/>
              <a:buChar char="•"/>
            </a:pPr>
            <a:r>
              <a:rPr lang="en-US" sz="1677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Coastal wetlands: ~ 2 Pg C yr</a:t>
            </a:r>
            <a:r>
              <a:rPr lang="en-US" sz="1677" baseline="30000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−1</a:t>
            </a:r>
            <a:r>
              <a:rPr lang="en-US" sz="1677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 (Duarte et al., 2005)</a:t>
            </a:r>
          </a:p>
          <a:p>
            <a:r>
              <a:rPr lang="en-US" sz="1677" b="1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 = the Land-to-Ocean Aquatic Continuum (LOAC)</a:t>
            </a:r>
          </a:p>
          <a:p>
            <a:endParaRPr lang="en-US" sz="1677" dirty="0">
              <a:latin typeface="Arial" panose="020B0604020202020204" pitchFamily="34" charset="0"/>
              <a:ea typeface="Open Sans Semibold" pitchFamily="34" charset="0"/>
              <a:cs typeface="Arial" panose="020B0604020202020204" pitchFamily="34" charset="0"/>
            </a:endParaRPr>
          </a:p>
          <a:p>
            <a:r>
              <a:rPr lang="en-US" sz="1677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The LOAC contribution to the ocean carbon cycle is underrepresented in Earth System Models and global ocean biogeochemistry models (Ward et al., 2020)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2E67BF9D-7B4D-6568-1199-B8915AF03A05}"/>
              </a:ext>
            </a:extLst>
          </p:cNvPr>
          <p:cNvSpPr txBox="1"/>
          <p:nvPr/>
        </p:nvSpPr>
        <p:spPr>
          <a:xfrm>
            <a:off x="739257" y="12651132"/>
            <a:ext cx="542834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land and ocean carbon currently communicate in models.</a:t>
            </a:r>
          </a:p>
        </p:txBody>
      </p:sp>
      <p:pic>
        <p:nvPicPr>
          <p:cNvPr id="237" name="Picture 236">
            <a:extLst>
              <a:ext uri="{FF2B5EF4-FFF2-40B4-BE49-F238E27FC236}">
                <a16:creationId xmlns:a16="http://schemas.microsoft.com/office/drawing/2014/main" id="{ED0213AD-E3F2-8CB8-954E-61E54FCA9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57" y="8403414"/>
            <a:ext cx="5428343" cy="42660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8" name="TextBox 237">
            <a:extLst>
              <a:ext uri="{FF2B5EF4-FFF2-40B4-BE49-F238E27FC236}">
                <a16:creationId xmlns:a16="http://schemas.microsoft.com/office/drawing/2014/main" id="{7A9056AE-C1FD-7159-DC8D-222A1C27C580}"/>
              </a:ext>
            </a:extLst>
          </p:cNvPr>
          <p:cNvSpPr txBox="1"/>
          <p:nvPr/>
        </p:nvSpPr>
        <p:spPr>
          <a:xfrm>
            <a:off x="1758197" y="8607591"/>
            <a:ext cx="2838962" cy="866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77" dirty="0">
                <a:latin typeface="Arial" panose="020B0604020202020204" pitchFamily="34" charset="0"/>
                <a:cs typeface="Arial" panose="020B0604020202020204" pitchFamily="34" charset="0"/>
              </a:rPr>
              <a:t>Can you be more precise on your lateral exports of carbon… 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E27D8ED6-3CDD-21A6-352E-51D686C24D10}"/>
              </a:ext>
            </a:extLst>
          </p:cNvPr>
          <p:cNvSpPr txBox="1"/>
          <p:nvPr/>
        </p:nvSpPr>
        <p:spPr>
          <a:xfrm rot="20396993">
            <a:off x="834390" y="9456786"/>
            <a:ext cx="1224683" cy="4793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15" dirty="0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3AAD1AE7-A19A-0AEF-E45E-F2F1B6C50B1F}"/>
              </a:ext>
            </a:extLst>
          </p:cNvPr>
          <p:cNvSpPr txBox="1"/>
          <p:nvPr/>
        </p:nvSpPr>
        <p:spPr>
          <a:xfrm rot="251172">
            <a:off x="4524880" y="9614125"/>
            <a:ext cx="901577" cy="4793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15" dirty="0"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</a:p>
        </p:txBody>
      </p:sp>
      <p:sp>
        <p:nvSpPr>
          <p:cNvPr id="241" name="Oval Callout 240">
            <a:extLst>
              <a:ext uri="{FF2B5EF4-FFF2-40B4-BE49-F238E27FC236}">
                <a16:creationId xmlns:a16="http://schemas.microsoft.com/office/drawing/2014/main" id="{8B6EB3DC-3923-BBE2-EA4F-DE4DB1A75BAB}"/>
              </a:ext>
            </a:extLst>
          </p:cNvPr>
          <p:cNvSpPr/>
          <p:nvPr/>
        </p:nvSpPr>
        <p:spPr>
          <a:xfrm>
            <a:off x="1283762" y="8464432"/>
            <a:ext cx="3579076" cy="997967"/>
          </a:xfrm>
          <a:prstGeom prst="wedgeEllipse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1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75A6966F-4FBD-A8D8-F483-C68A618FF2F2}"/>
              </a:ext>
            </a:extLst>
          </p:cNvPr>
          <p:cNvSpPr txBox="1"/>
          <p:nvPr/>
        </p:nvSpPr>
        <p:spPr>
          <a:xfrm rot="937914">
            <a:off x="5118867" y="8718385"/>
            <a:ext cx="795861" cy="43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35" dirty="0"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57000DC7-6D64-F446-2410-50FCECBED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464" y="25476014"/>
            <a:ext cx="2990819" cy="1647636"/>
          </a:xfrm>
          <a:prstGeom prst="rect">
            <a:avLst/>
          </a:prstGeom>
        </p:spPr>
      </p:pic>
      <p:sp>
        <p:nvSpPr>
          <p:cNvPr id="245" name="Rectangle à coins arrondis 24">
            <a:extLst>
              <a:ext uri="{FF2B5EF4-FFF2-40B4-BE49-F238E27FC236}">
                <a16:creationId xmlns:a16="http://schemas.microsoft.com/office/drawing/2014/main" id="{7970398D-001B-4924-A254-61022477B163}"/>
              </a:ext>
            </a:extLst>
          </p:cNvPr>
          <p:cNvSpPr/>
          <p:nvPr/>
        </p:nvSpPr>
        <p:spPr>
          <a:xfrm>
            <a:off x="551923" y="19728423"/>
            <a:ext cx="9191249" cy="4772184"/>
          </a:xfrm>
          <a:prstGeom prst="roundRect">
            <a:avLst>
              <a:gd name="adj" fmla="val 6332"/>
            </a:avLst>
          </a:prstGeom>
          <a:solidFill>
            <a:srgbClr val="A0BBDC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07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Rectangle à coins arrondis 24">
            <a:extLst>
              <a:ext uri="{FF2B5EF4-FFF2-40B4-BE49-F238E27FC236}">
                <a16:creationId xmlns:a16="http://schemas.microsoft.com/office/drawing/2014/main" id="{78237684-41C9-5C0F-2A1C-B5C9764BA4FC}"/>
              </a:ext>
            </a:extLst>
          </p:cNvPr>
          <p:cNvSpPr/>
          <p:nvPr/>
        </p:nvSpPr>
        <p:spPr>
          <a:xfrm>
            <a:off x="545552" y="16105730"/>
            <a:ext cx="9191249" cy="3342342"/>
          </a:xfrm>
          <a:prstGeom prst="roundRect">
            <a:avLst>
              <a:gd name="adj" fmla="val 6332"/>
            </a:avLst>
          </a:prstGeom>
          <a:solidFill>
            <a:srgbClr val="A0BBDC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07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carbon budget</a:t>
            </a:r>
          </a:p>
        </p:txBody>
      </p:sp>
      <p:pic>
        <p:nvPicPr>
          <p:cNvPr id="247" name="Picture 246">
            <a:extLst>
              <a:ext uri="{FF2B5EF4-FFF2-40B4-BE49-F238E27FC236}">
                <a16:creationId xmlns:a16="http://schemas.microsoft.com/office/drawing/2014/main" id="{08CC7597-27C8-8F8D-0842-A87C69A9C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91" y="16717103"/>
            <a:ext cx="4003640" cy="2602764"/>
          </a:xfrm>
          <a:prstGeom prst="rect">
            <a:avLst/>
          </a:prstGeom>
        </p:spPr>
      </p:pic>
      <p:sp>
        <p:nvSpPr>
          <p:cNvPr id="248" name="ZoneTexte 29">
            <a:extLst>
              <a:ext uri="{FF2B5EF4-FFF2-40B4-BE49-F238E27FC236}">
                <a16:creationId xmlns:a16="http://schemas.microsoft.com/office/drawing/2014/main" id="{0BBF4BC4-3091-78D1-B8E9-911FE2322CD8}"/>
              </a:ext>
            </a:extLst>
          </p:cNvPr>
          <p:cNvSpPr txBox="1"/>
          <p:nvPr/>
        </p:nvSpPr>
        <p:spPr>
          <a:xfrm>
            <a:off x="5029933" y="16665193"/>
            <a:ext cx="4024796" cy="1124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77" u="sng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Key development:</a:t>
            </a:r>
          </a:p>
          <a:p>
            <a:r>
              <a:rPr lang="en-US" sz="1677" b="1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First spatial inter- and intra-annual </a:t>
            </a:r>
            <a:r>
              <a:rPr lang="en-US" sz="1677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variability of lateral exports of carbon and nutrients from rivers, globally.</a:t>
            </a:r>
          </a:p>
        </p:txBody>
      </p:sp>
      <p:sp>
        <p:nvSpPr>
          <p:cNvPr id="249" name="ZoneTexte 29">
            <a:extLst>
              <a:ext uri="{FF2B5EF4-FFF2-40B4-BE49-F238E27FC236}">
                <a16:creationId xmlns:a16="http://schemas.microsoft.com/office/drawing/2014/main" id="{A4430FB2-3B18-0118-F79B-C10E80ADD571}"/>
              </a:ext>
            </a:extLst>
          </p:cNvPr>
          <p:cNvSpPr txBox="1"/>
          <p:nvPr/>
        </p:nvSpPr>
        <p:spPr>
          <a:xfrm>
            <a:off x="6147860" y="23342538"/>
            <a:ext cx="3409572" cy="1124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77" u="sng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Key development:</a:t>
            </a:r>
          </a:p>
          <a:p>
            <a:pPr algn="r"/>
            <a:r>
              <a:rPr lang="en-US" sz="1677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First globally-resolved diffuse lateral exports of carbon from coastal wetlands.</a:t>
            </a:r>
          </a:p>
        </p:txBody>
      </p:sp>
      <p:sp>
        <p:nvSpPr>
          <p:cNvPr id="250" name="ZoneTexte 29">
            <a:extLst>
              <a:ext uri="{FF2B5EF4-FFF2-40B4-BE49-F238E27FC236}">
                <a16:creationId xmlns:a16="http://schemas.microsoft.com/office/drawing/2014/main" id="{E99E0E51-2B5C-96FA-BDAB-E651F1AA2A26}"/>
              </a:ext>
            </a:extLst>
          </p:cNvPr>
          <p:cNvSpPr txBox="1"/>
          <p:nvPr/>
        </p:nvSpPr>
        <p:spPr>
          <a:xfrm>
            <a:off x="7155381" y="21154461"/>
            <a:ext cx="2684639" cy="164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77" u="sng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Regions of interest:</a:t>
            </a:r>
          </a:p>
          <a:p>
            <a:pPr marL="239500" indent="-239500">
              <a:buFont typeface="Arial" panose="020B0604020202020204" pitchFamily="34" charset="0"/>
              <a:buChar char="•"/>
            </a:pPr>
            <a:r>
              <a:rPr lang="en-US" sz="1677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Blue carbon ecosystems (mangroves, marshes, seagrass…)</a:t>
            </a:r>
          </a:p>
          <a:p>
            <a:pPr marL="239500" indent="-239500">
              <a:buFont typeface="Arial" panose="020B0604020202020204" pitchFamily="34" charset="0"/>
              <a:buChar char="•"/>
            </a:pPr>
            <a:r>
              <a:rPr lang="en-US" sz="1677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Coastal waters</a:t>
            </a:r>
          </a:p>
        </p:txBody>
      </p:sp>
      <p:sp>
        <p:nvSpPr>
          <p:cNvPr id="251" name="ZoneTexte 29">
            <a:extLst>
              <a:ext uri="{FF2B5EF4-FFF2-40B4-BE49-F238E27FC236}">
                <a16:creationId xmlns:a16="http://schemas.microsoft.com/office/drawing/2014/main" id="{02EE675A-1367-73BA-DE06-EF78E8638555}"/>
              </a:ext>
            </a:extLst>
          </p:cNvPr>
          <p:cNvSpPr txBox="1"/>
          <p:nvPr/>
        </p:nvSpPr>
        <p:spPr>
          <a:xfrm>
            <a:off x="737390" y="25696586"/>
            <a:ext cx="2784955" cy="164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77" u="sng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Key development:</a:t>
            </a:r>
          </a:p>
          <a:p>
            <a:r>
              <a:rPr lang="en-US" sz="1677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First non-</a:t>
            </a:r>
            <a:r>
              <a:rPr lang="en-US" sz="1677" dirty="0" err="1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adhoc</a:t>
            </a:r>
            <a:r>
              <a:rPr lang="en-US" sz="1677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 estimate of the sensitivity of the ocean carbon cycle to time and spatially-resolved exports from land.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2C154CFF-210B-0C79-A412-EE72A08D5CEC}"/>
              </a:ext>
            </a:extLst>
          </p:cNvPr>
          <p:cNvSpPr txBox="1"/>
          <p:nvPr/>
        </p:nvSpPr>
        <p:spPr>
          <a:xfrm>
            <a:off x="3733522" y="27034412"/>
            <a:ext cx="2083883" cy="242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8" dirty="0">
                <a:latin typeface="Arial" panose="020B0604020202020204" pitchFamily="34" charset="0"/>
                <a:cs typeface="Arial" panose="020B0604020202020204" pitchFamily="34" charset="0"/>
              </a:rPr>
              <a:t>Image Credit: Carroll et al., 2022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052FFDC6-167F-040B-AA73-FA163DCCABAD}"/>
              </a:ext>
            </a:extLst>
          </p:cNvPr>
          <p:cNvSpPr/>
          <p:nvPr/>
        </p:nvSpPr>
        <p:spPr>
          <a:xfrm>
            <a:off x="621891" y="18375537"/>
            <a:ext cx="1569008" cy="625589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1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7" name="Curved Connector 256">
            <a:extLst>
              <a:ext uri="{FF2B5EF4-FFF2-40B4-BE49-F238E27FC236}">
                <a16:creationId xmlns:a16="http://schemas.microsoft.com/office/drawing/2014/main" id="{265AFE21-1B26-C7D6-8BE9-9E6A9EE4C256}"/>
              </a:ext>
            </a:extLst>
          </p:cNvPr>
          <p:cNvCxnSpPr>
            <a:cxnSpLocks/>
          </p:cNvCxnSpPr>
          <p:nvPr/>
        </p:nvCxnSpPr>
        <p:spPr>
          <a:xfrm rot="16200000" flipH="1">
            <a:off x="485704" y="20033034"/>
            <a:ext cx="5447570" cy="2756420"/>
          </a:xfrm>
          <a:prstGeom prst="curvedConnector3">
            <a:avLst>
              <a:gd name="adj1" fmla="val 50000"/>
            </a:avLst>
          </a:prstGeom>
          <a:ln w="317500">
            <a:solidFill>
              <a:srgbClr val="86E2F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2E5765FB-250B-468B-18BF-98FBE8144F02}"/>
              </a:ext>
            </a:extLst>
          </p:cNvPr>
          <p:cNvGrpSpPr/>
          <p:nvPr/>
        </p:nvGrpSpPr>
        <p:grpSpPr>
          <a:xfrm>
            <a:off x="372200" y="19173921"/>
            <a:ext cx="6664185" cy="5688591"/>
            <a:chOff x="8659564" y="1405792"/>
            <a:chExt cx="4682953" cy="5119292"/>
          </a:xfrm>
        </p:grpSpPr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id="{8142E43B-7BAC-5488-7ABD-42D8BCC5E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59564" y="1405792"/>
              <a:ext cx="4590599" cy="5119292"/>
            </a:xfrm>
            <a:prstGeom prst="rect">
              <a:avLst/>
            </a:prstGeom>
          </p:spPr>
        </p:pic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93A633F9-9B27-FF43-266F-6FB8F1915C6C}"/>
                </a:ext>
              </a:extLst>
            </p:cNvPr>
            <p:cNvSpPr txBox="1"/>
            <p:nvPr/>
          </p:nvSpPr>
          <p:spPr>
            <a:xfrm rot="19844251">
              <a:off x="11071420" y="5603688"/>
              <a:ext cx="2271097" cy="255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59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Modified from </a:t>
              </a:r>
              <a:r>
                <a:rPr lang="en-US" sz="559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Legge</a:t>
              </a:r>
              <a:r>
                <a:rPr lang="en-US" sz="559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 2020</a:t>
              </a:r>
            </a:p>
          </p:txBody>
        </p:sp>
      </p:grpSp>
      <p:sp>
        <p:nvSpPr>
          <p:cNvPr id="264" name="TextBox 263">
            <a:extLst>
              <a:ext uri="{FF2B5EF4-FFF2-40B4-BE49-F238E27FC236}">
                <a16:creationId xmlns:a16="http://schemas.microsoft.com/office/drawing/2014/main" id="{6855F8A1-9EEB-DCE2-812E-95BAE15F2012}"/>
              </a:ext>
            </a:extLst>
          </p:cNvPr>
          <p:cNvSpPr txBox="1"/>
          <p:nvPr/>
        </p:nvSpPr>
        <p:spPr>
          <a:xfrm rot="16200000">
            <a:off x="-1534199" y="16258298"/>
            <a:ext cx="4365676" cy="242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8" dirty="0">
                <a:latin typeface="Arial" panose="020B0604020202020204" pitchFamily="34" charset="0"/>
                <a:cs typeface="Arial" panose="020B0604020202020204" pitchFamily="34" charset="0"/>
              </a:rPr>
              <a:t>Image Credit: Byrne et al., 2022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35AFC04D-B528-7100-E4ED-0D491B5C02F7}"/>
              </a:ext>
            </a:extLst>
          </p:cNvPr>
          <p:cNvCxnSpPr>
            <a:cxnSpLocks/>
          </p:cNvCxnSpPr>
          <p:nvPr/>
        </p:nvCxnSpPr>
        <p:spPr>
          <a:xfrm>
            <a:off x="4597159" y="21668954"/>
            <a:ext cx="3085135" cy="18663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6" name="TextBox 265">
            <a:extLst>
              <a:ext uri="{FF2B5EF4-FFF2-40B4-BE49-F238E27FC236}">
                <a16:creationId xmlns:a16="http://schemas.microsoft.com/office/drawing/2014/main" id="{A9975E4E-513F-DD38-5704-0A0A7649E23D}"/>
              </a:ext>
            </a:extLst>
          </p:cNvPr>
          <p:cNvSpPr txBox="1"/>
          <p:nvPr/>
        </p:nvSpPr>
        <p:spPr>
          <a:xfrm>
            <a:off x="5442752" y="19872441"/>
            <a:ext cx="4263942" cy="103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73" b="1" dirty="0">
                <a:latin typeface="Arial" panose="020B0604020202020204" pitchFamily="34" charset="0"/>
                <a:cs typeface="Arial" panose="020B0604020202020204" pitchFamily="34" charset="0"/>
              </a:rPr>
              <a:t>The Land-to-Ocean Aquatic Continuum</a:t>
            </a:r>
          </a:p>
        </p:txBody>
      </p:sp>
      <p:sp>
        <p:nvSpPr>
          <p:cNvPr id="267" name="ZoneTexte 29">
            <a:extLst>
              <a:ext uri="{FF2B5EF4-FFF2-40B4-BE49-F238E27FC236}">
                <a16:creationId xmlns:a16="http://schemas.microsoft.com/office/drawing/2014/main" id="{06CBDF18-CAC6-0725-54CD-9BDA3C876587}"/>
              </a:ext>
            </a:extLst>
          </p:cNvPr>
          <p:cNvSpPr txBox="1"/>
          <p:nvPr/>
        </p:nvSpPr>
        <p:spPr>
          <a:xfrm>
            <a:off x="2735591" y="27356656"/>
            <a:ext cx="3223197" cy="7373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96" b="1" dirty="0">
                <a:latin typeface="Arial" panose="020B0604020202020204" pitchFamily="34" charset="0"/>
                <a:cs typeface="Arial" panose="020B0604020202020204" pitchFamily="34" charset="0"/>
              </a:rPr>
              <a:t>ECCO-Darwin ocean biogeochemistry model</a:t>
            </a:r>
          </a:p>
        </p:txBody>
      </p: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B118BE2D-1CBC-1175-5EF2-11607EF36E5F}"/>
              </a:ext>
            </a:extLst>
          </p:cNvPr>
          <p:cNvCxnSpPr>
            <a:cxnSpLocks/>
          </p:cNvCxnSpPr>
          <p:nvPr/>
        </p:nvCxnSpPr>
        <p:spPr>
          <a:xfrm>
            <a:off x="4092498" y="20587085"/>
            <a:ext cx="3132330" cy="9928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3831B668-F07E-4A9E-DF51-FBC80107A7F8}"/>
              </a:ext>
            </a:extLst>
          </p:cNvPr>
          <p:cNvCxnSpPr>
            <a:cxnSpLocks/>
          </p:cNvCxnSpPr>
          <p:nvPr/>
        </p:nvCxnSpPr>
        <p:spPr>
          <a:xfrm>
            <a:off x="5319132" y="21822937"/>
            <a:ext cx="1905696" cy="7656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4" name="ZoneTexte 20">
            <a:extLst>
              <a:ext uri="{FF2B5EF4-FFF2-40B4-BE49-F238E27FC236}">
                <a16:creationId xmlns:a16="http://schemas.microsoft.com/office/drawing/2014/main" id="{A034DBC1-62CB-B0D7-2BBB-0BAA56CB6C1A}"/>
              </a:ext>
            </a:extLst>
          </p:cNvPr>
          <p:cNvSpPr txBox="1"/>
          <p:nvPr/>
        </p:nvSpPr>
        <p:spPr>
          <a:xfrm>
            <a:off x="10576415" y="7327599"/>
            <a:ext cx="10884808" cy="1261884"/>
          </a:xfrm>
          <a:prstGeom prst="rect">
            <a:avLst/>
          </a:prstGeom>
          <a:solidFill>
            <a:srgbClr val="B4C7E7"/>
          </a:solidFill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Arial" panose="020B0604020202020204" pitchFamily="34" charset="0"/>
                <a:ea typeface="Open Sans Condensed" pitchFamily="34" charset="0"/>
                <a:cs typeface="Arial" panose="020B0604020202020204" pitchFamily="34" charset="0"/>
              </a:rPr>
              <a:t>… by improving estimates of lateral exports of carbon from coastal wetlands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845D34-1229-65E4-3113-2CF55E488CBA}"/>
              </a:ext>
            </a:extLst>
          </p:cNvPr>
          <p:cNvSpPr/>
          <p:nvPr/>
        </p:nvSpPr>
        <p:spPr>
          <a:xfrm>
            <a:off x="0" y="-54024"/>
            <a:ext cx="21945600" cy="1918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E76030-42F3-7F5F-67B7-322C1BC76FA5}"/>
              </a:ext>
            </a:extLst>
          </p:cNvPr>
          <p:cNvSpPr txBox="1"/>
          <p:nvPr/>
        </p:nvSpPr>
        <p:spPr>
          <a:xfrm>
            <a:off x="729474" y="652217"/>
            <a:ext cx="751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A1306F-7A3F-8C68-F689-BF30D8CC5B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97512" y="97087"/>
            <a:ext cx="1548832" cy="15488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1D94B9-D0C0-7592-6A92-A3B908AE7B92}"/>
              </a:ext>
            </a:extLst>
          </p:cNvPr>
          <p:cNvSpPr txBox="1"/>
          <p:nvPr/>
        </p:nvSpPr>
        <p:spPr>
          <a:xfrm>
            <a:off x="800099" y="2072822"/>
            <a:ext cx="20416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Postdoc Research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133F458-8289-8766-14C9-1777D3B88E9E}"/>
              </a:ext>
            </a:extLst>
          </p:cNvPr>
          <p:cNvCxnSpPr/>
          <p:nvPr/>
        </p:nvCxnSpPr>
        <p:spPr>
          <a:xfrm>
            <a:off x="4419381" y="21444760"/>
            <a:ext cx="226694" cy="27592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F1D05A9-2D7F-44A8-D1AA-E1397F363AD0}"/>
              </a:ext>
            </a:extLst>
          </p:cNvPr>
          <p:cNvCxnSpPr/>
          <p:nvPr/>
        </p:nvCxnSpPr>
        <p:spPr>
          <a:xfrm>
            <a:off x="4646075" y="21306800"/>
            <a:ext cx="226694" cy="27592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CC64C00-7B37-5A97-8C89-A3E43658B37E}"/>
              </a:ext>
            </a:extLst>
          </p:cNvPr>
          <p:cNvCxnSpPr/>
          <p:nvPr/>
        </p:nvCxnSpPr>
        <p:spPr>
          <a:xfrm>
            <a:off x="4868007" y="21168839"/>
            <a:ext cx="226694" cy="27592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829102A-04C9-7A6F-9FEA-EE2BB53125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4807" y="8693228"/>
            <a:ext cx="10744129" cy="611878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706403A-A6EC-E08A-48D9-023D232CF9F5}"/>
              </a:ext>
            </a:extLst>
          </p:cNvPr>
          <p:cNvSpPr txBox="1"/>
          <p:nvPr/>
        </p:nvSpPr>
        <p:spPr>
          <a:xfrm>
            <a:off x="10720628" y="13840020"/>
            <a:ext cx="2691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Florida Everglades (US)</a:t>
            </a:r>
          </a:p>
        </p:txBody>
      </p:sp>
      <p:sp>
        <p:nvSpPr>
          <p:cNvPr id="43" name="ZoneTexte 29">
            <a:extLst>
              <a:ext uri="{FF2B5EF4-FFF2-40B4-BE49-F238E27FC236}">
                <a16:creationId xmlns:a16="http://schemas.microsoft.com/office/drawing/2014/main" id="{E26EC42C-1718-F59A-4E32-2C96E7F77E14}"/>
              </a:ext>
            </a:extLst>
          </p:cNvPr>
          <p:cNvSpPr txBox="1"/>
          <p:nvPr/>
        </p:nvSpPr>
        <p:spPr>
          <a:xfrm>
            <a:off x="18041591" y="14392355"/>
            <a:ext cx="33185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aseline="30000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1 </a:t>
            </a:r>
            <a:r>
              <a:rPr lang="en-US" sz="1100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Simard et al., 2019</a:t>
            </a:r>
          </a:p>
          <a:p>
            <a:pPr algn="r"/>
            <a:r>
              <a:rPr lang="en-US" sz="1100" baseline="30000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2 </a:t>
            </a:r>
            <a:r>
              <a:rPr lang="en-US" sz="1100" dirty="0" err="1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Sanderman</a:t>
            </a:r>
            <a:r>
              <a:rPr lang="en-US" sz="1100" dirty="0"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 et al., 2018 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A77933B-B492-4F15-E959-D98E9C27F7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0" t="4631" b="26927"/>
          <a:stretch/>
        </p:blipFill>
        <p:spPr>
          <a:xfrm>
            <a:off x="10685017" y="24280034"/>
            <a:ext cx="7908507" cy="4232396"/>
          </a:xfrm>
          <a:prstGeom prst="rect">
            <a:avLst/>
          </a:prstGeom>
        </p:spPr>
      </p:pic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638FCCD-A475-8264-A65E-09ED9F40D843}"/>
              </a:ext>
            </a:extLst>
          </p:cNvPr>
          <p:cNvSpPr txBox="1">
            <a:spLocks/>
          </p:cNvSpPr>
          <p:nvPr/>
        </p:nvSpPr>
        <p:spPr>
          <a:xfrm>
            <a:off x="18793919" y="26240081"/>
            <a:ext cx="2566196" cy="846133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ln>
                  <a:solidFill>
                    <a:schemeClr val="accent5"/>
                  </a:solidFill>
                </a:ln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ln>
                  <a:solidFill>
                    <a:schemeClr val="accent5"/>
                  </a:solidFill>
                </a:ln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ln>
                  <a:solidFill>
                    <a:schemeClr val="accent5"/>
                  </a:solidFill>
                </a:ln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ln>
                  <a:solidFill>
                    <a:schemeClr val="accent5"/>
                  </a:solidFill>
                </a:ln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400" b="0" i="0" kern="1200">
                <a:ln>
                  <a:solidFill>
                    <a:schemeClr val="accent5"/>
                  </a:solidFill>
                </a:ln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ln>
                  <a:noFill/>
                </a:ln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Carbon</a:t>
            </a:r>
            <a:r>
              <a:rPr lang="en-US" b="1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n>
                  <a:noFill/>
                </a:ln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Monitoring System 2022</a:t>
            </a:r>
            <a:r>
              <a:rPr lang="en-US" sz="1800" dirty="0">
                <a:ln>
                  <a:noFill/>
                </a:ln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, PI D. Carroll: Closing the Carbon Cycle Loop: Quantifying Land-to-Sea Carbon Fluxes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74B707-AE69-E0B2-9F2B-BEA2CE9B119A}"/>
              </a:ext>
            </a:extLst>
          </p:cNvPr>
          <p:cNvCxnSpPr>
            <a:cxnSpLocks/>
          </p:cNvCxnSpPr>
          <p:nvPr/>
        </p:nvCxnSpPr>
        <p:spPr>
          <a:xfrm flipH="1">
            <a:off x="13997331" y="10510022"/>
            <a:ext cx="267421" cy="26909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09DD5B0-4DD9-CB00-7A12-A6FD86934E46}"/>
              </a:ext>
            </a:extLst>
          </p:cNvPr>
          <p:cNvSpPr txBox="1"/>
          <p:nvPr/>
        </p:nvSpPr>
        <p:spPr>
          <a:xfrm>
            <a:off x="13869990" y="11268813"/>
            <a:ext cx="10619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0D95AC9-B179-91F3-E19A-3556D9D217D8}"/>
              </a:ext>
            </a:extLst>
          </p:cNvPr>
          <p:cNvSpPr txBox="1"/>
          <p:nvPr/>
        </p:nvSpPr>
        <p:spPr>
          <a:xfrm rot="2792328">
            <a:off x="12157935" y="10067830"/>
            <a:ext cx="169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watersheds</a:t>
            </a:r>
          </a:p>
        </p:txBody>
      </p: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8C20332F-58C8-BE61-ACB7-148363F20045}"/>
              </a:ext>
            </a:extLst>
          </p:cNvPr>
          <p:cNvCxnSpPr>
            <a:cxnSpLocks/>
          </p:cNvCxnSpPr>
          <p:nvPr/>
        </p:nvCxnSpPr>
        <p:spPr>
          <a:xfrm flipH="1">
            <a:off x="14394652" y="10786795"/>
            <a:ext cx="267421" cy="26909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EC9B5FBB-B3A8-4DBF-B3EC-6603621BA40B}"/>
              </a:ext>
            </a:extLst>
          </p:cNvPr>
          <p:cNvCxnSpPr>
            <a:cxnSpLocks/>
          </p:cNvCxnSpPr>
          <p:nvPr/>
        </p:nvCxnSpPr>
        <p:spPr>
          <a:xfrm flipH="1">
            <a:off x="14615572" y="11236061"/>
            <a:ext cx="267421" cy="26909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9EE6546B-717A-31DB-1512-038936196CD8}"/>
              </a:ext>
            </a:extLst>
          </p:cNvPr>
          <p:cNvCxnSpPr>
            <a:cxnSpLocks/>
          </p:cNvCxnSpPr>
          <p:nvPr/>
        </p:nvCxnSpPr>
        <p:spPr>
          <a:xfrm flipH="1">
            <a:off x="14752790" y="11861931"/>
            <a:ext cx="267421" cy="26909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8326C481-F4A6-7F58-6ED5-C32AC0E63572}"/>
              </a:ext>
            </a:extLst>
          </p:cNvPr>
          <p:cNvCxnSpPr>
            <a:cxnSpLocks/>
          </p:cNvCxnSpPr>
          <p:nvPr/>
        </p:nvCxnSpPr>
        <p:spPr>
          <a:xfrm flipH="1">
            <a:off x="16509411" y="10629798"/>
            <a:ext cx="267421" cy="26909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163C3899-E227-E305-1100-50AE25A9892B}"/>
              </a:ext>
            </a:extLst>
          </p:cNvPr>
          <p:cNvSpPr txBox="1"/>
          <p:nvPr/>
        </p:nvSpPr>
        <p:spPr>
          <a:xfrm>
            <a:off x="16317144" y="11130288"/>
            <a:ext cx="10619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</a:t>
            </a:r>
          </a:p>
        </p:txBody>
      </p: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8C8DF202-AEB1-B56F-CD24-A8517DBD46BF}"/>
              </a:ext>
            </a:extLst>
          </p:cNvPr>
          <p:cNvCxnSpPr>
            <a:cxnSpLocks/>
          </p:cNvCxnSpPr>
          <p:nvPr/>
        </p:nvCxnSpPr>
        <p:spPr>
          <a:xfrm flipH="1">
            <a:off x="16906732" y="10906571"/>
            <a:ext cx="267421" cy="26909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A2EF3E43-69FC-93E4-B74E-082C842489EF}"/>
              </a:ext>
            </a:extLst>
          </p:cNvPr>
          <p:cNvCxnSpPr>
            <a:cxnSpLocks/>
          </p:cNvCxnSpPr>
          <p:nvPr/>
        </p:nvCxnSpPr>
        <p:spPr>
          <a:xfrm flipH="1">
            <a:off x="17127652" y="11355837"/>
            <a:ext cx="267421" cy="26909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69A6CA1A-C16A-84C4-83CC-64986E7D157D}"/>
              </a:ext>
            </a:extLst>
          </p:cNvPr>
          <p:cNvCxnSpPr>
            <a:cxnSpLocks/>
          </p:cNvCxnSpPr>
          <p:nvPr/>
        </p:nvCxnSpPr>
        <p:spPr>
          <a:xfrm flipH="1">
            <a:off x="17264870" y="11981707"/>
            <a:ext cx="267421" cy="26909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id="{716E53AB-F70C-1559-F582-94A669B3442A}"/>
              </a:ext>
            </a:extLst>
          </p:cNvPr>
          <p:cNvSpPr txBox="1"/>
          <p:nvPr/>
        </p:nvSpPr>
        <p:spPr>
          <a:xfrm>
            <a:off x="16545533" y="11581031"/>
            <a:ext cx="10619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E841AD76-5D9D-D25D-A582-E6D8B60A8AB6}"/>
              </a:ext>
            </a:extLst>
          </p:cNvPr>
          <p:cNvSpPr txBox="1"/>
          <p:nvPr/>
        </p:nvSpPr>
        <p:spPr>
          <a:xfrm>
            <a:off x="16588479" y="12035681"/>
            <a:ext cx="10619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</a:p>
        </p:txBody>
      </p: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94F2165B-34A7-B206-C55D-EDDEC79EE525}"/>
              </a:ext>
            </a:extLst>
          </p:cNvPr>
          <p:cNvCxnSpPr>
            <a:cxnSpLocks/>
          </p:cNvCxnSpPr>
          <p:nvPr/>
        </p:nvCxnSpPr>
        <p:spPr>
          <a:xfrm flipH="1">
            <a:off x="18964543" y="10555399"/>
            <a:ext cx="267421" cy="26909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9F8B1134-E5EE-CB2E-0DD9-AF695F5A67C7}"/>
              </a:ext>
            </a:extLst>
          </p:cNvPr>
          <p:cNvSpPr txBox="1"/>
          <p:nvPr/>
        </p:nvSpPr>
        <p:spPr>
          <a:xfrm>
            <a:off x="18843040" y="10922879"/>
            <a:ext cx="10619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3C042098-A807-6111-E40F-811C1E56C686}"/>
              </a:ext>
            </a:extLst>
          </p:cNvPr>
          <p:cNvCxnSpPr>
            <a:cxnSpLocks/>
          </p:cNvCxnSpPr>
          <p:nvPr/>
        </p:nvCxnSpPr>
        <p:spPr>
          <a:xfrm flipH="1">
            <a:off x="19361864" y="10832172"/>
            <a:ext cx="267421" cy="26909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85DBE39F-438D-CA5C-C115-5BED7AF32285}"/>
              </a:ext>
            </a:extLst>
          </p:cNvPr>
          <p:cNvCxnSpPr>
            <a:cxnSpLocks/>
          </p:cNvCxnSpPr>
          <p:nvPr/>
        </p:nvCxnSpPr>
        <p:spPr>
          <a:xfrm flipH="1">
            <a:off x="19582784" y="11281438"/>
            <a:ext cx="267421" cy="26909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B2C7975A-C2CD-488E-5A73-E74A6B987A59}"/>
              </a:ext>
            </a:extLst>
          </p:cNvPr>
          <p:cNvCxnSpPr>
            <a:cxnSpLocks/>
          </p:cNvCxnSpPr>
          <p:nvPr/>
        </p:nvCxnSpPr>
        <p:spPr>
          <a:xfrm flipH="1">
            <a:off x="19720002" y="11907308"/>
            <a:ext cx="267421" cy="26909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TextBox 227">
            <a:extLst>
              <a:ext uri="{FF2B5EF4-FFF2-40B4-BE49-F238E27FC236}">
                <a16:creationId xmlns:a16="http://schemas.microsoft.com/office/drawing/2014/main" id="{3FAEFE62-DBCF-E023-08C8-A9AF411954A9}"/>
              </a:ext>
            </a:extLst>
          </p:cNvPr>
          <p:cNvSpPr txBox="1"/>
          <p:nvPr/>
        </p:nvSpPr>
        <p:spPr>
          <a:xfrm>
            <a:off x="19098300" y="11314663"/>
            <a:ext cx="10619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18F84B0B-FA7D-BECF-AB0B-2DD151F9D738}"/>
              </a:ext>
            </a:extLst>
          </p:cNvPr>
          <p:cNvSpPr txBox="1"/>
          <p:nvPr/>
        </p:nvSpPr>
        <p:spPr>
          <a:xfrm>
            <a:off x="19148194" y="11727531"/>
            <a:ext cx="10619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967FA9FE-0C7E-377B-31B8-F4C1BE26C053}"/>
              </a:ext>
            </a:extLst>
          </p:cNvPr>
          <p:cNvSpPr txBox="1"/>
          <p:nvPr/>
        </p:nvSpPr>
        <p:spPr>
          <a:xfrm>
            <a:off x="19342306" y="12220347"/>
            <a:ext cx="10619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D342104F-99C2-A6FA-1C88-6AA5CA25B880}"/>
              </a:ext>
            </a:extLst>
          </p:cNvPr>
          <p:cNvSpPr txBox="1"/>
          <p:nvPr/>
        </p:nvSpPr>
        <p:spPr>
          <a:xfrm>
            <a:off x="15159724" y="12938677"/>
            <a:ext cx="283476" cy="20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5C6B9E85-AAB0-FA92-E176-C2FD214FCFBD}"/>
              </a:ext>
            </a:extLst>
          </p:cNvPr>
          <p:cNvSpPr txBox="1"/>
          <p:nvPr/>
        </p:nvSpPr>
        <p:spPr>
          <a:xfrm>
            <a:off x="17852124" y="12715157"/>
            <a:ext cx="283476" cy="20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75" name="Picture 274">
            <a:extLst>
              <a:ext uri="{FF2B5EF4-FFF2-40B4-BE49-F238E27FC236}">
                <a16:creationId xmlns:a16="http://schemas.microsoft.com/office/drawing/2014/main" id="{4F44E271-6C53-9D0F-058E-696ED4EB4F4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726" t="1921" r="20831" b="51066"/>
          <a:stretch/>
        </p:blipFill>
        <p:spPr>
          <a:xfrm>
            <a:off x="16816272" y="17290828"/>
            <a:ext cx="4563961" cy="2418062"/>
          </a:xfrm>
          <a:prstGeom prst="rect">
            <a:avLst/>
          </a:prstGeom>
        </p:spPr>
      </p:pic>
      <p:pic>
        <p:nvPicPr>
          <p:cNvPr id="274" name="Picture 273">
            <a:extLst>
              <a:ext uri="{FF2B5EF4-FFF2-40B4-BE49-F238E27FC236}">
                <a16:creationId xmlns:a16="http://schemas.microsoft.com/office/drawing/2014/main" id="{8971F3CE-1632-1FCA-5C10-3D106EBECF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9867" y="18528872"/>
            <a:ext cx="6530208" cy="4081380"/>
          </a:xfrm>
          <a:prstGeom prst="rect">
            <a:avLst/>
          </a:prstGeom>
        </p:spPr>
      </p:pic>
      <p:sp>
        <p:nvSpPr>
          <p:cNvPr id="280" name="TextBox 279">
            <a:extLst>
              <a:ext uri="{FF2B5EF4-FFF2-40B4-BE49-F238E27FC236}">
                <a16:creationId xmlns:a16="http://schemas.microsoft.com/office/drawing/2014/main" id="{93017F03-3C13-94A0-6C28-8B32F11411E0}"/>
              </a:ext>
            </a:extLst>
          </p:cNvPr>
          <p:cNvSpPr txBox="1"/>
          <p:nvPr/>
        </p:nvSpPr>
        <p:spPr>
          <a:xfrm>
            <a:off x="10510854" y="16932625"/>
            <a:ext cx="590101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en-US" sz="168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8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= more outgassing </a:t>
            </a:r>
            <a:r>
              <a:rPr lang="en-US" sz="168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blue = more uptake </a:t>
            </a:r>
            <a:r>
              <a:rPr lang="en-US" sz="1680" dirty="0">
                <a:latin typeface="Arial" panose="020B0604020202020204" pitchFamily="34" charset="0"/>
                <a:cs typeface="Arial" panose="020B0604020202020204" pitchFamily="34" charset="0"/>
              </a:rPr>
              <a:t>in experiments</a:t>
            </a:r>
            <a:r>
              <a:rPr lang="en-US" sz="168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80" dirty="0">
                <a:latin typeface="Arial" panose="020B0604020202020204" pitchFamily="34" charset="0"/>
                <a:cs typeface="Arial" panose="020B0604020202020204" pitchFamily="34" charset="0"/>
              </a:rPr>
              <a:t>compared to baseline (daily point-source)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E5ED67D0-809C-5F4D-DEE4-DF0FB22B1D41}"/>
              </a:ext>
            </a:extLst>
          </p:cNvPr>
          <p:cNvSpPr txBox="1"/>
          <p:nvPr/>
        </p:nvSpPr>
        <p:spPr>
          <a:xfrm>
            <a:off x="10494564" y="17448373"/>
            <a:ext cx="576555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r>
              <a:rPr lang="en-US" sz="168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8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= higher </a:t>
            </a:r>
            <a:r>
              <a:rPr lang="en-US" sz="168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blue = lower </a:t>
            </a:r>
            <a:r>
              <a:rPr lang="en-US" sz="1680" dirty="0">
                <a:latin typeface="Arial" panose="020B0604020202020204" pitchFamily="34" charset="0"/>
                <a:cs typeface="Arial" panose="020B0604020202020204" pitchFamily="34" charset="0"/>
              </a:rPr>
              <a:t>in experiments</a:t>
            </a:r>
            <a:r>
              <a:rPr lang="en-US" sz="168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80" dirty="0">
                <a:latin typeface="Arial" panose="020B0604020202020204" pitchFamily="34" charset="0"/>
                <a:cs typeface="Arial" panose="020B0604020202020204" pitchFamily="34" charset="0"/>
              </a:rPr>
              <a:t>compared to baseline (daily point-source)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E2E8982A-CB48-FF65-2941-34ABD00FD20D}"/>
              </a:ext>
            </a:extLst>
          </p:cNvPr>
          <p:cNvSpPr txBox="1"/>
          <p:nvPr/>
        </p:nvSpPr>
        <p:spPr>
          <a:xfrm>
            <a:off x="10493661" y="17963931"/>
            <a:ext cx="54795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en-US" sz="168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8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= higher </a:t>
            </a:r>
            <a:r>
              <a:rPr lang="en-US" sz="168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blue = lower </a:t>
            </a:r>
            <a:r>
              <a:rPr lang="en-US" sz="1680" dirty="0">
                <a:latin typeface="Arial" panose="020B0604020202020204" pitchFamily="34" charset="0"/>
                <a:cs typeface="Arial" panose="020B0604020202020204" pitchFamily="34" charset="0"/>
              </a:rPr>
              <a:t>in experiments</a:t>
            </a:r>
            <a:r>
              <a:rPr lang="en-US" sz="168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80" dirty="0">
                <a:latin typeface="Arial" panose="020B0604020202020204" pitchFamily="34" charset="0"/>
                <a:cs typeface="Arial" panose="020B0604020202020204" pitchFamily="34" charset="0"/>
              </a:rPr>
              <a:t>compared to baseline (daily point-source)</a:t>
            </a:r>
          </a:p>
        </p:txBody>
      </p:sp>
      <p:pic>
        <p:nvPicPr>
          <p:cNvPr id="276" name="Picture 275">
            <a:extLst>
              <a:ext uri="{FF2B5EF4-FFF2-40B4-BE49-F238E27FC236}">
                <a16:creationId xmlns:a16="http://schemas.microsoft.com/office/drawing/2014/main" id="{1DD8F36E-BFBF-84A1-172E-C34AD82B3AA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605" t="51084" r="57539" b="6712"/>
          <a:stretch/>
        </p:blipFill>
        <p:spPr>
          <a:xfrm>
            <a:off x="15738112" y="17013862"/>
            <a:ext cx="1641001" cy="1673597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301" name="TextBox 300">
            <a:extLst>
              <a:ext uri="{FF2B5EF4-FFF2-40B4-BE49-F238E27FC236}">
                <a16:creationId xmlns:a16="http://schemas.microsoft.com/office/drawing/2014/main" id="{06F209E1-7BA7-6598-82B3-8FFE4B156CBF}"/>
              </a:ext>
            </a:extLst>
          </p:cNvPr>
          <p:cNvSpPr txBox="1"/>
          <p:nvPr/>
        </p:nvSpPr>
        <p:spPr>
          <a:xfrm>
            <a:off x="17289799" y="20046068"/>
            <a:ext cx="3999244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80" dirty="0">
                <a:latin typeface="Arial" panose="020B0604020202020204" pitchFamily="34" charset="0"/>
                <a:cs typeface="Arial" panose="020B0604020202020204" pitchFamily="34" charset="0"/>
              </a:rPr>
              <a:t>C runoff drives more outgassing through physical/dissolution pump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80" dirty="0">
                <a:latin typeface="Arial" panose="020B0604020202020204" pitchFamily="34" charset="0"/>
                <a:cs typeface="Arial" panose="020B0604020202020204" pitchFamily="34" charset="0"/>
              </a:rPr>
              <a:t>N runoff drives more </a:t>
            </a:r>
            <a:r>
              <a:rPr lang="en-US" sz="1680" dirty="0" err="1">
                <a:latin typeface="Arial" panose="020B0604020202020204" pitchFamily="34" charset="0"/>
                <a:cs typeface="Arial" panose="020B0604020202020204" pitchFamily="34" charset="0"/>
              </a:rPr>
              <a:t>ingassing</a:t>
            </a:r>
            <a:r>
              <a:rPr lang="en-US" sz="1680" dirty="0">
                <a:latin typeface="Arial" panose="020B0604020202020204" pitchFamily="34" charset="0"/>
                <a:cs typeface="Arial" panose="020B0604020202020204" pitchFamily="34" charset="0"/>
              </a:rPr>
              <a:t> through biological pump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8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8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80" dirty="0">
                <a:latin typeface="Arial" panose="020B0604020202020204" pitchFamily="34" charset="0"/>
                <a:cs typeface="Arial" panose="020B0604020202020204" pitchFamily="34" charset="0"/>
              </a:rPr>
              <a:t> production due to biological activity enhanced by N addition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80" dirty="0">
                <a:latin typeface="Arial" panose="020B0604020202020204" pitchFamily="34" charset="0"/>
                <a:cs typeface="Arial" panose="020B0604020202020204" pitchFamily="34" charset="0"/>
              </a:rPr>
              <a:t>Stronger effect in the coastal ocean, close to river mouths</a:t>
            </a:r>
          </a:p>
          <a:p>
            <a:endParaRPr lang="en-US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3" name="Curved Connector 332">
            <a:extLst>
              <a:ext uri="{FF2B5EF4-FFF2-40B4-BE49-F238E27FC236}">
                <a16:creationId xmlns:a16="http://schemas.microsoft.com/office/drawing/2014/main" id="{B2EDA057-5D6B-603A-D360-0F976E9EA07C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86555" y="22488926"/>
            <a:ext cx="2792860" cy="2043637"/>
          </a:xfrm>
          <a:prstGeom prst="curvedConnector3">
            <a:avLst>
              <a:gd name="adj1" fmla="val 2148"/>
            </a:avLst>
          </a:prstGeom>
          <a:ln w="317500">
            <a:solidFill>
              <a:srgbClr val="86E2F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703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</TotalTime>
  <Words>576</Words>
  <Application>Microsoft Macintosh PowerPoint</Application>
  <PresentationFormat>Custom</PresentationFormat>
  <Paragraphs>76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Poster Template Guidelines</dc:title>
  <dc:creator>Chen, Joy (US 183B)</dc:creator>
  <cp:lastModifiedBy>Savelli, Raphael (329B)</cp:lastModifiedBy>
  <cp:revision>39</cp:revision>
  <dcterms:created xsi:type="dcterms:W3CDTF">2022-08-22T17:05:38Z</dcterms:created>
  <dcterms:modified xsi:type="dcterms:W3CDTF">2023-09-29T22:14:22Z</dcterms:modified>
</cp:coreProperties>
</file>