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9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BEA06-7298-F5AF-E46F-36D6DE6EBD85}" name="Hong, Sophia (US 1200)" initials="HS(1" userId="S::ana.s.hong@jpl.nasa.gov::8ed35a80-99c1-44c0-b57b-9b3aa285e4d8" providerId="AD"/>
  <p188:author id="{9F1056C4-72A9-A504-F5CB-4FBBE654700D}" name="Castaneda, Lupe (US 1230)" initials="CL(1" userId="S::Guadalupe.Castaneda@jpl.nasa.gov::6691f1d8-cdcc-421d-b26a-5c6cdec046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415"/>
    <a:srgbClr val="0F6E77"/>
    <a:srgbClr val="BF9000"/>
    <a:srgbClr val="274D58"/>
    <a:srgbClr val="234956"/>
    <a:srgbClr val="1F4554"/>
    <a:srgbClr val="C89801"/>
    <a:srgbClr val="7F1F21"/>
    <a:srgbClr val="832022"/>
    <a:srgbClr val="051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6"/>
    <p:restoredTop sz="97059"/>
  </p:normalViewPr>
  <p:slideViewPr>
    <p:cSldViewPr snapToGrid="0">
      <p:cViewPr varScale="1">
        <p:scale>
          <a:sx n="26" d="100"/>
          <a:sy n="26" d="100"/>
        </p:scale>
        <p:origin x="537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156F-9B42-9646-8130-AA7AA642B9A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AD7F8-094C-004F-B235-369549E0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Raman spectroscopy: 50-4000 cm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-1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Optical microscopy: 10×, 50×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90 K solid-solid sequential deposition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FTIR spectroscopy [range]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XRD: 10-45 2</a:t>
            </a:r>
            <a:r>
              <a:rPr lang="el-G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θ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º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co-deposition as sample is cooled to solid 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D7F8-094C-004F-B235-369549E0D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9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9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1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1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50"/>
            <a:ext cx="18928080" cy="13693139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30"/>
            <a:ext cx="18928080" cy="7200899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1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1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8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9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1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2" y="8069582"/>
            <a:ext cx="9329738" cy="3954779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2" y="12024361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20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8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20" y="9875521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20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8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20" y="9875521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8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1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8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8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8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tif"/><Relationship Id="rId5" Type="http://schemas.openxmlformats.org/officeDocument/2006/relationships/image" Target="../media/image2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169069-DF23-7B63-44C0-0761A26DB6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22190"/>
            <a:ext cx="21945600" cy="2840736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D960914-38FE-3A93-27F4-F7DEB9414442}"/>
              </a:ext>
            </a:extLst>
          </p:cNvPr>
          <p:cNvSpPr/>
          <p:nvPr/>
        </p:nvSpPr>
        <p:spPr>
          <a:xfrm>
            <a:off x="8775082" y="9847316"/>
            <a:ext cx="4015043" cy="160672"/>
          </a:xfrm>
          <a:prstGeom prst="rect">
            <a:avLst/>
          </a:prstGeom>
          <a:solidFill>
            <a:srgbClr val="2349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606772-1FD8-C81A-CA54-1FB47CC88D64}"/>
              </a:ext>
            </a:extLst>
          </p:cNvPr>
          <p:cNvSpPr/>
          <p:nvPr/>
        </p:nvSpPr>
        <p:spPr>
          <a:xfrm>
            <a:off x="1" y="6402626"/>
            <a:ext cx="21945600" cy="422263"/>
          </a:xfrm>
          <a:prstGeom prst="rect">
            <a:avLst/>
          </a:prstGeom>
          <a:solidFill>
            <a:srgbClr val="051B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008870-3C96-F7DA-7C91-760C1D693711}"/>
              </a:ext>
            </a:extLst>
          </p:cNvPr>
          <p:cNvSpPr/>
          <p:nvPr/>
        </p:nvSpPr>
        <p:spPr>
          <a:xfrm>
            <a:off x="0" y="-54024"/>
            <a:ext cx="21945600" cy="2297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2417070"/>
            <a:ext cx="21945600" cy="39855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729474" y="28632241"/>
            <a:ext cx="633728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729474" y="83509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1284513" y="3185229"/>
            <a:ext cx="19376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Titan-Relevant Molecular Minerals: A Co-Crystal between Propionitrile and Acetylene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284512" y="4995952"/>
            <a:ext cx="19376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Authors: Ellen Czaplinski, NASA Postdoctoral Fellow (322)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Hodyss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(322), Tuan Vu (322), Morgan Cable (322)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93811-165A-F465-D149-810F948966A7}"/>
              </a:ext>
            </a:extLst>
          </p:cNvPr>
          <p:cNvSpPr txBox="1"/>
          <p:nvPr/>
        </p:nvSpPr>
        <p:spPr>
          <a:xfrm>
            <a:off x="764786" y="2491995"/>
            <a:ext cx="2041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 Research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7512" y="27996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D5331E-3FEF-EE5C-7D18-7A1A7CDF432F}"/>
              </a:ext>
            </a:extLst>
          </p:cNvPr>
          <p:cNvSpPr txBox="1"/>
          <p:nvPr/>
        </p:nvSpPr>
        <p:spPr>
          <a:xfrm>
            <a:off x="729474" y="31456747"/>
            <a:ext cx="597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Number: CL#00-0000</a:t>
            </a:r>
          </a:p>
          <a:p>
            <a:pPr>
              <a:spcBef>
                <a:spcPts val="1200"/>
              </a:spcBef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Number: PRD-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P-002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Copyright 2023. All rights reserved.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3FE7822-DE14-793F-756C-CDD744A79570}"/>
              </a:ext>
            </a:extLst>
          </p:cNvPr>
          <p:cNvGrpSpPr/>
          <p:nvPr/>
        </p:nvGrpSpPr>
        <p:grpSpPr>
          <a:xfrm>
            <a:off x="7024308" y="28337066"/>
            <a:ext cx="14372162" cy="4254017"/>
            <a:chOff x="7074183" y="28136077"/>
            <a:chExt cx="14372162" cy="425401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B6AD9F-C2D0-FAA0-B80B-B64AFDA924FD}"/>
                </a:ext>
              </a:extLst>
            </p:cNvPr>
            <p:cNvSpPr/>
            <p:nvPr/>
          </p:nvSpPr>
          <p:spPr>
            <a:xfrm>
              <a:off x="7074183" y="28136077"/>
              <a:ext cx="14372162" cy="42540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8681B-2025-FBE5-4C9F-CD63D9834A06}"/>
                </a:ext>
              </a:extLst>
            </p:cNvPr>
            <p:cNvSpPr txBox="1"/>
            <p:nvPr/>
          </p:nvSpPr>
          <p:spPr>
            <a:xfrm>
              <a:off x="7170912" y="28188771"/>
              <a:ext cx="14067349" cy="42013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Publications and Acknowledgements: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Czaplinski, E. 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., Vu, T.,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Hodyss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R. The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Propionitrile:Acetylene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Co-crystal under Titan Conditions. In Prep.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ACS Earth and Space Chem.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Czaplinski, E. 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., Vu, T., Cable, M. L.,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Choukroun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M.,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Malaska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M. J., and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Hodyss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R. 2023. Experimental Characterization of the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Pyridine:Acetylene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Co-crystal.</a:t>
              </a:r>
              <a:b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and Implications for Titan’s Surface.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ACS Earth and Space Chem., 7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(3), 597-608. </a:t>
              </a:r>
            </a:p>
            <a:p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Czaplinski, E. 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., Vu, T., Cable, M. L.,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Choukroun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M.,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Malaska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M. J., and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Hodyss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R. 2023. An Update on Titan-Relevant Co-Crystals Formed Experimentally: Implications for Titan’s Atmosphere, Surface, and Subsurface.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Titan Through Time VI Workshop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Paris, FR. </a:t>
              </a: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3000" b="1" dirty="0">
                  <a:latin typeface="Arial" panose="020B0604020202020204" pitchFamily="34" charset="0"/>
                </a:rPr>
                <a:t>Author Contact Information: </a:t>
              </a:r>
            </a:p>
            <a:p>
              <a:pPr>
                <a:spcBef>
                  <a:spcPct val="0"/>
                </a:spcBef>
              </a:pPr>
              <a:r>
                <a:rPr lang="en-US" altLang="en-US" sz="3000" b="1" i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Ellen.C.Czaplinski@jpl.nasa.gov</a:t>
              </a:r>
              <a:endParaRPr lang="en-US" altLang="en-US" sz="30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0FD005-91D8-885B-2A5B-BF7B3E10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8384">
            <a:off x="11457424" y="9309738"/>
            <a:ext cx="1379959" cy="3777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9E3DB6E4-3FF6-0DC3-A291-BD93E60A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262" y="6683728"/>
            <a:ext cx="1004690" cy="117272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5C0DE7-EF78-C23B-7929-CF1F8136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033" y="6858238"/>
            <a:ext cx="1022609" cy="878439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0A4ED70-0D69-3DA7-A2D9-72BDDF08BEB8}"/>
              </a:ext>
            </a:extLst>
          </p:cNvPr>
          <p:cNvSpPr txBox="1"/>
          <p:nvPr/>
        </p:nvSpPr>
        <p:spPr>
          <a:xfrm>
            <a:off x="13328875" y="7964193"/>
            <a:ext cx="227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1F9AAA-36B3-62D4-1FDD-A2C7F12B1A01}"/>
              </a:ext>
            </a:extLst>
          </p:cNvPr>
          <p:cNvSpPr txBox="1"/>
          <p:nvPr/>
        </p:nvSpPr>
        <p:spPr>
          <a:xfrm>
            <a:off x="6099908" y="7842781"/>
            <a:ext cx="274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99DFDC-DA49-4303-6AF3-5C159215B815}"/>
              </a:ext>
            </a:extLst>
          </p:cNvPr>
          <p:cNvSpPr txBox="1"/>
          <p:nvPr/>
        </p:nvSpPr>
        <p:spPr>
          <a:xfrm>
            <a:off x="9711801" y="7899983"/>
            <a:ext cx="149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methane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BE5D64-4C77-6C3E-3510-5DA9D3205731}"/>
              </a:ext>
            </a:extLst>
          </p:cNvPr>
          <p:cNvSpPr txBox="1"/>
          <p:nvPr/>
        </p:nvSpPr>
        <p:spPr>
          <a:xfrm>
            <a:off x="11080567" y="7922406"/>
            <a:ext cx="160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</a:p>
        </p:txBody>
      </p:sp>
      <p:pic>
        <p:nvPicPr>
          <p:cNvPr id="33" name="Picture 4" descr="Saturn Facts | Surface, Atmosphere, Moons, History &amp; Definition">
            <a:extLst>
              <a:ext uri="{FF2B5EF4-FFF2-40B4-BE49-F238E27FC236}">
                <a16:creationId xmlns:a16="http://schemas.microsoft.com/office/drawing/2014/main" id="{B0F89879-0C9B-7466-B6EB-CDC83A36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080">
            <a:off x="6648177" y="6819907"/>
            <a:ext cx="1484548" cy="111341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un 33">
            <a:extLst>
              <a:ext uri="{FF2B5EF4-FFF2-40B4-BE49-F238E27FC236}">
                <a16:creationId xmlns:a16="http://schemas.microsoft.com/office/drawing/2014/main" id="{15F063D4-51AB-9D4E-0772-8E7D03DC986F}"/>
              </a:ext>
            </a:extLst>
          </p:cNvPr>
          <p:cNvSpPr>
            <a:spLocks noChangeAspect="1"/>
          </p:cNvSpPr>
          <p:nvPr/>
        </p:nvSpPr>
        <p:spPr>
          <a:xfrm>
            <a:off x="13814845" y="6644021"/>
            <a:ext cx="1304308" cy="1304308"/>
          </a:xfrm>
          <a:prstGeom prst="sun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7D0E158B-E440-84E9-DE49-FEB16154A2C4}"/>
              </a:ext>
            </a:extLst>
          </p:cNvPr>
          <p:cNvSpPr/>
          <p:nvPr/>
        </p:nvSpPr>
        <p:spPr>
          <a:xfrm rot="16200000" flipH="1">
            <a:off x="8888071" y="6873667"/>
            <a:ext cx="275618" cy="920830"/>
          </a:xfrm>
          <a:prstGeom prst="downArrow">
            <a:avLst>
              <a:gd name="adj1" fmla="val 30533"/>
              <a:gd name="adj2" fmla="val 7237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00EDF29B-D6AF-5FDE-065A-85DC9CB4FEAF}"/>
              </a:ext>
            </a:extLst>
          </p:cNvPr>
          <p:cNvSpPr/>
          <p:nvPr/>
        </p:nvSpPr>
        <p:spPr>
          <a:xfrm>
            <a:off x="10986629" y="8304827"/>
            <a:ext cx="289106" cy="720804"/>
          </a:xfrm>
          <a:prstGeom prst="downArrow">
            <a:avLst>
              <a:gd name="adj1" fmla="val 30533"/>
              <a:gd name="adj2" fmla="val 7237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EACD5B-D5AD-3835-D7B4-3052BB8172C7}"/>
              </a:ext>
            </a:extLst>
          </p:cNvPr>
          <p:cNvSpPr txBox="1"/>
          <p:nvPr/>
        </p:nvSpPr>
        <p:spPr>
          <a:xfrm>
            <a:off x="12703007" y="9177725"/>
            <a:ext cx="160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acetylene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67A15C-7B06-CEDA-76B2-6AA54DB7CE4A}"/>
              </a:ext>
            </a:extLst>
          </p:cNvPr>
          <p:cNvSpPr txBox="1"/>
          <p:nvPr/>
        </p:nvSpPr>
        <p:spPr>
          <a:xfrm>
            <a:off x="7737618" y="9124112"/>
            <a:ext cx="181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propionitrile</a:t>
            </a: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3E54F03A-3E67-A486-9996-FD1692F7FC4A}"/>
              </a:ext>
            </a:extLst>
          </p:cNvPr>
          <p:cNvSpPr/>
          <p:nvPr/>
        </p:nvSpPr>
        <p:spPr>
          <a:xfrm>
            <a:off x="10970073" y="7163360"/>
            <a:ext cx="365760" cy="365760"/>
          </a:xfrm>
          <a:prstGeom prst="plus">
            <a:avLst>
              <a:gd name="adj" fmla="val 45938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CFD682-2394-4C4B-B00E-36992B524C75}"/>
              </a:ext>
            </a:extLst>
          </p:cNvPr>
          <p:cNvGrpSpPr/>
          <p:nvPr/>
        </p:nvGrpSpPr>
        <p:grpSpPr>
          <a:xfrm>
            <a:off x="17097214" y="7302013"/>
            <a:ext cx="3068209" cy="3593270"/>
            <a:chOff x="17529590" y="7885456"/>
            <a:chExt cx="3068209" cy="3593270"/>
          </a:xfrm>
        </p:grpSpPr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69A0971A-E428-A260-949C-9CDFCB8A0FCE}"/>
                </a:ext>
              </a:extLst>
            </p:cNvPr>
            <p:cNvSpPr/>
            <p:nvPr/>
          </p:nvSpPr>
          <p:spPr>
            <a:xfrm rot="5400000">
              <a:off x="18845210" y="9141177"/>
              <a:ext cx="436970" cy="149855"/>
            </a:xfrm>
            <a:prstGeom prst="rightArrow">
              <a:avLst>
                <a:gd name="adj1" fmla="val 28348"/>
                <a:gd name="adj2" fmla="val 74359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0A6C250-A99F-E823-FAC4-B6CE8251C6F5}"/>
                </a:ext>
              </a:extLst>
            </p:cNvPr>
            <p:cNvGrpSpPr/>
            <p:nvPr/>
          </p:nvGrpSpPr>
          <p:grpSpPr>
            <a:xfrm>
              <a:off x="17966490" y="7885456"/>
              <a:ext cx="2198931" cy="1217957"/>
              <a:chOff x="15047445" y="10099672"/>
              <a:chExt cx="2198931" cy="1217957"/>
            </a:xfrm>
          </p:grpSpPr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6981FCD5-B368-3694-A3FB-E35B7F35C156}"/>
                  </a:ext>
                </a:extLst>
              </p:cNvPr>
              <p:cNvSpPr/>
              <p:nvPr/>
            </p:nvSpPr>
            <p:spPr>
              <a:xfrm>
                <a:off x="15047445" y="10099672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rapezoid 49">
                <a:extLst>
                  <a:ext uri="{FF2B5EF4-FFF2-40B4-BE49-F238E27FC236}">
                    <a16:creationId xmlns:a16="http://schemas.microsoft.com/office/drawing/2014/main" id="{F109310F-8367-0092-AF07-0AF57A70ACB8}"/>
                  </a:ext>
                </a:extLst>
              </p:cNvPr>
              <p:cNvSpPr/>
              <p:nvPr/>
            </p:nvSpPr>
            <p:spPr>
              <a:xfrm>
                <a:off x="16514856" y="10301025"/>
                <a:ext cx="731520" cy="298981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ross 50">
                <a:extLst>
                  <a:ext uri="{FF2B5EF4-FFF2-40B4-BE49-F238E27FC236}">
                    <a16:creationId xmlns:a16="http://schemas.microsoft.com/office/drawing/2014/main" id="{2DFAF1EE-7C5D-3F8C-03C9-74DA120FC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06220" y="10410705"/>
                <a:ext cx="276863" cy="274320"/>
              </a:xfrm>
              <a:prstGeom prst="plus">
                <a:avLst>
                  <a:gd name="adj" fmla="val 42522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E6D1170-9732-6C41-2F17-2F0A91374FE8}"/>
                  </a:ext>
                </a:extLst>
              </p:cNvPr>
              <p:cNvSpPr txBox="1"/>
              <p:nvPr/>
            </p:nvSpPr>
            <p:spPr>
              <a:xfrm>
                <a:off x="15285737" y="10855964"/>
                <a:ext cx="347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Avenir Book" panose="02000503020000020003" pitchFamily="2" charset="0"/>
                    <a:ea typeface="CMU Sans Serif Medium" panose="02000603000000000000" pitchFamily="2" charset="0"/>
                    <a:cs typeface="CMU Sans Serif Medium" panose="02000603000000000000" pitchFamily="2" charset="0"/>
                  </a:rPr>
                  <a:t>a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9C036B-3EBC-C071-D8BF-BB730FC43180}"/>
                  </a:ext>
                </a:extLst>
              </p:cNvPr>
              <p:cNvSpPr txBox="1"/>
              <p:nvPr/>
            </p:nvSpPr>
            <p:spPr>
              <a:xfrm>
                <a:off x="16707065" y="10852607"/>
                <a:ext cx="347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Avenir Book" panose="02000503020000020003" pitchFamily="2" charset="0"/>
                    <a:ea typeface="CMU Sans Serif Medium" panose="02000603000000000000" pitchFamily="2" charset="0"/>
                    <a:cs typeface="CMU Sans Serif Medium" panose="02000603000000000000" pitchFamily="2" charset="0"/>
                  </a:rPr>
                  <a:t>b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B52E554-2101-E4F8-7DE8-3FE949CBB861}"/>
                </a:ext>
              </a:extLst>
            </p:cNvPr>
            <p:cNvSpPr txBox="1"/>
            <p:nvPr/>
          </p:nvSpPr>
          <p:spPr>
            <a:xfrm>
              <a:off x="18286538" y="11017061"/>
              <a:ext cx="155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venir Book" panose="02000503020000020003" pitchFamily="2" charset="0"/>
                  <a:ea typeface="CMU Sans Serif Medium" panose="02000603000000000000" pitchFamily="2" charset="0"/>
                  <a:cs typeface="CMU Sans Serif Medium" panose="02000603000000000000" pitchFamily="2" charset="0"/>
                </a:rPr>
                <a:t>co-crystal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07E9AFD-58A6-7874-A8D7-467C1580EC71}"/>
                </a:ext>
              </a:extLst>
            </p:cNvPr>
            <p:cNvGrpSpPr/>
            <p:nvPr/>
          </p:nvGrpSpPr>
          <p:grpSpPr>
            <a:xfrm>
              <a:off x="17529590" y="9591093"/>
              <a:ext cx="3068209" cy="1310692"/>
              <a:chOff x="18054922" y="9883551"/>
              <a:chExt cx="3068209" cy="1310692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C18C6985-78D3-72F9-A302-268480C0E059}"/>
                  </a:ext>
                </a:extLst>
              </p:cNvPr>
              <p:cNvSpPr/>
              <p:nvPr/>
            </p:nvSpPr>
            <p:spPr>
              <a:xfrm>
                <a:off x="18054922" y="9883551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D4412760-4836-F9C5-E5C2-DF8249750A8B}"/>
                  </a:ext>
                </a:extLst>
              </p:cNvPr>
              <p:cNvSpPr/>
              <p:nvPr/>
            </p:nvSpPr>
            <p:spPr>
              <a:xfrm>
                <a:off x="19222878" y="9886726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B8CC42C2-4350-C3F8-96AE-711B2C9F7837}"/>
                  </a:ext>
                </a:extLst>
              </p:cNvPr>
              <p:cNvSpPr/>
              <p:nvPr/>
            </p:nvSpPr>
            <p:spPr>
              <a:xfrm>
                <a:off x="18644118" y="10215233"/>
                <a:ext cx="721413" cy="313939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3111CBAC-0D46-A98E-A0E3-C66DCB068ABC}"/>
                  </a:ext>
                </a:extLst>
              </p:cNvPr>
              <p:cNvSpPr/>
              <p:nvPr/>
            </p:nvSpPr>
            <p:spPr>
              <a:xfrm rot="10800000">
                <a:off x="18644116" y="9886726"/>
                <a:ext cx="721413" cy="306328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Hexagon 58">
                <a:extLst>
                  <a:ext uri="{FF2B5EF4-FFF2-40B4-BE49-F238E27FC236}">
                    <a16:creationId xmlns:a16="http://schemas.microsoft.com/office/drawing/2014/main" id="{07405889-9BC5-B0B7-66D2-97F1D91CBD0F}"/>
                  </a:ext>
                </a:extLst>
              </p:cNvPr>
              <p:cNvSpPr/>
              <p:nvPr/>
            </p:nvSpPr>
            <p:spPr>
              <a:xfrm>
                <a:off x="18055699" y="10548622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AA4F3DA9-232A-DB2E-4B28-328F39F5E876}"/>
                  </a:ext>
                </a:extLst>
              </p:cNvPr>
              <p:cNvSpPr/>
              <p:nvPr/>
            </p:nvSpPr>
            <p:spPr>
              <a:xfrm>
                <a:off x="19223655" y="10551797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apezoid 60">
                <a:extLst>
                  <a:ext uri="{FF2B5EF4-FFF2-40B4-BE49-F238E27FC236}">
                    <a16:creationId xmlns:a16="http://schemas.microsoft.com/office/drawing/2014/main" id="{35D528DF-6017-DB96-80E9-C5DF74B67224}"/>
                  </a:ext>
                </a:extLst>
              </p:cNvPr>
              <p:cNvSpPr/>
              <p:nvPr/>
            </p:nvSpPr>
            <p:spPr>
              <a:xfrm>
                <a:off x="18644895" y="10880304"/>
                <a:ext cx="721413" cy="313939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apezoid 61">
                <a:extLst>
                  <a:ext uri="{FF2B5EF4-FFF2-40B4-BE49-F238E27FC236}">
                    <a16:creationId xmlns:a16="http://schemas.microsoft.com/office/drawing/2014/main" id="{C8AF55D6-26A9-1940-B265-1F2ACDBF4B79}"/>
                  </a:ext>
                </a:extLst>
              </p:cNvPr>
              <p:cNvSpPr/>
              <p:nvPr/>
            </p:nvSpPr>
            <p:spPr>
              <a:xfrm rot="10800000">
                <a:off x="18644893" y="10551797"/>
                <a:ext cx="721413" cy="306328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0B036938-0303-9DB4-B72C-AC6545425673}"/>
                  </a:ext>
                </a:extLst>
              </p:cNvPr>
              <p:cNvSpPr/>
              <p:nvPr/>
            </p:nvSpPr>
            <p:spPr>
              <a:xfrm>
                <a:off x="20390834" y="9883551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apezoid 63">
                <a:extLst>
                  <a:ext uri="{FF2B5EF4-FFF2-40B4-BE49-F238E27FC236}">
                    <a16:creationId xmlns:a16="http://schemas.microsoft.com/office/drawing/2014/main" id="{05A26693-6E6C-D946-A7F5-9CD266AA1762}"/>
                  </a:ext>
                </a:extLst>
              </p:cNvPr>
              <p:cNvSpPr/>
              <p:nvPr/>
            </p:nvSpPr>
            <p:spPr>
              <a:xfrm>
                <a:off x="19812074" y="10212058"/>
                <a:ext cx="721413" cy="313939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018278E7-0B2D-8651-A2C6-4757B87B34F6}"/>
                  </a:ext>
                </a:extLst>
              </p:cNvPr>
              <p:cNvSpPr/>
              <p:nvPr/>
            </p:nvSpPr>
            <p:spPr>
              <a:xfrm rot="10800000">
                <a:off x="19812072" y="9883551"/>
                <a:ext cx="721413" cy="306328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:a16="http://schemas.microsoft.com/office/drawing/2014/main" id="{64EF1DD0-99ED-E6A4-A1C2-72E5FF107D7D}"/>
                  </a:ext>
                </a:extLst>
              </p:cNvPr>
              <p:cNvSpPr/>
              <p:nvPr/>
            </p:nvSpPr>
            <p:spPr>
              <a:xfrm>
                <a:off x="20391611" y="10548622"/>
                <a:ext cx="731520" cy="640080"/>
              </a:xfrm>
              <a:prstGeom prst="hexagon">
                <a:avLst>
                  <a:gd name="adj" fmla="val 27528"/>
                  <a:gd name="vf" fmla="val 115470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apezoid 66">
                <a:extLst>
                  <a:ext uri="{FF2B5EF4-FFF2-40B4-BE49-F238E27FC236}">
                    <a16:creationId xmlns:a16="http://schemas.microsoft.com/office/drawing/2014/main" id="{F51045CD-20C6-344D-6DC8-8919AF7084C1}"/>
                  </a:ext>
                </a:extLst>
              </p:cNvPr>
              <p:cNvSpPr/>
              <p:nvPr/>
            </p:nvSpPr>
            <p:spPr>
              <a:xfrm>
                <a:off x="19812851" y="10877129"/>
                <a:ext cx="721413" cy="313939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rapezoid 67">
                <a:extLst>
                  <a:ext uri="{FF2B5EF4-FFF2-40B4-BE49-F238E27FC236}">
                    <a16:creationId xmlns:a16="http://schemas.microsoft.com/office/drawing/2014/main" id="{A412B695-A04D-934C-7736-F51CF51B56AF}"/>
                  </a:ext>
                </a:extLst>
              </p:cNvPr>
              <p:cNvSpPr/>
              <p:nvPr/>
            </p:nvSpPr>
            <p:spPr>
              <a:xfrm rot="10800000">
                <a:off x="19812849" y="10548622"/>
                <a:ext cx="721413" cy="306328"/>
              </a:xfrm>
              <a:prstGeom prst="trapezoid">
                <a:avLst>
                  <a:gd name="adj" fmla="val 54120"/>
                </a:avLst>
              </a:prstGeom>
              <a:solidFill>
                <a:srgbClr val="5514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61D2C53-2FF4-B376-3C50-92EC91391826}"/>
              </a:ext>
            </a:extLst>
          </p:cNvPr>
          <p:cNvSpPr txBox="1"/>
          <p:nvPr/>
        </p:nvSpPr>
        <p:spPr>
          <a:xfrm>
            <a:off x="15299198" y="10907153"/>
            <a:ext cx="6242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551415"/>
              </a:buClr>
            </a:pPr>
            <a:r>
              <a:rPr lang="en-US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Co-crystals are secondary compounds (“</a:t>
            </a:r>
            <a:r>
              <a:rPr lang="en-US" sz="2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cryominerals</a:t>
            </a:r>
            <a:r>
              <a:rPr lang="en-US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”) with a unique crystalline structure. They are </a:t>
            </a:r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stabilized</a:t>
            </a:r>
            <a:r>
              <a:rPr lang="en-US"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 by weak interactions and can form in the atmosphere, surface, or subsurface.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08A890-ED02-3CFB-2A04-011EE786421C}"/>
              </a:ext>
            </a:extLst>
          </p:cNvPr>
          <p:cNvSpPr txBox="1"/>
          <p:nvPr/>
        </p:nvSpPr>
        <p:spPr>
          <a:xfrm>
            <a:off x="292714" y="6621299"/>
            <a:ext cx="5778791" cy="69567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Background</a:t>
            </a:r>
          </a:p>
          <a:p>
            <a:endParaRPr lang="en-US" sz="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	A chemical cascade of organic molecules are created in Titan’s atmosphere, including acetylene (C</a:t>
            </a:r>
            <a:r>
              <a: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H</a:t>
            </a:r>
            <a:r>
              <a:rPr lang="en-US" sz="24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) and propionitrile (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3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CN)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. These molecules are known to interact with each other to create 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co-crystal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, a molecular mineral. Co-crystals may have important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astrobiological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and geological implications regarding Titan’s surface and subsurface evolution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. 	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	Here, we tested the formation conditions and stability of the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propionitrile:acetylene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co-crystal under Titan conditions for the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first time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using micro Raman &amp; infrared spectroscopy and X-Ray Diffraction (XRD).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F5DF8DC-7CF7-A991-FB4C-A9890B0F3E81}"/>
              </a:ext>
            </a:extLst>
          </p:cNvPr>
          <p:cNvSpPr/>
          <p:nvPr/>
        </p:nvSpPr>
        <p:spPr>
          <a:xfrm>
            <a:off x="8775081" y="9998985"/>
            <a:ext cx="4099349" cy="367095"/>
          </a:xfrm>
          <a:prstGeom prst="rect">
            <a:avLst/>
          </a:prstGeom>
          <a:solidFill>
            <a:srgbClr val="27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99CCC5-8EE1-126D-963F-797814E3EC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77955">
            <a:off x="9611901" y="8789952"/>
            <a:ext cx="1551410" cy="133446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6959784-7F47-F26E-07AB-C1452B87D1D2}"/>
              </a:ext>
            </a:extLst>
          </p:cNvPr>
          <p:cNvGrpSpPr/>
          <p:nvPr/>
        </p:nvGrpSpPr>
        <p:grpSpPr>
          <a:xfrm>
            <a:off x="6603852" y="10326353"/>
            <a:ext cx="8724771" cy="2050568"/>
            <a:chOff x="292455" y="9660494"/>
            <a:chExt cx="6888410" cy="2050568"/>
          </a:xfrm>
          <a:solidFill>
            <a:srgbClr val="551415"/>
          </a:solidFill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E8949F23-4D07-70DD-A8E9-F3612DE50AE1}"/>
                </a:ext>
              </a:extLst>
            </p:cNvPr>
            <p:cNvSpPr/>
            <p:nvPr/>
          </p:nvSpPr>
          <p:spPr>
            <a:xfrm>
              <a:off x="292455" y="9660494"/>
              <a:ext cx="6888410" cy="2050568"/>
            </a:xfrm>
            <a:prstGeom prst="hexagon">
              <a:avLst>
                <a:gd name="adj" fmla="val 18466"/>
                <a:gd name="vf" fmla="val 115470"/>
              </a:avLst>
            </a:prstGeom>
            <a:grpFill/>
            <a:ln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6D8F5E-F768-BD0E-CD03-0C8DBF332AB6}"/>
                </a:ext>
              </a:extLst>
            </p:cNvPr>
            <p:cNvSpPr txBox="1"/>
            <p:nvPr/>
          </p:nvSpPr>
          <p:spPr>
            <a:xfrm>
              <a:off x="560945" y="9776399"/>
              <a:ext cx="6574264" cy="17824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panose="02000503020000020003" pitchFamily="2" charset="0"/>
                </a:rPr>
                <a:t>Research Objectives</a:t>
              </a:r>
            </a:p>
            <a:p>
              <a:pPr marL="457200" indent="-457200">
                <a:buAutoNum type="arabicPeriod"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panose="02000503020000020003" pitchFamily="2" charset="0"/>
                </a:rPr>
                <a:t>Examine the formation conditions of the co-crystal</a:t>
              </a:r>
            </a:p>
            <a:p>
              <a:pPr marL="457200" indent="-457200">
                <a:buAutoNum type="arabicPeriod"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panose="02000503020000020003" pitchFamily="2" charset="0"/>
                </a:rPr>
                <a:t>Measure the stability of the co-crystal with temperature</a:t>
              </a:r>
            </a:p>
            <a:p>
              <a:pPr marL="457200" indent="-457200">
                <a:buAutoNum type="arabicPeriod"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panose="02000503020000020003" pitchFamily="2" charset="0"/>
                </a:rPr>
                <a:t>Determine atomic-scale structure of the co-crystal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757B445-56A9-8BD1-6046-5265116429A3}"/>
              </a:ext>
            </a:extLst>
          </p:cNvPr>
          <p:cNvSpPr txBox="1"/>
          <p:nvPr/>
        </p:nvSpPr>
        <p:spPr>
          <a:xfrm>
            <a:off x="7127526" y="19148617"/>
            <a:ext cx="7652165" cy="2014002"/>
          </a:xfrm>
          <a:prstGeom prst="roundRect">
            <a:avLst>
              <a:gd name="adj" fmla="val 6691"/>
            </a:avLst>
          </a:prstGeom>
          <a:solidFill>
            <a:srgbClr val="BF9000"/>
          </a:solidFill>
          <a:ln>
            <a:solidFill>
              <a:srgbClr val="55141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Figure 1. Raman spectra of the propionitrile + acetylene experiment shows </a:t>
            </a: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frequency shifts 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of the CH</a:t>
            </a:r>
            <a:r>
              <a:rPr lang="en-US" sz="2400" baseline="-25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2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/CH</a:t>
            </a:r>
            <a:r>
              <a:rPr lang="en-US" sz="2400" baseline="-25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3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  and C-H stretches, </a:t>
            </a: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new peaks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, and </a:t>
            </a: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splitting/merging 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of bands, </a:t>
            </a: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indicative of co-crystal formation</a:t>
            </a:r>
            <a:r>
              <a:rPr lang="en-US"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. The co-crystal is stable from 90-160 K.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7AEC1A5-8519-E5B4-D0A4-C45AA47299D9}"/>
              </a:ext>
            </a:extLst>
          </p:cNvPr>
          <p:cNvSpPr txBox="1"/>
          <p:nvPr/>
        </p:nvSpPr>
        <p:spPr>
          <a:xfrm>
            <a:off x="401322" y="23831795"/>
            <a:ext cx="6422795" cy="4275870"/>
          </a:xfrm>
          <a:prstGeom prst="roundRect">
            <a:avLst>
              <a:gd name="adj" fmla="val 5914"/>
            </a:avLst>
          </a:prstGeom>
          <a:solidFill>
            <a:schemeClr val="tx1">
              <a:lumMod val="50000"/>
              <a:lumOff val="50000"/>
              <a:alpha val="47517"/>
            </a:schemeClr>
          </a:solidFill>
          <a:ln w="19050">
            <a:solidFill>
              <a:srgbClr val="5514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Significance</a:t>
            </a:r>
          </a:p>
          <a:p>
            <a:endParaRPr lang="en-US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These results provide formation conditions and stability of the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propionitrile:acetylene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co-crystal for the first time. Acetylene and propionitrile are relatively abundant in Titan’s atmosphere; they may preferentially exist as a co-crystal at 90 K on the surface. This co-crystal is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astrobiologically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relevant, and may be a way for prebiotic compounds to be concentrated on Titan.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E597B0-D35E-6F03-CB84-F7B8BA247E83}"/>
              </a:ext>
            </a:extLst>
          </p:cNvPr>
          <p:cNvSpPr txBox="1"/>
          <p:nvPr/>
        </p:nvSpPr>
        <p:spPr>
          <a:xfrm>
            <a:off x="15124856" y="20948888"/>
            <a:ext cx="6418864" cy="5104608"/>
          </a:xfrm>
          <a:prstGeom prst="roundRect">
            <a:avLst>
              <a:gd name="adj" fmla="val 4086"/>
            </a:avLst>
          </a:prstGeom>
          <a:solidFill>
            <a:schemeClr val="tx1">
              <a:lumMod val="50000"/>
              <a:lumOff val="50000"/>
              <a:alpha val="47517"/>
            </a:schemeClr>
          </a:solidFill>
          <a:ln w="19050">
            <a:solidFill>
              <a:srgbClr val="5514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Future Work</a:t>
            </a:r>
          </a:p>
          <a:p>
            <a:endParaRPr lang="en-US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Publish this work in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ACS Earth &amp; Space Chemistry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Continue to present work at relevant conferences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Continue investigating co-crystal combinations in our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Collaborating with our co-crystal colleagues around the world to submit ROSES proposals and continue new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e.g., co-crystal material properties database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E45B8-CD56-9AC3-88CE-AD7F85CAFAC0}"/>
              </a:ext>
            </a:extLst>
          </p:cNvPr>
          <p:cNvSpPr txBox="1"/>
          <p:nvPr/>
        </p:nvSpPr>
        <p:spPr>
          <a:xfrm>
            <a:off x="15130422" y="13316216"/>
            <a:ext cx="6411663" cy="7428039"/>
          </a:xfrm>
          <a:prstGeom prst="roundRect">
            <a:avLst>
              <a:gd name="adj" fmla="val 3529"/>
            </a:avLst>
          </a:prstGeom>
          <a:solidFill>
            <a:schemeClr val="tx1">
              <a:lumMod val="50000"/>
              <a:lumOff val="50000"/>
              <a:alpha val="47517"/>
            </a:schemeClr>
          </a:solidFill>
          <a:ln w="19050">
            <a:solidFill>
              <a:srgbClr val="5514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Benefit to JPL</a:t>
            </a:r>
          </a:p>
          <a:p>
            <a:endParaRPr lang="en-US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JPL is a leader in experimental co-crystal studies, and this work highlights our unique approach to determining which Titan-relevant compounds form co-crystals.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	Even after the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Cassini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mission, there are many unanswered questions about the composition of Titan’s surface. This study,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provides fundamental compositional information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about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the surface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 critical for planning a future Titan orbiter mission (i.e., for New Frontiers concepts).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	This project is also tied to the NASA Astrobiology Institute (NAI) grant, “Habitability of Hydrocarbon Worlds: Titan and Beyond” (PI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Rosaly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Lopes) [REF]. Specifically, Objective 1.2. Molecular Transport Across the Surface and 1.3. Molecular path: Surface to ocean. 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endParaRPr lang="en-US" sz="2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67A0A1B2-C28E-8B9E-3494-EAE3D5A77444}"/>
              </a:ext>
            </a:extLst>
          </p:cNvPr>
          <p:cNvSpPr/>
          <p:nvPr/>
        </p:nvSpPr>
        <p:spPr>
          <a:xfrm rot="5400000" flipH="1">
            <a:off x="12910732" y="6833869"/>
            <a:ext cx="275618" cy="920830"/>
          </a:xfrm>
          <a:prstGeom prst="downArrow">
            <a:avLst>
              <a:gd name="adj1" fmla="val 30533"/>
              <a:gd name="adj2" fmla="val 7237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52967-F6A3-09F6-0BB7-8543AEDCE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0156" y="12682546"/>
            <a:ext cx="7652165" cy="6206627"/>
          </a:xfrm>
          <a:prstGeom prst="roundRect">
            <a:avLst>
              <a:gd name="adj" fmla="val 444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C3A1CD0-704B-3ED7-35B0-ABAE969D59C0}"/>
              </a:ext>
            </a:extLst>
          </p:cNvPr>
          <p:cNvSpPr txBox="1"/>
          <p:nvPr/>
        </p:nvSpPr>
        <p:spPr>
          <a:xfrm>
            <a:off x="7896144" y="12685467"/>
            <a:ext cx="36567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venir Book" panose="02000503020000020003" pitchFamily="2" charset="0"/>
                <a:cs typeface="Arial" panose="020B0604020202020204" pitchFamily="34" charset="0"/>
              </a:rPr>
              <a:t>CH</a:t>
            </a:r>
            <a:r>
              <a:rPr lang="en-US" sz="2400" baseline="-25000">
                <a:latin typeface="Avenir Book" panose="02000503020000020003" pitchFamily="2" charset="0"/>
                <a:cs typeface="Arial" panose="020B0604020202020204" pitchFamily="34" charset="0"/>
              </a:rPr>
              <a:t>2</a:t>
            </a:r>
            <a:r>
              <a:rPr lang="en-US" sz="2400">
                <a:latin typeface="Avenir Book" panose="02000503020000020003" pitchFamily="2" charset="0"/>
                <a:cs typeface="Arial" panose="020B0604020202020204" pitchFamily="34" charset="0"/>
              </a:rPr>
              <a:t>/CH</a:t>
            </a:r>
            <a:r>
              <a:rPr lang="en-US" sz="2400" baseline="-25000">
                <a:latin typeface="Avenir Book" panose="02000503020000020003" pitchFamily="2" charset="0"/>
                <a:cs typeface="Arial" panose="020B0604020202020204" pitchFamily="34" charset="0"/>
              </a:rPr>
              <a:t>3</a:t>
            </a:r>
            <a:r>
              <a:rPr lang="en-US" sz="2400">
                <a:latin typeface="Avenir Book" panose="02000503020000020003" pitchFamily="2" charset="0"/>
                <a:cs typeface="Arial" panose="020B0604020202020204" pitchFamily="34" charset="0"/>
              </a:rPr>
              <a:t> sym./asym. stretches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15A2780-2F69-85C6-7F8D-0DB7F8FAAA13}"/>
              </a:ext>
            </a:extLst>
          </p:cNvPr>
          <p:cNvSpPr txBox="1"/>
          <p:nvPr/>
        </p:nvSpPr>
        <p:spPr>
          <a:xfrm>
            <a:off x="12288885" y="12798335"/>
            <a:ext cx="11558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aseline="-25000">
                <a:latin typeface="Avenir Book" panose="02000503020000020003" pitchFamily="2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Avenir Book" panose="02000503020000020003" pitchFamily="2" charset="0"/>
                <a:cs typeface="Arial" panose="020B0604020202020204" pitchFamily="34" charset="0"/>
              </a:rPr>
              <a:t>C–H stretch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5D3221-BC4C-7C71-9880-A9B176A36766}"/>
              </a:ext>
            </a:extLst>
          </p:cNvPr>
          <p:cNvCxnSpPr>
            <a:cxnSpLocks/>
          </p:cNvCxnSpPr>
          <p:nvPr/>
        </p:nvCxnSpPr>
        <p:spPr>
          <a:xfrm flipH="1" flipV="1">
            <a:off x="10267121" y="16962833"/>
            <a:ext cx="333781" cy="190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E593944-7F4C-3FFE-6E4D-B1195A29AEB1}"/>
              </a:ext>
            </a:extLst>
          </p:cNvPr>
          <p:cNvSpPr txBox="1"/>
          <p:nvPr/>
        </p:nvSpPr>
        <p:spPr>
          <a:xfrm>
            <a:off x="10510851" y="16868199"/>
            <a:ext cx="173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new band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577D4BCE-03B4-1056-202D-E33B1F823459}"/>
              </a:ext>
            </a:extLst>
          </p:cNvPr>
          <p:cNvSpPr/>
          <p:nvPr/>
        </p:nvSpPr>
        <p:spPr>
          <a:xfrm rot="16200000">
            <a:off x="13310913" y="17368904"/>
            <a:ext cx="85835" cy="169933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93A92EC-E120-552E-0956-91D0C4DAEC88}"/>
              </a:ext>
            </a:extLst>
          </p:cNvPr>
          <p:cNvSpPr/>
          <p:nvPr/>
        </p:nvSpPr>
        <p:spPr>
          <a:xfrm>
            <a:off x="13685741" y="17058152"/>
            <a:ext cx="793576" cy="65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55FFA1-5581-0DB5-EB4B-A39CF8413C7A}"/>
              </a:ext>
            </a:extLst>
          </p:cNvPr>
          <p:cNvGrpSpPr>
            <a:grpSpLocks/>
          </p:cNvGrpSpPr>
          <p:nvPr/>
        </p:nvGrpSpPr>
        <p:grpSpPr>
          <a:xfrm>
            <a:off x="7238331" y="21422067"/>
            <a:ext cx="7937400" cy="4605979"/>
            <a:chOff x="838200" y="1126010"/>
            <a:chExt cx="7937400" cy="460597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43A881A-B6B2-C6F0-E84F-6BCDD5898936}"/>
                </a:ext>
              </a:extLst>
            </p:cNvPr>
            <p:cNvGrpSpPr/>
            <p:nvPr/>
          </p:nvGrpSpPr>
          <p:grpSpPr>
            <a:xfrm>
              <a:off x="838200" y="1126010"/>
              <a:ext cx="7937400" cy="4605979"/>
              <a:chOff x="838200" y="1126010"/>
              <a:chExt cx="7937400" cy="4605979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189391B1-E17C-1C39-A2E0-44614CF3B4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471"/>
              <a:stretch/>
            </p:blipFill>
            <p:spPr bwMode="auto">
              <a:xfrm>
                <a:off x="838200" y="1126010"/>
                <a:ext cx="7626907" cy="460597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906D06C-4A26-AB2C-6057-4F73154454A5}"/>
                  </a:ext>
                </a:extLst>
              </p:cNvPr>
              <p:cNvSpPr txBox="1"/>
              <p:nvPr/>
            </p:nvSpPr>
            <p:spPr>
              <a:xfrm>
                <a:off x="7167252" y="1195024"/>
                <a:ext cx="16083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	</a:t>
                </a:r>
              </a:p>
              <a:p>
                <a:r>
                  <a:rPr lang="en-US" sz="1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calculated</a:t>
                </a:r>
                <a:r>
                  <a:rPr lang="en-US" sz="14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</a:t>
                </a:r>
              </a:p>
              <a:p>
                <a:r>
                  <a:rPr lang="en-US" sz="140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residual </a:t>
                </a:r>
                <a:r>
                  <a:rPr lang="en-US" sz="1400">
                    <a:solidFill>
                      <a:srgbClr val="8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DFC2220-2172-75B1-5938-7A7CBA510B87}"/>
                </a:ext>
              </a:extLst>
            </p:cNvPr>
            <p:cNvGrpSpPr/>
            <p:nvPr/>
          </p:nvGrpSpPr>
          <p:grpSpPr>
            <a:xfrm>
              <a:off x="1828801" y="2884421"/>
              <a:ext cx="4083443" cy="1235663"/>
              <a:chOff x="1828801" y="2884421"/>
              <a:chExt cx="4083443" cy="1235663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DCA6677-9E75-9F84-DFD6-6B0DF1205802}"/>
                  </a:ext>
                </a:extLst>
              </p:cNvPr>
              <p:cNvSpPr txBox="1"/>
              <p:nvPr/>
            </p:nvSpPr>
            <p:spPr>
              <a:xfrm>
                <a:off x="2370967" y="3107342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6157C6A-3A91-8420-1305-A5E23DFFF39C}"/>
                  </a:ext>
                </a:extLst>
              </p:cNvPr>
              <p:cNvSpPr txBox="1"/>
              <p:nvPr/>
            </p:nvSpPr>
            <p:spPr>
              <a:xfrm>
                <a:off x="3203098" y="3569007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48AE72-1E38-0197-F88D-EED70AD6A38E}"/>
                  </a:ext>
                </a:extLst>
              </p:cNvPr>
              <p:cNvSpPr txBox="1"/>
              <p:nvPr/>
            </p:nvSpPr>
            <p:spPr>
              <a:xfrm>
                <a:off x="1828801" y="3617987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C2B8E99-7F56-F092-5362-4ADD8FFE3BCF}"/>
                  </a:ext>
                </a:extLst>
              </p:cNvPr>
              <p:cNvSpPr txBox="1"/>
              <p:nvPr/>
            </p:nvSpPr>
            <p:spPr>
              <a:xfrm>
                <a:off x="4719681" y="3164414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8BD6504-2E25-BFC9-A93F-9C12CEA3F33D}"/>
                  </a:ext>
                </a:extLst>
              </p:cNvPr>
              <p:cNvSpPr txBox="1"/>
              <p:nvPr/>
            </p:nvSpPr>
            <p:spPr>
              <a:xfrm>
                <a:off x="4867362" y="2884421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3AB50FE-38F0-7FB9-4F02-65D7D37E82D2}"/>
                  </a:ext>
                </a:extLst>
              </p:cNvPr>
              <p:cNvSpPr txBox="1"/>
              <p:nvPr/>
            </p:nvSpPr>
            <p:spPr>
              <a:xfrm>
                <a:off x="4950304" y="3658419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7A38291-4F3C-2CD5-17FE-47EC7B647223}"/>
                  </a:ext>
                </a:extLst>
              </p:cNvPr>
              <p:cNvSpPr txBox="1"/>
              <p:nvPr/>
            </p:nvSpPr>
            <p:spPr>
              <a:xfrm>
                <a:off x="5450998" y="3453275"/>
                <a:ext cx="461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*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9A615DC-6BB6-F353-5D0A-D398622AA51F}"/>
              </a:ext>
            </a:extLst>
          </p:cNvPr>
          <p:cNvSpPr txBox="1"/>
          <p:nvPr/>
        </p:nvSpPr>
        <p:spPr>
          <a:xfrm>
            <a:off x="13590311" y="17038371"/>
            <a:ext cx="123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r>
              <a:rPr lang="en-US" sz="2400" i="1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 shift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A3F961E-1E73-1EB9-6EF6-F2E26EF0BFF7}"/>
              </a:ext>
            </a:extLst>
          </p:cNvPr>
          <p:cNvSpPr txBox="1"/>
          <p:nvPr/>
        </p:nvSpPr>
        <p:spPr>
          <a:xfrm>
            <a:off x="7140156" y="26245436"/>
            <a:ext cx="13975313" cy="2014002"/>
          </a:xfrm>
          <a:prstGeom prst="roundRect">
            <a:avLst>
              <a:gd name="adj" fmla="val 6691"/>
            </a:avLst>
          </a:prstGeom>
          <a:solidFill>
            <a:srgbClr val="BF9000"/>
          </a:solidFill>
          <a:ln>
            <a:solidFill>
              <a:srgbClr val="55141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Figure 2. XRD pattern of the propionitrile + acetylene co-crystal (blue), the best calculated fit (red), and residual pattern (gray). All major peaks in the residual pattern are the co-crystal phase. Pawley fit and indexing of XRD patterns from 90 to 160 K indicate a 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monoclinic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 structure and anisotropic expansion as temperature increases, common of previously reported co-crystals. Monoclinic crystals have unit cell vectors of unequal lengths.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54A26DB-72F5-742D-0BB4-E71D4449C406}"/>
              </a:ext>
            </a:extLst>
          </p:cNvPr>
          <p:cNvSpPr txBox="1"/>
          <p:nvPr/>
        </p:nvSpPr>
        <p:spPr>
          <a:xfrm>
            <a:off x="401881" y="13316216"/>
            <a:ext cx="6422796" cy="10173349"/>
          </a:xfrm>
          <a:prstGeom prst="roundRect">
            <a:avLst>
              <a:gd name="adj" fmla="val 3529"/>
            </a:avLst>
          </a:prstGeom>
          <a:solidFill>
            <a:schemeClr val="tx1">
              <a:lumMod val="50000"/>
              <a:lumOff val="50000"/>
              <a:alpha val="47517"/>
            </a:schemeClr>
          </a:solidFill>
          <a:ln w="19050">
            <a:solidFill>
              <a:srgbClr val="55141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Approach/Methods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 Deposit 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3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CN (</a:t>
            </a:r>
            <a:r>
              <a:rPr 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l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) in cryostage at room temp., cool sample to 90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 Deposit C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 gas into cryostage (</a:t>
            </a:r>
            <a:r>
              <a:rPr 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s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) at 90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 Collect Raman spectra in 10 K increments from 90-160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30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Book" panose="02000503020000020003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 Deposit 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3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CN (</a:t>
            </a:r>
            <a:r>
              <a:rPr 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l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) in capillary at room temp.</a:t>
            </a: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- Cool sample to 90 K while depositing C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H</a:t>
            </a:r>
            <a:r>
              <a:rPr lang="en-US" sz="2400" baseline="-2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</a:rPr>
              <a:t>2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90B63C47-B24A-299B-2A0E-4B2F16F1F47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836" t="3315" r="10090" b="20151"/>
          <a:stretch/>
        </p:blipFill>
        <p:spPr>
          <a:xfrm>
            <a:off x="969978" y="14096537"/>
            <a:ext cx="5190788" cy="3189019"/>
          </a:xfrm>
          <a:prstGeom prst="roundRect">
            <a:avLst>
              <a:gd name="adj" fmla="val 544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73E9624-E9FE-0DD0-50D3-CF38CC22829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235"/>
          <a:stretch/>
        </p:blipFill>
        <p:spPr>
          <a:xfrm>
            <a:off x="677949" y="19221527"/>
            <a:ext cx="5774846" cy="2980827"/>
          </a:xfrm>
          <a:prstGeom prst="roundRect">
            <a:avLst>
              <a:gd name="adj" fmla="val 55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98279FD-9764-89C9-73C9-DBF8A8E980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6858" y="4187997"/>
            <a:ext cx="2065251" cy="20652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35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 animBg="1"/>
      <p:bldP spid="38" grpId="0" animBg="1"/>
      <p:bldP spid="40" grpId="0"/>
      <p:bldP spid="41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3626</TotalTime>
  <Words>912</Words>
  <Application>Microsoft Office PowerPoint</Application>
  <PresentationFormat>Custom</PresentationFormat>
  <Paragraphs>99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Avenir Book</vt:lpstr>
      <vt:lpstr>Calibri</vt:lpstr>
      <vt:lpstr>Calibri Light</vt:lpstr>
      <vt:lpstr>Helvetica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1212)</cp:lastModifiedBy>
  <cp:revision>140</cp:revision>
  <dcterms:created xsi:type="dcterms:W3CDTF">2022-08-22T17:05:38Z</dcterms:created>
  <dcterms:modified xsi:type="dcterms:W3CDTF">2023-11-29T04:16:08Z</dcterms:modified>
</cp:coreProperties>
</file>