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BEA06-7298-F5AF-E46F-36D6DE6EBD85}" name="Hong, Sophia (US 1200)" initials="HS(1" userId="S::ana.s.hong@jpl.nasa.gov::8ed35a80-99c1-44c0-b57b-9b3aa285e4d8" providerId="AD"/>
  <p188:author id="{9F1056C4-72A9-A504-F5CB-4FBBE654700D}" name="Castaneda, Lupe (US 1230)" initials="CL(1" userId="S::Guadalupe.Castaneda@jpl.nasa.gov::6691f1d8-cdcc-421d-b26a-5c6cdec04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6" autoAdjust="0"/>
    <p:restoredTop sz="96405"/>
  </p:normalViewPr>
  <p:slideViewPr>
    <p:cSldViewPr snapToGrid="0">
      <p:cViewPr varScale="1">
        <p:scale>
          <a:sx n="26" d="100"/>
          <a:sy n="26" d="100"/>
        </p:scale>
        <p:origin x="5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008870-3C96-F7DA-7C91-760C1D693711}"/>
              </a:ext>
            </a:extLst>
          </p:cNvPr>
          <p:cNvSpPr/>
          <p:nvPr/>
        </p:nvSpPr>
        <p:spPr>
          <a:xfrm>
            <a:off x="0" y="-54024"/>
            <a:ext cx="21945600" cy="2297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2417069"/>
            <a:ext cx="21945600" cy="62202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729474" y="2863224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www.nasa.gov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729474" y="835097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541399" y="28332385"/>
            <a:ext cx="12674727" cy="4057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5302603" y="5684597"/>
            <a:ext cx="163753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Elodie Gloesener, JPL Postdoctoral Fellow (3224)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Mathieu Choukroun (3224), Tuan H. Vu (3227), Helen E.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Maynard-Casely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(ANSTO), Ashley G. Davies (3223), Arnaud Desmedt (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Bordeaux), Christophe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(Nantes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93811-165A-F465-D149-810F948966A7}"/>
              </a:ext>
            </a:extLst>
          </p:cNvPr>
          <p:cNvSpPr txBox="1"/>
          <p:nvPr/>
        </p:nvSpPr>
        <p:spPr>
          <a:xfrm>
            <a:off x="800099" y="3078666"/>
            <a:ext cx="20416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Research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512" y="279967"/>
            <a:ext cx="1548832" cy="15488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D5331E-3FEF-EE5C-7D18-7A1A7CDF432F}"/>
              </a:ext>
            </a:extLst>
          </p:cNvPr>
          <p:cNvSpPr txBox="1"/>
          <p:nvPr/>
        </p:nvSpPr>
        <p:spPr>
          <a:xfrm>
            <a:off x="729474" y="31456747"/>
            <a:ext cx="597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Clearance Number: CL#00-0000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PRD-P-003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2023.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681B-2025-FBE5-4C9F-CD63D9834A06}"/>
              </a:ext>
            </a:extLst>
          </p:cNvPr>
          <p:cNvSpPr txBox="1"/>
          <p:nvPr/>
        </p:nvSpPr>
        <p:spPr>
          <a:xfrm>
            <a:off x="8780170" y="28532869"/>
            <a:ext cx="123348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/>
              <a:t>Publication:</a:t>
            </a:r>
          </a:p>
          <a:p>
            <a:pPr lvl="0"/>
            <a:r>
              <a:rPr lang="en-GB" dirty="0"/>
              <a:t>Gloesener, E., Choukroun, M., Vu, T. H., </a:t>
            </a:r>
            <a:r>
              <a:rPr lang="en-GB" dirty="0" err="1"/>
              <a:t>Maynard-Casely</a:t>
            </a:r>
            <a:r>
              <a:rPr lang="en-GB" dirty="0"/>
              <a:t>, H. E., Desmedt, A., Davies, A. G., and </a:t>
            </a:r>
            <a:r>
              <a:rPr lang="en-GB" dirty="0" err="1"/>
              <a:t>Sotin</a:t>
            </a:r>
            <a:r>
              <a:rPr lang="en-GB" dirty="0"/>
              <a:t>, C., 2023. Phase </a:t>
            </a:r>
            <a:r>
              <a:rPr lang="en-GB" dirty="0" err="1"/>
              <a:t>behavior</a:t>
            </a:r>
            <a:r>
              <a:rPr lang="en-GB" dirty="0"/>
              <a:t> of the ternary H</a:t>
            </a:r>
            <a:r>
              <a:rPr lang="en-GB" baseline="-25000" dirty="0"/>
              <a:t>2</a:t>
            </a:r>
            <a:r>
              <a:rPr lang="en-GB" dirty="0"/>
              <a:t>O-THF-NH</a:t>
            </a:r>
            <a:r>
              <a:rPr lang="en-GB" baseline="-25000" dirty="0"/>
              <a:t>3</a:t>
            </a:r>
            <a:r>
              <a:rPr lang="en-GB" dirty="0"/>
              <a:t> system under cryogenic conditions: Implications for the destabilization of clathrate hydrates on Titan, </a:t>
            </a:r>
            <a:r>
              <a:rPr lang="en-GB" i="1" dirty="0"/>
              <a:t>ACS Earth Space Chem.</a:t>
            </a:r>
            <a:r>
              <a:rPr lang="en-GB" dirty="0"/>
              <a:t> 7(5), 1162-1171</a:t>
            </a:r>
            <a:r>
              <a:rPr lang="fr-BE" dirty="0"/>
              <a:t>.</a:t>
            </a:r>
          </a:p>
          <a:p>
            <a:pPr>
              <a:spcBef>
                <a:spcPct val="0"/>
              </a:spcBef>
            </a:pPr>
            <a:endParaRPr lang="fr-BE" altLang="en-US" dirty="0"/>
          </a:p>
          <a:p>
            <a:pPr>
              <a:spcBef>
                <a:spcPct val="0"/>
              </a:spcBef>
            </a:pPr>
            <a:r>
              <a:rPr lang="en-US" altLang="en-US" b="1" dirty="0">
                <a:cs typeface="Arial" panose="020B0604020202020204" pitchFamily="34" charset="0"/>
              </a:rPr>
              <a:t>References: </a:t>
            </a:r>
            <a:r>
              <a:rPr lang="en-US" altLang="en-US" dirty="0">
                <a:cs typeface="Arial" panose="020B0604020202020204" pitchFamily="34" charset="0"/>
              </a:rPr>
              <a:t>○ Choukroun and Grasset, 2010. </a:t>
            </a:r>
            <a:r>
              <a:rPr lang="en-US" altLang="en-US" i="1" dirty="0">
                <a:cs typeface="Arial" panose="020B0604020202020204" pitchFamily="34" charset="0"/>
              </a:rPr>
              <a:t>J. Chem. Phys. </a:t>
            </a:r>
            <a:r>
              <a:rPr lang="en-US" altLang="en-US" dirty="0">
                <a:cs typeface="Arial" panose="020B0604020202020204" pitchFamily="34" charset="0"/>
              </a:rPr>
              <a:t>133, 144502 ○ </a:t>
            </a:r>
            <a:r>
              <a:rPr lang="en-US" dirty="0">
                <a:cs typeface="Helvetica" panose="020B0604020202020204" pitchFamily="34" charset="0"/>
              </a:rPr>
              <a:t>Choukroun et al., 2010. </a:t>
            </a:r>
            <a:r>
              <a:rPr lang="en-US" i="1" dirty="0">
                <a:cs typeface="Helvetica" panose="020B0604020202020204" pitchFamily="34" charset="0"/>
              </a:rPr>
              <a:t>Icarus 205</a:t>
            </a:r>
            <a:r>
              <a:rPr lang="en-US" dirty="0">
                <a:cs typeface="Helvetica" panose="020B0604020202020204" pitchFamily="34" charset="0"/>
              </a:rPr>
              <a:t>, 581-593.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○ </a:t>
            </a:r>
            <a:r>
              <a:rPr lang="en-US" dirty="0">
                <a:cs typeface="Helvetica" panose="020B0604020202020204" pitchFamily="34" charset="0"/>
              </a:rPr>
              <a:t>Choukroun and </a:t>
            </a:r>
            <a:r>
              <a:rPr lang="en-US" dirty="0" err="1">
                <a:cs typeface="Helvetica" panose="020B0604020202020204" pitchFamily="34" charset="0"/>
              </a:rPr>
              <a:t>Sotin</a:t>
            </a:r>
            <a:r>
              <a:rPr lang="en-US" dirty="0">
                <a:cs typeface="Helvetica" panose="020B0604020202020204" pitchFamily="34" charset="0"/>
              </a:rPr>
              <a:t>, 2012. </a:t>
            </a:r>
            <a:r>
              <a:rPr lang="en-US" i="1" dirty="0" err="1">
                <a:cs typeface="Helvetica" panose="020B0604020202020204" pitchFamily="34" charset="0"/>
              </a:rPr>
              <a:t>Geophys</a:t>
            </a:r>
            <a:r>
              <a:rPr lang="en-US" i="1" dirty="0">
                <a:cs typeface="Helvetica" panose="020B0604020202020204" pitchFamily="34" charset="0"/>
              </a:rPr>
              <a:t>. Res. Lett. 39</a:t>
            </a:r>
            <a:r>
              <a:rPr lang="en-US" dirty="0">
                <a:cs typeface="Helvetica" panose="020B0604020202020204" pitchFamily="34" charset="0"/>
              </a:rPr>
              <a:t>, L04201. </a:t>
            </a:r>
            <a:r>
              <a:rPr lang="en-US" altLang="en-US" dirty="0">
                <a:cs typeface="Arial" panose="020B0604020202020204" pitchFamily="34" charset="0"/>
              </a:rPr>
              <a:t>○ Tobie et al., 2006. </a:t>
            </a:r>
            <a:r>
              <a:rPr lang="en-US" altLang="en-US" i="1" dirty="0">
                <a:cs typeface="Arial" panose="020B0604020202020204" pitchFamily="34" charset="0"/>
              </a:rPr>
              <a:t>Nature</a:t>
            </a:r>
            <a:r>
              <a:rPr lang="en-US" altLang="en-US" dirty="0">
                <a:cs typeface="Arial" panose="020B0604020202020204" pitchFamily="34" charset="0"/>
              </a:rPr>
              <a:t> 440, 61-64. ○ Van der Waals and </a:t>
            </a:r>
            <a:r>
              <a:rPr lang="en-US" altLang="en-US" dirty="0" err="1">
                <a:cs typeface="Arial" panose="020B0604020202020204" pitchFamily="34" charset="0"/>
              </a:rPr>
              <a:t>Platteeuw</a:t>
            </a:r>
            <a:r>
              <a:rPr lang="en-US" altLang="en-US" dirty="0">
                <a:cs typeface="Arial" panose="020B0604020202020204" pitchFamily="34" charset="0"/>
              </a:rPr>
              <a:t>, 1959. </a:t>
            </a:r>
            <a:r>
              <a:rPr lang="en-US" altLang="en-US" i="1" dirty="0">
                <a:cs typeface="Arial" panose="020B0604020202020204" pitchFamily="34" charset="0"/>
              </a:rPr>
              <a:t>Adv. Chem. Phys. </a:t>
            </a:r>
            <a:r>
              <a:rPr lang="en-US" altLang="en-US" dirty="0">
                <a:cs typeface="Arial" panose="020B0604020202020204" pitchFamily="34" charset="0"/>
              </a:rPr>
              <a:t>2, 1-57 ○ </a:t>
            </a:r>
            <a:r>
              <a:rPr lang="en-US" dirty="0">
                <a:cs typeface="Helvetica" panose="020B0604020202020204" pitchFamily="34" charset="0"/>
              </a:rPr>
              <a:t>Vu et al., 2020. </a:t>
            </a:r>
            <a:r>
              <a:rPr lang="en-US" i="1" dirty="0" err="1">
                <a:cs typeface="Helvetica" panose="020B0604020202020204" pitchFamily="34" charset="0"/>
              </a:rPr>
              <a:t>Geophys</a:t>
            </a:r>
            <a:r>
              <a:rPr lang="en-US" i="1" dirty="0">
                <a:cs typeface="Helvetica" panose="020B0604020202020204" pitchFamily="34" charset="0"/>
              </a:rPr>
              <a:t>. Res. Lett. 47</a:t>
            </a:r>
            <a:r>
              <a:rPr lang="en-US" dirty="0">
                <a:cs typeface="Helvetica" panose="020B0604020202020204" pitchFamily="34" charset="0"/>
              </a:rPr>
              <a:t>, e2019GL086265</a:t>
            </a:r>
            <a:r>
              <a:rPr lang="en-US" altLang="en-US" dirty="0"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endParaRPr lang="fr-BE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b="1" dirty="0"/>
              <a:t>Author Contact Information:            </a:t>
            </a:r>
            <a:r>
              <a:rPr lang="en-US" altLang="en-US" dirty="0"/>
              <a:t>elodie.d.gloesener@jpl.nasa.gov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                                                             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                                                               (626) 298-3037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95501-4B9A-0A61-73D0-89BFD8BD67A2}"/>
              </a:ext>
            </a:extLst>
          </p:cNvPr>
          <p:cNvSpPr/>
          <p:nvPr/>
        </p:nvSpPr>
        <p:spPr>
          <a:xfrm>
            <a:off x="14383841" y="8898243"/>
            <a:ext cx="70359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Methods</a:t>
            </a:r>
          </a:p>
          <a:p>
            <a:pPr marL="742950" indent="-742950">
              <a:buFont typeface="+mj-lt"/>
              <a:buAutoNum type="arabicPeriod" startAt="2"/>
            </a:pP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Samples:</a:t>
            </a:r>
            <a:r>
              <a:rPr lang="en-US" sz="2200" dirty="0"/>
              <a:t> </a:t>
            </a:r>
          </a:p>
          <a:p>
            <a:pPr marL="914400" lvl="1" indent="-457200" algn="just">
              <a:buClr>
                <a:schemeClr val="tx1"/>
              </a:buClr>
              <a:buFont typeface="Calibri" panose="020F0502020204030204" pitchFamily="34" charset="0"/>
              <a:buChar char="‒"/>
            </a:pPr>
            <a:r>
              <a:rPr lang="en-US" sz="2200" dirty="0"/>
              <a:t>H</a:t>
            </a:r>
            <a:r>
              <a:rPr lang="en-US" sz="2200" baseline="-25000" dirty="0"/>
              <a:t>2</a:t>
            </a:r>
            <a:r>
              <a:rPr lang="en-US" sz="2200" dirty="0"/>
              <a:t>O-THF-NH</a:t>
            </a:r>
            <a:r>
              <a:rPr lang="en-US" sz="2200" baseline="-25000" dirty="0"/>
              <a:t>3</a:t>
            </a:r>
            <a:r>
              <a:rPr lang="en-US" sz="2200" dirty="0"/>
              <a:t>  (11 and 13 </a:t>
            </a:r>
            <a:r>
              <a:rPr lang="en-US" sz="2200" dirty="0" err="1"/>
              <a:t>wt</a:t>
            </a:r>
            <a:r>
              <a:rPr lang="en-US" sz="2200" dirty="0"/>
              <a:t>% NH</a:t>
            </a:r>
            <a:r>
              <a:rPr lang="en-US" sz="2200" baseline="-25000" dirty="0"/>
              <a:t>3</a:t>
            </a:r>
            <a:r>
              <a:rPr lang="en-US" sz="2200" dirty="0"/>
              <a:t>).</a:t>
            </a:r>
          </a:p>
          <a:p>
            <a:pPr marL="914400" lvl="1" indent="-457200" algn="just">
              <a:buClr>
                <a:schemeClr val="tx1"/>
              </a:buClr>
              <a:buFont typeface="Calibri" panose="020F0502020204030204" pitchFamily="34" charset="0"/>
              <a:buChar char="‒"/>
            </a:pPr>
            <a:r>
              <a:rPr lang="en-US" sz="2200" dirty="0"/>
              <a:t>H</a:t>
            </a:r>
            <a:r>
              <a:rPr lang="en-US" sz="2200" baseline="-25000" dirty="0"/>
              <a:t>2</a:t>
            </a:r>
            <a:r>
              <a:rPr lang="en-US" sz="2200" dirty="0"/>
              <a:t>O-CH</a:t>
            </a:r>
            <a:r>
              <a:rPr lang="en-US" sz="2200" baseline="-25000" dirty="0"/>
              <a:t>4</a:t>
            </a:r>
            <a:r>
              <a:rPr lang="en-US" sz="2200" dirty="0"/>
              <a:t>-NH</a:t>
            </a:r>
            <a:r>
              <a:rPr lang="en-US" sz="2200" baseline="-25000" dirty="0"/>
              <a:t>3</a:t>
            </a:r>
            <a:r>
              <a:rPr lang="en-US" sz="2200" dirty="0"/>
              <a:t> (5 </a:t>
            </a:r>
            <a:r>
              <a:rPr lang="en-US" sz="2200" dirty="0" err="1"/>
              <a:t>wt</a:t>
            </a:r>
            <a:r>
              <a:rPr lang="en-US" sz="2200" dirty="0"/>
              <a:t>% NH</a:t>
            </a:r>
            <a:r>
              <a:rPr lang="en-US" sz="2200" baseline="-25000" dirty="0"/>
              <a:t>3</a:t>
            </a:r>
            <a:r>
              <a:rPr lang="en-US" sz="2200" dirty="0"/>
              <a:t>).</a:t>
            </a:r>
          </a:p>
          <a:p>
            <a:pPr marL="914400" lvl="1" indent="-457200" algn="just">
              <a:buClr>
                <a:schemeClr val="tx1"/>
              </a:buClr>
              <a:buFont typeface="Calibri" panose="020F0502020204030204" pitchFamily="34" charset="0"/>
              <a:buChar char="‒"/>
            </a:pPr>
            <a:r>
              <a:rPr lang="en-US" sz="2200" dirty="0"/>
              <a:t>Liquid C</a:t>
            </a:r>
            <a:r>
              <a:rPr lang="en-US" sz="2200" baseline="-25000" dirty="0"/>
              <a:t>2</a:t>
            </a:r>
            <a:r>
              <a:rPr lang="en-US" sz="2200" dirty="0"/>
              <a:t>H</a:t>
            </a:r>
            <a:r>
              <a:rPr lang="en-US" sz="2200" baseline="-25000" dirty="0"/>
              <a:t>6</a:t>
            </a:r>
            <a:r>
              <a:rPr lang="en-US" sz="2200" dirty="0"/>
              <a:t> deposited on top of methane clathrates.</a:t>
            </a:r>
          </a:p>
          <a:p>
            <a:pPr algn="just"/>
            <a:endParaRPr lang="en-US" sz="1200" dirty="0"/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Experimental techniques:</a:t>
            </a:r>
          </a:p>
          <a:p>
            <a:pPr marL="914400" lvl="1" indent="-457200" algn="just">
              <a:buClr>
                <a:schemeClr val="tx1"/>
              </a:buClr>
              <a:buFont typeface="Calibri" panose="020F0502020204030204" pitchFamily="34" charset="0"/>
              <a:buChar char="‒"/>
            </a:pPr>
            <a:r>
              <a:rPr lang="en-US" sz="2200" dirty="0"/>
              <a:t>Raman spectroscopy.</a:t>
            </a:r>
          </a:p>
          <a:p>
            <a:pPr marL="914400" lvl="1" indent="-457200" algn="just">
              <a:buClr>
                <a:schemeClr val="tx1"/>
              </a:buClr>
              <a:buFont typeface="Calibri" panose="020F0502020204030204" pitchFamily="34" charset="0"/>
              <a:buChar char="‒"/>
            </a:pPr>
            <a:r>
              <a:rPr lang="en-US" sz="2200" dirty="0"/>
              <a:t>Differential scanning calorimetry.</a:t>
            </a:r>
          </a:p>
          <a:p>
            <a:pPr marL="914400" lvl="1" indent="-457200">
              <a:buClr>
                <a:schemeClr val="tx1"/>
              </a:buClr>
              <a:buFont typeface="Calibri" panose="020F0502020204030204" pitchFamily="34" charset="0"/>
              <a:buChar char="‒"/>
            </a:pPr>
            <a:r>
              <a:rPr lang="en-US" sz="2200" dirty="0"/>
              <a:t>(Synchrotron) cryogenic X-ray diffraction (XRD).</a:t>
            </a:r>
          </a:p>
          <a:p>
            <a:pPr lvl="1" algn="just">
              <a:buClr>
                <a:schemeClr val="tx1"/>
              </a:buClr>
            </a:pPr>
            <a:endParaRPr lang="en-US" sz="1200" dirty="0"/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Thermodynamic model:</a:t>
            </a:r>
          </a:p>
          <a:p>
            <a:pPr marL="800100" lvl="1" indent="-342900" algn="just">
              <a:buClr>
                <a:schemeClr val="tx1"/>
              </a:buClr>
              <a:buFont typeface="Calibri" panose="020F0502020204030204" pitchFamily="34" charset="0"/>
              <a:buChar char="‒"/>
            </a:pPr>
            <a:r>
              <a:rPr lang="en-US" sz="2200" dirty="0"/>
              <a:t>Van der Waals and </a:t>
            </a:r>
            <a:r>
              <a:rPr lang="en-US" sz="2200" dirty="0" err="1"/>
              <a:t>Platteeuw</a:t>
            </a:r>
            <a:r>
              <a:rPr lang="en-US" sz="2200" dirty="0"/>
              <a:t> model.</a:t>
            </a:r>
          </a:p>
          <a:p>
            <a:pPr marL="800100" lvl="1" indent="-342900" algn="just">
              <a:buClr>
                <a:schemeClr val="tx1"/>
              </a:buClr>
              <a:buFont typeface="Calibri" panose="020F0502020204030204" pitchFamily="34" charset="0"/>
              <a:buChar char="‒"/>
            </a:pPr>
            <a:r>
              <a:rPr lang="en-US" sz="2200" dirty="0" err="1"/>
              <a:t>Margules</a:t>
            </a:r>
            <a:r>
              <a:rPr lang="en-US" sz="2200" dirty="0"/>
              <a:t> equation (Choukroun and Grasset, 2010) to evaluate the activity coefficient of water.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D4DAF-FBA5-BA61-8C16-458A0F29468E}"/>
              </a:ext>
            </a:extLst>
          </p:cNvPr>
          <p:cNvSpPr/>
          <p:nvPr/>
        </p:nvSpPr>
        <p:spPr>
          <a:xfrm>
            <a:off x="272149" y="8904267"/>
            <a:ext cx="7532999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Background and objectives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On Titan, methane outgassing from clathrate hydrates has been proposed  through: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2000" dirty="0"/>
              <a:t>Largescale thermal events (Tobie et al., 2006),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2000" dirty="0"/>
              <a:t>Slow release of methane from its clathrate cages by </a:t>
            </a:r>
            <a:r>
              <a:rPr lang="en-US" sz="2000" b="1" dirty="0"/>
              <a:t>substitution with ethane </a:t>
            </a:r>
            <a:r>
              <a:rPr lang="en-US" sz="2000" dirty="0"/>
              <a:t>(Choukroun &amp; </a:t>
            </a:r>
            <a:r>
              <a:rPr lang="en-US" sz="2000" dirty="0" err="1"/>
              <a:t>Sotin</a:t>
            </a:r>
            <a:r>
              <a:rPr lang="en-US" sz="2000" dirty="0"/>
              <a:t>, 2012),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2000" dirty="0"/>
              <a:t>Potential </a:t>
            </a:r>
            <a:r>
              <a:rPr lang="en-US" sz="2000" b="1" dirty="0"/>
              <a:t>involvement of ammonia</a:t>
            </a:r>
            <a:r>
              <a:rPr lang="en-US" sz="2000" dirty="0"/>
              <a:t>–water </a:t>
            </a:r>
            <a:r>
              <a:rPr lang="en-US" sz="2000" dirty="0" err="1"/>
              <a:t>cryovolcanism</a:t>
            </a:r>
            <a:r>
              <a:rPr lang="en-US" sz="2000" dirty="0"/>
              <a:t> (Choukroun et al., 2010).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endParaRPr lang="en-US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b="1" dirty="0"/>
              <a:t>What role do clathrate hydrates play in atmospheric methane replenishment on Titan?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800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b="1" dirty="0"/>
              <a:t>How interactions with ammonia affect clathrate stability?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8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b="1" dirty="0"/>
              <a:t>What is the CH</a:t>
            </a:r>
            <a:r>
              <a:rPr lang="en-US" sz="2200" b="1" baseline="-25000" dirty="0"/>
              <a:t>4</a:t>
            </a:r>
            <a:r>
              <a:rPr lang="en-US" sz="2200" b="1" dirty="0"/>
              <a:t>-C</a:t>
            </a:r>
            <a:r>
              <a:rPr lang="en-US" sz="2200" b="1" baseline="-25000" dirty="0"/>
              <a:t>2</a:t>
            </a:r>
            <a:r>
              <a:rPr lang="en-US" sz="2200" b="1" dirty="0"/>
              <a:t>H</a:t>
            </a:r>
            <a:r>
              <a:rPr lang="en-US" sz="2200" b="1" baseline="-25000" dirty="0"/>
              <a:t>6</a:t>
            </a:r>
            <a:r>
              <a:rPr lang="en-US" sz="2200" b="1" dirty="0"/>
              <a:t> replacement kinetics in P-T conditions relevant to Titan?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91503-C95A-FBBD-E80C-E4B2DCEC3A20}"/>
              </a:ext>
            </a:extLst>
          </p:cNvPr>
          <p:cNvSpPr/>
          <p:nvPr/>
        </p:nvSpPr>
        <p:spPr>
          <a:xfrm>
            <a:off x="9605159" y="14675560"/>
            <a:ext cx="2805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3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Results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4E1159-FF06-1C3A-586D-366C4C8E7FE6}"/>
              </a:ext>
            </a:extLst>
          </p:cNvPr>
          <p:cNvSpPr/>
          <p:nvPr/>
        </p:nvSpPr>
        <p:spPr>
          <a:xfrm>
            <a:off x="4505715" y="25842325"/>
            <a:ext cx="13004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Conclusions and future work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B68DB-5F7D-4649-B395-0EE2FBE1CCBD}"/>
              </a:ext>
            </a:extLst>
          </p:cNvPr>
          <p:cNvSpPr txBox="1"/>
          <p:nvPr/>
        </p:nvSpPr>
        <p:spPr>
          <a:xfrm>
            <a:off x="5302603" y="4133232"/>
            <a:ext cx="14538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 outgassing from clathrate hydrates on Titan: Partial dissociation and substitution mechanisms </a:t>
            </a:r>
          </a:p>
        </p:txBody>
      </p:sp>
      <p:pic>
        <p:nvPicPr>
          <p:cNvPr id="21" name="Content Placeholder 43" descr="Email">
            <a:extLst>
              <a:ext uri="{FF2B5EF4-FFF2-40B4-BE49-F238E27FC236}">
                <a16:creationId xmlns:a16="http://schemas.microsoft.com/office/drawing/2014/main" id="{CA37C623-69DC-4D86-97AF-0508DB18B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98966" y="31218633"/>
            <a:ext cx="492046" cy="445872"/>
          </a:xfrm>
          <a:prstGeom prst="rect">
            <a:avLst/>
          </a:prstGeom>
        </p:spPr>
      </p:pic>
      <p:pic>
        <p:nvPicPr>
          <p:cNvPr id="22" name="Graphic 21" descr="Smart Phone">
            <a:extLst>
              <a:ext uri="{FF2B5EF4-FFF2-40B4-BE49-F238E27FC236}">
                <a16:creationId xmlns:a16="http://schemas.microsoft.com/office/drawing/2014/main" id="{2DBC4C94-F15F-4E42-B3C4-6D0824FF3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46100" y="31796446"/>
            <a:ext cx="397777" cy="3977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250CFB-6BD7-4172-AE6E-4B253BCA9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41" y="8934806"/>
            <a:ext cx="5906901" cy="48529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2B63DC-FAE6-4990-B50C-3F6F7DDFBB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031" y="3506706"/>
            <a:ext cx="4120587" cy="4120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F80554-6968-44BF-BD52-A0FC98B6E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6124" y="20889821"/>
            <a:ext cx="8215834" cy="443930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8BBDB4-BC20-407F-A330-375E57484A63}"/>
              </a:ext>
            </a:extLst>
          </p:cNvPr>
          <p:cNvCxnSpPr>
            <a:cxnSpLocks/>
          </p:cNvCxnSpPr>
          <p:nvPr/>
        </p:nvCxnSpPr>
        <p:spPr>
          <a:xfrm flipH="1">
            <a:off x="152400" y="14437851"/>
            <a:ext cx="21677984" cy="0"/>
          </a:xfrm>
          <a:prstGeom prst="line">
            <a:avLst/>
          </a:prstGeom>
          <a:ln w="127000" cmpd="sng">
            <a:solidFill>
              <a:schemeClr val="accent6">
                <a:lumMod val="40000"/>
                <a:lumOff val="6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5FF1B69-BD88-4E22-B597-A39E920F174E}"/>
              </a:ext>
            </a:extLst>
          </p:cNvPr>
          <p:cNvSpPr txBox="1"/>
          <p:nvPr/>
        </p:nvSpPr>
        <p:spPr>
          <a:xfrm>
            <a:off x="15606" y="8239449"/>
            <a:ext cx="5034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Image credit: NASA/JPL/University of Arizona/University of Idaho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9D82F3-D15C-40D2-8B2D-A97D2AA54F83}"/>
              </a:ext>
            </a:extLst>
          </p:cNvPr>
          <p:cNvCxnSpPr>
            <a:cxnSpLocks/>
          </p:cNvCxnSpPr>
          <p:nvPr/>
        </p:nvCxnSpPr>
        <p:spPr>
          <a:xfrm>
            <a:off x="11008110" y="15706026"/>
            <a:ext cx="0" cy="9530216"/>
          </a:xfrm>
          <a:prstGeom prst="line">
            <a:avLst/>
          </a:prstGeom>
          <a:ln w="63500" cmpd="sng">
            <a:solidFill>
              <a:schemeClr val="accent6">
                <a:lumMod val="40000"/>
                <a:lumOff val="60000"/>
                <a:alpha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D973CE-6E32-40CD-94C0-4E9B583D6490}"/>
              </a:ext>
            </a:extLst>
          </p:cNvPr>
          <p:cNvCxnSpPr>
            <a:cxnSpLocks/>
          </p:cNvCxnSpPr>
          <p:nvPr/>
        </p:nvCxnSpPr>
        <p:spPr>
          <a:xfrm flipH="1">
            <a:off x="133808" y="25632416"/>
            <a:ext cx="21677984" cy="0"/>
          </a:xfrm>
          <a:prstGeom prst="line">
            <a:avLst/>
          </a:prstGeom>
          <a:ln w="127000" cmpd="sng">
            <a:solidFill>
              <a:schemeClr val="accent6">
                <a:lumMod val="40000"/>
                <a:lumOff val="6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E24F733-B0C8-4EED-8D38-0DDE197037FD}"/>
              </a:ext>
            </a:extLst>
          </p:cNvPr>
          <p:cNvSpPr txBox="1"/>
          <p:nvPr/>
        </p:nvSpPr>
        <p:spPr>
          <a:xfrm>
            <a:off x="3419740" y="15121837"/>
            <a:ext cx="3406140" cy="52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Partial dissociation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EEB7F3-F04D-4822-AE5D-A7425E2C6F2A}"/>
              </a:ext>
            </a:extLst>
          </p:cNvPr>
          <p:cNvSpPr txBox="1"/>
          <p:nvPr/>
        </p:nvSpPr>
        <p:spPr>
          <a:xfrm>
            <a:off x="13670589" y="15121837"/>
            <a:ext cx="553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Methane – ethane substitution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36AE846-B20A-4356-9EFC-3BE0220DE6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5545" y="15802930"/>
            <a:ext cx="3429250" cy="24065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C169AD-241C-4B2F-9F5D-986B59C9DE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5545" y="18216341"/>
            <a:ext cx="3408628" cy="23707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C022BEC-9ECA-4B9B-85B2-7DC7FFA0DC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149" y="15837078"/>
            <a:ext cx="5755538" cy="29694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0DD0353-920E-4BB5-AB20-2819917BB3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" y="20037303"/>
            <a:ext cx="3808594" cy="285644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84771E-585F-4BCE-835E-C39BAE4EF0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27849" y="20125180"/>
            <a:ext cx="3402380" cy="26546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C999060-8717-4E3D-9704-641C9C7FCB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77229" y="16067431"/>
            <a:ext cx="4345650" cy="310868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68E0CE5-8902-4832-9E8F-12F16B6E5684}"/>
              </a:ext>
            </a:extLst>
          </p:cNvPr>
          <p:cNvSpPr/>
          <p:nvPr/>
        </p:nvSpPr>
        <p:spPr>
          <a:xfrm>
            <a:off x="11397949" y="19174480"/>
            <a:ext cx="4184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</a:rPr>
              <a:t>Figure 5: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Relative abundance of the different guests in ternary N</a:t>
            </a:r>
            <a:r>
              <a:rPr lang="en-US" sz="2000" i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-CH</a:t>
            </a:r>
            <a:r>
              <a:rPr lang="en-US" sz="2000" i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-C</a:t>
            </a:r>
            <a:r>
              <a:rPr lang="en-US" sz="2000" i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2000" i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 clathrates of structure I at 1.5 bar and as a function of the formation temperature. </a:t>
            </a:r>
            <a:endParaRPr lang="en-US" sz="20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6873C3A-7D2F-4DF6-B330-FCA67C41C03F}"/>
              </a:ext>
            </a:extLst>
          </p:cNvPr>
          <p:cNvSpPr/>
          <p:nvPr/>
        </p:nvSpPr>
        <p:spPr>
          <a:xfrm>
            <a:off x="8575464" y="13840820"/>
            <a:ext cx="4166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cs typeface="Helvetica" panose="020B0604020202020204" pitchFamily="34" charset="0"/>
              </a:rPr>
              <a:t>Figure 1: </a:t>
            </a:r>
            <a:r>
              <a:rPr lang="en-US" sz="2000" i="1" dirty="0">
                <a:cs typeface="Helvetica" panose="020B0604020202020204" pitchFamily="34" charset="0"/>
              </a:rPr>
              <a:t>Titan’s hydrocarbon cycle.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D6F123F-CDD8-43A3-B6B5-969123E39FC4}"/>
              </a:ext>
            </a:extLst>
          </p:cNvPr>
          <p:cNvSpPr/>
          <p:nvPr/>
        </p:nvSpPr>
        <p:spPr>
          <a:xfrm>
            <a:off x="243839" y="18811221"/>
            <a:ext cx="6690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Figure 2: </a:t>
            </a:r>
            <a:r>
              <a:rPr lang="en-US" sz="2000" i="1" dirty="0"/>
              <a:t>Synchrotron XRD data collected at various temperatures for the H</a:t>
            </a:r>
            <a:r>
              <a:rPr lang="en-US" sz="2000" i="1" baseline="-25000" dirty="0"/>
              <a:t>2</a:t>
            </a:r>
            <a:r>
              <a:rPr lang="en-US" sz="2000" i="1" dirty="0"/>
              <a:t>O-THF (left) and H</a:t>
            </a:r>
            <a:r>
              <a:rPr lang="en-US" sz="2000" i="1" baseline="-25000" dirty="0"/>
              <a:t>2</a:t>
            </a:r>
            <a:r>
              <a:rPr lang="en-US" sz="2000" i="1" dirty="0"/>
              <a:t>O-THF-NH</a:t>
            </a:r>
            <a:r>
              <a:rPr lang="en-US" sz="2000" i="1" baseline="-25000" dirty="0"/>
              <a:t>3</a:t>
            </a:r>
            <a:r>
              <a:rPr lang="en-US" sz="2000" i="1" dirty="0"/>
              <a:t> (11 </a:t>
            </a:r>
            <a:r>
              <a:rPr lang="en-US" sz="2000" i="1" dirty="0" err="1"/>
              <a:t>wt</a:t>
            </a:r>
            <a:r>
              <a:rPr lang="en-US" sz="2000" i="1" dirty="0"/>
              <a:t>% NH</a:t>
            </a:r>
            <a:r>
              <a:rPr lang="en-US" sz="2000" i="1" baseline="-25000" dirty="0"/>
              <a:t>3 </a:t>
            </a:r>
            <a:r>
              <a:rPr lang="en-US" sz="2000" i="1" dirty="0"/>
              <a:t>- right) systems </a:t>
            </a:r>
            <a:r>
              <a:rPr lang="el-GR" sz="2000" i="1" dirty="0"/>
              <a:t>(λ = 1.0005 </a:t>
            </a:r>
            <a:r>
              <a:rPr lang="en-US" sz="2000" i="1" dirty="0"/>
              <a:t>Å) (Gloesener et al, 2023).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CF40678-FA2A-4B0A-B20B-41CCB2035C4A}"/>
              </a:ext>
            </a:extLst>
          </p:cNvPr>
          <p:cNvSpPr/>
          <p:nvPr/>
        </p:nvSpPr>
        <p:spPr>
          <a:xfrm>
            <a:off x="6987544" y="20526302"/>
            <a:ext cx="3985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Figure 3: </a:t>
            </a:r>
            <a:r>
              <a:rPr lang="en-US" sz="2000" i="1" dirty="0"/>
              <a:t>Microscope images at 20x magnification for THF clathrate in a 13 </a:t>
            </a:r>
            <a:r>
              <a:rPr lang="en-US" sz="2000" i="1" dirty="0" err="1"/>
              <a:t>wt</a:t>
            </a:r>
            <a:r>
              <a:rPr lang="en-US" sz="2000" i="1" dirty="0"/>
              <a:t>% (with respect to water) solution of NH</a:t>
            </a:r>
            <a:r>
              <a:rPr lang="en-US" sz="2000" i="1" baseline="-25000" dirty="0"/>
              <a:t>3.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AD3E84-B6D9-4A2D-A02F-329E36CFB447}"/>
              </a:ext>
            </a:extLst>
          </p:cNvPr>
          <p:cNvSpPr/>
          <p:nvPr/>
        </p:nvSpPr>
        <p:spPr>
          <a:xfrm>
            <a:off x="381002" y="22998383"/>
            <a:ext cx="6649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Figure 4: </a:t>
            </a:r>
            <a:r>
              <a:rPr lang="en-US" sz="2000" i="1" dirty="0"/>
              <a:t>Heating thermogram of CH</a:t>
            </a:r>
            <a:r>
              <a:rPr lang="en-US" sz="2000" i="1" baseline="-25000" dirty="0"/>
              <a:t>4</a:t>
            </a:r>
            <a:r>
              <a:rPr lang="en-US" sz="2000" i="1" dirty="0"/>
              <a:t> clathrate hydrates obtained by the multicycle method at 100 bars and 0.1 K/min (left) and dissociation temperature of methane clathrate hydrate in the presence of ammonia simulated with our model and comparison with experimental equilibrium data at 50 and 100 bar (</a:t>
            </a:r>
            <a:r>
              <a:rPr lang="en-US" sz="2000" i="1" dirty="0" err="1"/>
              <a:t>Petuya</a:t>
            </a:r>
            <a:r>
              <a:rPr lang="en-US" sz="2000" i="1" dirty="0"/>
              <a:t> et al., 2020) (right). </a:t>
            </a:r>
          </a:p>
          <a:p>
            <a:pPr algn="ctr"/>
            <a:r>
              <a:rPr lang="en-US" sz="2000" i="1" dirty="0"/>
              <a:t>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F53671-E076-4CCC-83CA-561FEEA3D9E5}"/>
              </a:ext>
            </a:extLst>
          </p:cNvPr>
          <p:cNvSpPr/>
          <p:nvPr/>
        </p:nvSpPr>
        <p:spPr>
          <a:xfrm>
            <a:off x="19496490" y="22151385"/>
            <a:ext cx="2181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cs typeface="Helvetica" panose="020B0604020202020204" pitchFamily="34" charset="0"/>
              </a:rPr>
              <a:t>Figure 6: </a:t>
            </a:r>
            <a:r>
              <a:rPr lang="en-US" sz="2000" i="1" dirty="0">
                <a:cs typeface="Helvetica" panose="020B0604020202020204" pitchFamily="34" charset="0"/>
              </a:rPr>
              <a:t>Raman spectra of the mixed C</a:t>
            </a:r>
            <a:r>
              <a:rPr lang="en-US" sz="2000" i="1" baseline="-25000" dirty="0">
                <a:cs typeface="Helvetica" panose="020B0604020202020204" pitchFamily="34" charset="0"/>
              </a:rPr>
              <a:t>2</a:t>
            </a:r>
            <a:r>
              <a:rPr lang="en-US" sz="2000" i="1" dirty="0">
                <a:cs typeface="Helvetica" panose="020B0604020202020204" pitchFamily="34" charset="0"/>
              </a:rPr>
              <a:t>H</a:t>
            </a:r>
            <a:r>
              <a:rPr lang="en-US" sz="2000" i="1" baseline="-25000" dirty="0">
                <a:cs typeface="Helvetica" panose="020B0604020202020204" pitchFamily="34" charset="0"/>
              </a:rPr>
              <a:t>6</a:t>
            </a:r>
            <a:r>
              <a:rPr lang="en-US" sz="2000" i="1" dirty="0">
                <a:cs typeface="Helvetica" panose="020B0604020202020204" pitchFamily="34" charset="0"/>
              </a:rPr>
              <a:t>-CH</a:t>
            </a:r>
            <a:r>
              <a:rPr lang="en-US" sz="2000" i="1" baseline="-25000" dirty="0">
                <a:cs typeface="Helvetica" panose="020B0604020202020204" pitchFamily="34" charset="0"/>
              </a:rPr>
              <a:t>4</a:t>
            </a:r>
            <a:r>
              <a:rPr lang="en-US" sz="2000" i="1" dirty="0">
                <a:cs typeface="Helvetica" panose="020B0604020202020204" pitchFamily="34" charset="0"/>
              </a:rPr>
              <a:t> clathrates acquired over time after exposure of CH</a:t>
            </a:r>
            <a:r>
              <a:rPr lang="en-US" sz="2000" i="1" baseline="-25000" dirty="0">
                <a:cs typeface="Helvetica" panose="020B0604020202020204" pitchFamily="34" charset="0"/>
              </a:rPr>
              <a:t>4</a:t>
            </a:r>
            <a:r>
              <a:rPr lang="en-US" sz="2000" i="1" dirty="0">
                <a:cs typeface="Helvetica" panose="020B0604020202020204" pitchFamily="34" charset="0"/>
              </a:rPr>
              <a:t> clathrates to liquid ethane at 173 K.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ABCC0C-B316-48F2-BEB2-8D12BBC9E703}"/>
              </a:ext>
            </a:extLst>
          </p:cNvPr>
          <p:cNvSpPr/>
          <p:nvPr/>
        </p:nvSpPr>
        <p:spPr>
          <a:xfrm>
            <a:off x="6914379" y="21972312"/>
            <a:ext cx="413157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b="1" dirty="0"/>
              <a:t>The partial dissociation of THF and CH</a:t>
            </a:r>
            <a:r>
              <a:rPr lang="en-US" sz="2200" b="1" baseline="-25000" dirty="0"/>
              <a:t>4</a:t>
            </a:r>
            <a:r>
              <a:rPr lang="en-US" sz="2200" b="1" dirty="0"/>
              <a:t> clathrates in aqueous solutions </a:t>
            </a:r>
            <a:r>
              <a:rPr lang="en-US" sz="2200" b="1"/>
              <a:t>of ammonia is </a:t>
            </a:r>
            <a:r>
              <a:rPr lang="en-US" sz="2200" b="1" dirty="0"/>
              <a:t>observed in our experiments.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10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b="1" dirty="0"/>
              <a:t>Our simulated dissociation temperatures for CH</a:t>
            </a:r>
            <a:r>
              <a:rPr lang="en-US" sz="2200" b="1" baseline="-25000" dirty="0"/>
              <a:t>4</a:t>
            </a:r>
            <a:r>
              <a:rPr lang="en-US" sz="2200" b="1" dirty="0"/>
              <a:t> clathrates decrease with ammonia concentration, in agreement with experimental data.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13606D7-A36F-4F22-B626-BE0E35A45836}"/>
              </a:ext>
            </a:extLst>
          </p:cNvPr>
          <p:cNvSpPr/>
          <p:nvPr/>
        </p:nvSpPr>
        <p:spPr>
          <a:xfrm>
            <a:off x="15856695" y="16579462"/>
            <a:ext cx="564246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400" b="1" dirty="0"/>
              <a:t>At thermodynamic equilibrium, </a:t>
            </a:r>
            <a:r>
              <a:rPr lang="en-US" sz="2400" b="1" dirty="0" err="1"/>
              <a:t>sI</a:t>
            </a:r>
            <a:r>
              <a:rPr lang="en-US" sz="2400" b="1" dirty="0"/>
              <a:t> clathrates formed in Titan’s surface conditions contain ~ 75% of C</a:t>
            </a:r>
            <a:r>
              <a:rPr lang="en-US" sz="2400" b="1" baseline="-25000" dirty="0"/>
              <a:t>2</a:t>
            </a:r>
            <a:r>
              <a:rPr lang="en-US" sz="2400" b="1" dirty="0"/>
              <a:t>H</a:t>
            </a:r>
            <a:r>
              <a:rPr lang="en-US" sz="2400" b="1" baseline="-25000" dirty="0"/>
              <a:t>6</a:t>
            </a:r>
            <a:r>
              <a:rPr lang="en-US" sz="2400" b="1" dirty="0"/>
              <a:t>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24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2400" b="1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400" b="1" dirty="0">
                <a:cs typeface="Helvetica" panose="020B0604020202020204" pitchFamily="34" charset="0"/>
              </a:rPr>
              <a:t>The experimental results show that ethane clathrate hydrates can form from the reaction of liquid ethane with methane clathrates and ice.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2200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55CDA3-4BF5-41DB-8A82-20B204715E01}"/>
              </a:ext>
            </a:extLst>
          </p:cNvPr>
          <p:cNvSpPr/>
          <p:nvPr/>
        </p:nvSpPr>
        <p:spPr>
          <a:xfrm>
            <a:off x="10972794" y="26643409"/>
            <a:ext cx="107051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dirty="0">
                <a:cs typeface="Helvetica" panose="020B0604020202020204" pitchFamily="34" charset="0"/>
              </a:rPr>
              <a:t>Liquid ethane can be trapped in Titan’s subsurface and our experimental results support the model that </a:t>
            </a:r>
            <a:r>
              <a:rPr lang="en-US" sz="2200" b="1" dirty="0">
                <a:cs typeface="Helvetica" panose="020B0604020202020204" pitchFamily="34" charset="0"/>
              </a:rPr>
              <a:t>methane could be released as ethane replaces it </a:t>
            </a:r>
            <a:r>
              <a:rPr lang="en-US" sz="2200" dirty="0">
                <a:cs typeface="Helvetica" panose="020B0604020202020204" pitchFamily="34" charset="0"/>
              </a:rPr>
              <a:t>in clathrate hydrates.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800" dirty="0"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dirty="0">
                <a:cs typeface="Helvetica" panose="020B0604020202020204" pitchFamily="34" charset="0"/>
              </a:rPr>
              <a:t>Reaction rate constants and activation energy will be derived and the influence of the grain size distribution on the replacement kinetics will be investigated.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C972DB-23F2-4D62-B58F-CFAB86BB17D1}"/>
              </a:ext>
            </a:extLst>
          </p:cNvPr>
          <p:cNvSpPr/>
          <p:nvPr/>
        </p:nvSpPr>
        <p:spPr>
          <a:xfrm>
            <a:off x="289553" y="26643409"/>
            <a:ext cx="1070518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dirty="0"/>
              <a:t>The </a:t>
            </a:r>
            <a:r>
              <a:rPr lang="en-US" sz="2200" b="1" dirty="0"/>
              <a:t>partial dissociation </a:t>
            </a:r>
            <a:r>
              <a:rPr lang="en-US" sz="2200" dirty="0"/>
              <a:t>of methane clathrates in Titan’s upper icy shell may start at temperatures </a:t>
            </a:r>
            <a:r>
              <a:rPr lang="en-US" sz="2200" b="1"/>
              <a:t>as low </a:t>
            </a:r>
            <a:r>
              <a:rPr lang="en-US" sz="2200" b="1" dirty="0"/>
              <a:t>as 200 K</a:t>
            </a:r>
            <a:r>
              <a:rPr lang="en-US" sz="2200" dirty="0"/>
              <a:t>.</a:t>
            </a:r>
            <a:endParaRPr lang="en-US" sz="2200" dirty="0"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800" dirty="0"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dirty="0"/>
              <a:t>Additional experimental data for the ternary H</a:t>
            </a:r>
            <a:r>
              <a:rPr lang="en-US" sz="2200" baseline="-25000" dirty="0"/>
              <a:t>2</a:t>
            </a:r>
            <a:r>
              <a:rPr lang="en-US" sz="2200" dirty="0"/>
              <a:t>O-NH</a:t>
            </a:r>
            <a:r>
              <a:rPr lang="en-US" sz="2200" baseline="-25000" dirty="0"/>
              <a:t>3</a:t>
            </a:r>
            <a:r>
              <a:rPr lang="en-US" sz="2200" dirty="0"/>
              <a:t>-CH</a:t>
            </a:r>
            <a:r>
              <a:rPr lang="en-US" sz="2200" baseline="-25000" dirty="0"/>
              <a:t>4 </a:t>
            </a:r>
            <a:r>
              <a:rPr lang="en-US" sz="2200" dirty="0"/>
              <a:t>system will be acquired and </a:t>
            </a:r>
            <a:r>
              <a:rPr lang="en-US" sz="2200" dirty="0" err="1"/>
              <a:t>Margules</a:t>
            </a:r>
            <a:r>
              <a:rPr lang="en-US" sz="2200" dirty="0"/>
              <a:t> coefficients will be updated from THF and CH</a:t>
            </a:r>
            <a:r>
              <a:rPr lang="en-US" sz="2200" baseline="-25000" dirty="0"/>
              <a:t>4</a:t>
            </a:r>
            <a:r>
              <a:rPr lang="en-US" sz="2200" dirty="0"/>
              <a:t> data, respectively.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→"/>
            </a:pPr>
            <a:endParaRPr lang="en-US" sz="22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9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846</Words>
  <Application>Microsoft Office PowerPoint</Application>
  <PresentationFormat>Custom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1212)</cp:lastModifiedBy>
  <cp:revision>60</cp:revision>
  <dcterms:created xsi:type="dcterms:W3CDTF">2022-08-22T17:05:38Z</dcterms:created>
  <dcterms:modified xsi:type="dcterms:W3CDTF">2023-11-29T04:17:10Z</dcterms:modified>
</cp:coreProperties>
</file>