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1945600" cy="329184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0488">
          <p15:clr>
            <a:srgbClr val="A4A3A4"/>
          </p15:clr>
        </p15:guide>
        <p15:guide id="2" pos="69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08"/>
    <p:restoredTop sz="96405"/>
  </p:normalViewPr>
  <p:slideViewPr>
    <p:cSldViewPr snapToGrid="0" showGuides="1">
      <p:cViewPr varScale="1">
        <p:scale>
          <a:sx n="26" d="100"/>
          <a:sy n="26" d="100"/>
        </p:scale>
        <p:origin x="4262" y="96"/>
      </p:cViewPr>
      <p:guideLst>
        <p:guide orient="horz" pos="10488"/>
        <p:guide pos="693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52047F9-6C00-A4BF-42CA-CEE9DEB4988C}"/>
              </a:ext>
            </a:extLst>
          </p:cNvPr>
          <p:cNvSpPr>
            <a:spLocks noGrp="1"/>
          </p:cNvSpPr>
          <p:nvPr>
            <p:ph type="dt" sz="half" idx="10"/>
          </p:nvPr>
        </p:nvSpPr>
        <p:spPr/>
        <p:txBody>
          <a:bodyPr/>
          <a:lstStyle>
            <a:lvl1pPr>
              <a:defRPr/>
            </a:lvl1pPr>
          </a:lstStyle>
          <a:p>
            <a:pPr>
              <a:defRPr/>
            </a:pPr>
            <a:fld id="{8F98BCD2-C568-0F4A-89AB-0BD610B85BAE}" type="datetimeFigureOut">
              <a:rPr lang="en-US"/>
              <a:pPr>
                <a:defRPr/>
              </a:pPr>
              <a:t>11/28/2023</a:t>
            </a:fld>
            <a:endParaRPr lang="en-US"/>
          </a:p>
        </p:txBody>
      </p:sp>
      <p:sp>
        <p:nvSpPr>
          <p:cNvPr id="5" name="Footer Placeholder 4">
            <a:extLst>
              <a:ext uri="{FF2B5EF4-FFF2-40B4-BE49-F238E27FC236}">
                <a16:creationId xmlns:a16="http://schemas.microsoft.com/office/drawing/2014/main" id="{8F6FBD7A-DA5A-9280-8713-FC05817D27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07F1AB-FA31-8310-CC1D-9A170DE51706}"/>
              </a:ext>
            </a:extLst>
          </p:cNvPr>
          <p:cNvSpPr>
            <a:spLocks noGrp="1"/>
          </p:cNvSpPr>
          <p:nvPr>
            <p:ph type="sldNum" sz="quarter" idx="12"/>
          </p:nvPr>
        </p:nvSpPr>
        <p:spPr/>
        <p:txBody>
          <a:bodyPr/>
          <a:lstStyle>
            <a:lvl1pPr>
              <a:defRPr/>
            </a:lvl1pPr>
          </a:lstStyle>
          <a:p>
            <a:pPr>
              <a:defRPr/>
            </a:pPr>
            <a:fld id="{A70E382B-907F-7E41-A7E4-CBDA367A84C2}" type="slidenum">
              <a:rPr lang="en-US"/>
              <a:pPr>
                <a:defRPr/>
              </a:pPr>
              <a:t>‹#›</a:t>
            </a:fld>
            <a:endParaRPr lang="en-US"/>
          </a:p>
        </p:txBody>
      </p:sp>
    </p:spTree>
    <p:extLst>
      <p:ext uri="{BB962C8B-B14F-4D97-AF65-F5344CB8AC3E}">
        <p14:creationId xmlns:p14="http://schemas.microsoft.com/office/powerpoint/2010/main" val="144768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DF6DCC-FB56-2479-D555-00397AA32472}"/>
              </a:ext>
            </a:extLst>
          </p:cNvPr>
          <p:cNvSpPr>
            <a:spLocks noGrp="1"/>
          </p:cNvSpPr>
          <p:nvPr>
            <p:ph type="dt" sz="half" idx="10"/>
          </p:nvPr>
        </p:nvSpPr>
        <p:spPr/>
        <p:txBody>
          <a:bodyPr/>
          <a:lstStyle>
            <a:lvl1pPr>
              <a:defRPr/>
            </a:lvl1pPr>
          </a:lstStyle>
          <a:p>
            <a:pPr>
              <a:defRPr/>
            </a:pPr>
            <a:fld id="{4CDA51F1-62A2-4A41-8058-4D507C089194}" type="datetimeFigureOut">
              <a:rPr lang="en-US"/>
              <a:pPr>
                <a:defRPr/>
              </a:pPr>
              <a:t>11/28/2023</a:t>
            </a:fld>
            <a:endParaRPr lang="en-US"/>
          </a:p>
        </p:txBody>
      </p:sp>
      <p:sp>
        <p:nvSpPr>
          <p:cNvPr id="5" name="Footer Placeholder 4">
            <a:extLst>
              <a:ext uri="{FF2B5EF4-FFF2-40B4-BE49-F238E27FC236}">
                <a16:creationId xmlns:a16="http://schemas.microsoft.com/office/drawing/2014/main" id="{9385A0A3-7A1D-C6E2-3EA4-162A6675D8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1A43DC-5365-771F-6CE9-F88C8B7F4799}"/>
              </a:ext>
            </a:extLst>
          </p:cNvPr>
          <p:cNvSpPr>
            <a:spLocks noGrp="1"/>
          </p:cNvSpPr>
          <p:nvPr>
            <p:ph type="sldNum" sz="quarter" idx="12"/>
          </p:nvPr>
        </p:nvSpPr>
        <p:spPr/>
        <p:txBody>
          <a:bodyPr/>
          <a:lstStyle>
            <a:lvl1pPr>
              <a:defRPr/>
            </a:lvl1pPr>
          </a:lstStyle>
          <a:p>
            <a:pPr>
              <a:defRPr/>
            </a:pPr>
            <a:fld id="{002A076C-C9F0-F242-9C6F-2D303CC75605}" type="slidenum">
              <a:rPr lang="en-US"/>
              <a:pPr>
                <a:defRPr/>
              </a:pPr>
              <a:t>‹#›</a:t>
            </a:fld>
            <a:endParaRPr lang="en-US"/>
          </a:p>
        </p:txBody>
      </p:sp>
    </p:spTree>
    <p:extLst>
      <p:ext uri="{BB962C8B-B14F-4D97-AF65-F5344CB8AC3E}">
        <p14:creationId xmlns:p14="http://schemas.microsoft.com/office/powerpoint/2010/main" val="3799024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DA8368-E7B4-0CB2-8EA5-7473EA139B95}"/>
              </a:ext>
            </a:extLst>
          </p:cNvPr>
          <p:cNvSpPr>
            <a:spLocks noGrp="1"/>
          </p:cNvSpPr>
          <p:nvPr>
            <p:ph type="dt" sz="half" idx="10"/>
          </p:nvPr>
        </p:nvSpPr>
        <p:spPr/>
        <p:txBody>
          <a:bodyPr/>
          <a:lstStyle>
            <a:lvl1pPr>
              <a:defRPr/>
            </a:lvl1pPr>
          </a:lstStyle>
          <a:p>
            <a:pPr>
              <a:defRPr/>
            </a:pPr>
            <a:fld id="{9644AD6F-2B52-7E46-BB0E-7EF3BA3567F8}" type="datetimeFigureOut">
              <a:rPr lang="en-US"/>
              <a:pPr>
                <a:defRPr/>
              </a:pPr>
              <a:t>11/28/2023</a:t>
            </a:fld>
            <a:endParaRPr lang="en-US"/>
          </a:p>
        </p:txBody>
      </p:sp>
      <p:sp>
        <p:nvSpPr>
          <p:cNvPr id="5" name="Footer Placeholder 4">
            <a:extLst>
              <a:ext uri="{FF2B5EF4-FFF2-40B4-BE49-F238E27FC236}">
                <a16:creationId xmlns:a16="http://schemas.microsoft.com/office/drawing/2014/main" id="{B55AEA1A-5256-B4A3-7DCA-DE5E5DEE41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779A6-5DDC-6E23-30E4-1A03B6854B7D}"/>
              </a:ext>
            </a:extLst>
          </p:cNvPr>
          <p:cNvSpPr>
            <a:spLocks noGrp="1"/>
          </p:cNvSpPr>
          <p:nvPr>
            <p:ph type="sldNum" sz="quarter" idx="12"/>
          </p:nvPr>
        </p:nvSpPr>
        <p:spPr/>
        <p:txBody>
          <a:bodyPr/>
          <a:lstStyle>
            <a:lvl1pPr>
              <a:defRPr/>
            </a:lvl1pPr>
          </a:lstStyle>
          <a:p>
            <a:pPr>
              <a:defRPr/>
            </a:pPr>
            <a:fld id="{0306BBEF-0077-D04F-9182-BF57B0A8A62D}" type="slidenum">
              <a:rPr lang="en-US"/>
              <a:pPr>
                <a:defRPr/>
              </a:pPr>
              <a:t>‹#›</a:t>
            </a:fld>
            <a:endParaRPr lang="en-US"/>
          </a:p>
        </p:txBody>
      </p:sp>
    </p:spTree>
    <p:extLst>
      <p:ext uri="{BB962C8B-B14F-4D97-AF65-F5344CB8AC3E}">
        <p14:creationId xmlns:p14="http://schemas.microsoft.com/office/powerpoint/2010/main" val="129976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61C9D41-74C3-5957-C466-E99A3BA409E1}"/>
              </a:ext>
            </a:extLst>
          </p:cNvPr>
          <p:cNvSpPr>
            <a:spLocks noGrp="1"/>
          </p:cNvSpPr>
          <p:nvPr>
            <p:ph type="dt" sz="half" idx="10"/>
          </p:nvPr>
        </p:nvSpPr>
        <p:spPr/>
        <p:txBody>
          <a:bodyPr/>
          <a:lstStyle>
            <a:lvl1pPr>
              <a:defRPr/>
            </a:lvl1pPr>
          </a:lstStyle>
          <a:p>
            <a:pPr>
              <a:defRPr/>
            </a:pPr>
            <a:fld id="{5B245BA0-6441-4F42-AE42-973B8668C22F}" type="datetimeFigureOut">
              <a:rPr lang="en-US"/>
              <a:pPr>
                <a:defRPr/>
              </a:pPr>
              <a:t>11/28/2023</a:t>
            </a:fld>
            <a:endParaRPr lang="en-US"/>
          </a:p>
        </p:txBody>
      </p:sp>
      <p:sp>
        <p:nvSpPr>
          <p:cNvPr id="5" name="Footer Placeholder 4">
            <a:extLst>
              <a:ext uri="{FF2B5EF4-FFF2-40B4-BE49-F238E27FC236}">
                <a16:creationId xmlns:a16="http://schemas.microsoft.com/office/drawing/2014/main" id="{8E154F8A-CD5B-972C-D3DF-EE94BE6A09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811C7B-B287-4E63-109E-32A7C73E3467}"/>
              </a:ext>
            </a:extLst>
          </p:cNvPr>
          <p:cNvSpPr>
            <a:spLocks noGrp="1"/>
          </p:cNvSpPr>
          <p:nvPr>
            <p:ph type="sldNum" sz="quarter" idx="12"/>
          </p:nvPr>
        </p:nvSpPr>
        <p:spPr/>
        <p:txBody>
          <a:bodyPr/>
          <a:lstStyle>
            <a:lvl1pPr>
              <a:defRPr/>
            </a:lvl1pPr>
          </a:lstStyle>
          <a:p>
            <a:pPr>
              <a:defRPr/>
            </a:pPr>
            <a:fld id="{F8A89B24-B577-B041-8F31-D5B0C321AAD9}" type="slidenum">
              <a:rPr lang="en-US"/>
              <a:pPr>
                <a:defRPr/>
              </a:pPr>
              <a:t>‹#›</a:t>
            </a:fld>
            <a:endParaRPr lang="en-US"/>
          </a:p>
        </p:txBody>
      </p:sp>
    </p:spTree>
    <p:extLst>
      <p:ext uri="{BB962C8B-B14F-4D97-AF65-F5344CB8AC3E}">
        <p14:creationId xmlns:p14="http://schemas.microsoft.com/office/powerpoint/2010/main" val="180338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26ECF7-6148-A9FF-901A-198BF5BF9CEC}"/>
              </a:ext>
            </a:extLst>
          </p:cNvPr>
          <p:cNvSpPr>
            <a:spLocks noGrp="1"/>
          </p:cNvSpPr>
          <p:nvPr>
            <p:ph type="dt" sz="half" idx="10"/>
          </p:nvPr>
        </p:nvSpPr>
        <p:spPr/>
        <p:txBody>
          <a:bodyPr/>
          <a:lstStyle>
            <a:lvl1pPr>
              <a:defRPr/>
            </a:lvl1pPr>
          </a:lstStyle>
          <a:p>
            <a:pPr>
              <a:defRPr/>
            </a:pPr>
            <a:fld id="{53D80B86-ADA5-B24C-A889-77955EC645E4}" type="datetimeFigureOut">
              <a:rPr lang="en-US"/>
              <a:pPr>
                <a:defRPr/>
              </a:pPr>
              <a:t>11/28/2023</a:t>
            </a:fld>
            <a:endParaRPr lang="en-US"/>
          </a:p>
        </p:txBody>
      </p:sp>
      <p:sp>
        <p:nvSpPr>
          <p:cNvPr id="5" name="Footer Placeholder 4">
            <a:extLst>
              <a:ext uri="{FF2B5EF4-FFF2-40B4-BE49-F238E27FC236}">
                <a16:creationId xmlns:a16="http://schemas.microsoft.com/office/drawing/2014/main" id="{921C90E2-FDF3-6802-3B3F-C09078EA1E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23DF5-613F-AA9F-89BA-54F0D44495CD}"/>
              </a:ext>
            </a:extLst>
          </p:cNvPr>
          <p:cNvSpPr>
            <a:spLocks noGrp="1"/>
          </p:cNvSpPr>
          <p:nvPr>
            <p:ph type="sldNum" sz="quarter" idx="12"/>
          </p:nvPr>
        </p:nvSpPr>
        <p:spPr/>
        <p:txBody>
          <a:bodyPr/>
          <a:lstStyle>
            <a:lvl1pPr>
              <a:defRPr/>
            </a:lvl1pPr>
          </a:lstStyle>
          <a:p>
            <a:pPr>
              <a:defRPr/>
            </a:pPr>
            <a:fld id="{894D2EFD-7AB4-8D4D-B7FB-AEEDCE416C8F}" type="slidenum">
              <a:rPr lang="en-US"/>
              <a:pPr>
                <a:defRPr/>
              </a:pPr>
              <a:t>‹#›</a:t>
            </a:fld>
            <a:endParaRPr lang="en-US"/>
          </a:p>
        </p:txBody>
      </p:sp>
    </p:spTree>
    <p:extLst>
      <p:ext uri="{BB962C8B-B14F-4D97-AF65-F5344CB8AC3E}">
        <p14:creationId xmlns:p14="http://schemas.microsoft.com/office/powerpoint/2010/main" val="91486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325BEA4-1558-266C-7DF0-5201817BF957}"/>
              </a:ext>
            </a:extLst>
          </p:cNvPr>
          <p:cNvSpPr>
            <a:spLocks noGrp="1"/>
          </p:cNvSpPr>
          <p:nvPr>
            <p:ph type="dt" sz="half" idx="10"/>
          </p:nvPr>
        </p:nvSpPr>
        <p:spPr/>
        <p:txBody>
          <a:bodyPr/>
          <a:lstStyle>
            <a:lvl1pPr>
              <a:defRPr/>
            </a:lvl1pPr>
          </a:lstStyle>
          <a:p>
            <a:pPr>
              <a:defRPr/>
            </a:pPr>
            <a:fld id="{1D5E082C-5C96-054D-AAA8-4FC360E163E1}" type="datetimeFigureOut">
              <a:rPr lang="en-US"/>
              <a:pPr>
                <a:defRPr/>
              </a:pPr>
              <a:t>11/28/2023</a:t>
            </a:fld>
            <a:endParaRPr lang="en-US"/>
          </a:p>
        </p:txBody>
      </p:sp>
      <p:sp>
        <p:nvSpPr>
          <p:cNvPr id="6" name="Footer Placeholder 4">
            <a:extLst>
              <a:ext uri="{FF2B5EF4-FFF2-40B4-BE49-F238E27FC236}">
                <a16:creationId xmlns:a16="http://schemas.microsoft.com/office/drawing/2014/main" id="{16DCF76E-6CC6-F98C-F872-AADFA84AA4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B6FAE7-B3A4-229C-ECD4-C86ADC8278FB}"/>
              </a:ext>
            </a:extLst>
          </p:cNvPr>
          <p:cNvSpPr>
            <a:spLocks noGrp="1"/>
          </p:cNvSpPr>
          <p:nvPr>
            <p:ph type="sldNum" sz="quarter" idx="12"/>
          </p:nvPr>
        </p:nvSpPr>
        <p:spPr/>
        <p:txBody>
          <a:bodyPr/>
          <a:lstStyle>
            <a:lvl1pPr>
              <a:defRPr/>
            </a:lvl1pPr>
          </a:lstStyle>
          <a:p>
            <a:pPr>
              <a:defRPr/>
            </a:pPr>
            <a:fld id="{67AE8B2C-D60E-694C-BB20-1AE19FDE2B44}" type="slidenum">
              <a:rPr lang="en-US"/>
              <a:pPr>
                <a:defRPr/>
              </a:pPr>
              <a:t>‹#›</a:t>
            </a:fld>
            <a:endParaRPr lang="en-US"/>
          </a:p>
        </p:txBody>
      </p:sp>
    </p:spTree>
    <p:extLst>
      <p:ext uri="{BB962C8B-B14F-4D97-AF65-F5344CB8AC3E}">
        <p14:creationId xmlns:p14="http://schemas.microsoft.com/office/powerpoint/2010/main" val="3693952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5CF7E1-B2AC-F241-CE10-BB54D5ED9168}"/>
              </a:ext>
            </a:extLst>
          </p:cNvPr>
          <p:cNvSpPr>
            <a:spLocks noGrp="1"/>
          </p:cNvSpPr>
          <p:nvPr>
            <p:ph type="dt" sz="half" idx="10"/>
          </p:nvPr>
        </p:nvSpPr>
        <p:spPr/>
        <p:txBody>
          <a:bodyPr/>
          <a:lstStyle>
            <a:lvl1pPr>
              <a:defRPr/>
            </a:lvl1pPr>
          </a:lstStyle>
          <a:p>
            <a:pPr>
              <a:defRPr/>
            </a:pPr>
            <a:fld id="{5DD5D840-9858-C146-906B-7F985452135A}" type="datetimeFigureOut">
              <a:rPr lang="en-US"/>
              <a:pPr>
                <a:defRPr/>
              </a:pPr>
              <a:t>11/28/2023</a:t>
            </a:fld>
            <a:endParaRPr lang="en-US"/>
          </a:p>
        </p:txBody>
      </p:sp>
      <p:sp>
        <p:nvSpPr>
          <p:cNvPr id="8" name="Footer Placeholder 4">
            <a:extLst>
              <a:ext uri="{FF2B5EF4-FFF2-40B4-BE49-F238E27FC236}">
                <a16:creationId xmlns:a16="http://schemas.microsoft.com/office/drawing/2014/main" id="{05103BF2-12E4-AB21-BC4C-E07EBF8DFF9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5C43A73-7BC1-26B1-6273-F3ADDCCEBAC4}"/>
              </a:ext>
            </a:extLst>
          </p:cNvPr>
          <p:cNvSpPr>
            <a:spLocks noGrp="1"/>
          </p:cNvSpPr>
          <p:nvPr>
            <p:ph type="sldNum" sz="quarter" idx="12"/>
          </p:nvPr>
        </p:nvSpPr>
        <p:spPr/>
        <p:txBody>
          <a:bodyPr/>
          <a:lstStyle>
            <a:lvl1pPr>
              <a:defRPr/>
            </a:lvl1pPr>
          </a:lstStyle>
          <a:p>
            <a:pPr>
              <a:defRPr/>
            </a:pPr>
            <a:fld id="{6EE883E1-998E-3E4C-A780-CEC2D1A8E87C}" type="slidenum">
              <a:rPr lang="en-US"/>
              <a:pPr>
                <a:defRPr/>
              </a:pPr>
              <a:t>‹#›</a:t>
            </a:fld>
            <a:endParaRPr lang="en-US"/>
          </a:p>
        </p:txBody>
      </p:sp>
    </p:spTree>
    <p:extLst>
      <p:ext uri="{BB962C8B-B14F-4D97-AF65-F5344CB8AC3E}">
        <p14:creationId xmlns:p14="http://schemas.microsoft.com/office/powerpoint/2010/main" val="1519943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0EB25C7-DFBA-922E-E684-D02B1C1F0E4F}"/>
              </a:ext>
            </a:extLst>
          </p:cNvPr>
          <p:cNvSpPr>
            <a:spLocks noGrp="1"/>
          </p:cNvSpPr>
          <p:nvPr>
            <p:ph type="dt" sz="half" idx="10"/>
          </p:nvPr>
        </p:nvSpPr>
        <p:spPr/>
        <p:txBody>
          <a:bodyPr/>
          <a:lstStyle>
            <a:lvl1pPr>
              <a:defRPr/>
            </a:lvl1pPr>
          </a:lstStyle>
          <a:p>
            <a:pPr>
              <a:defRPr/>
            </a:pPr>
            <a:fld id="{8F053F47-B112-E44F-97BE-3AAA1F267705}" type="datetimeFigureOut">
              <a:rPr lang="en-US"/>
              <a:pPr>
                <a:defRPr/>
              </a:pPr>
              <a:t>11/28/2023</a:t>
            </a:fld>
            <a:endParaRPr lang="en-US"/>
          </a:p>
        </p:txBody>
      </p:sp>
      <p:sp>
        <p:nvSpPr>
          <p:cNvPr id="4" name="Footer Placeholder 4">
            <a:extLst>
              <a:ext uri="{FF2B5EF4-FFF2-40B4-BE49-F238E27FC236}">
                <a16:creationId xmlns:a16="http://schemas.microsoft.com/office/drawing/2014/main" id="{2E2885C2-4978-52C7-3199-7FAD9EC0A8A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4EBF233-D144-3FB3-1EA5-C5267D70F906}"/>
              </a:ext>
            </a:extLst>
          </p:cNvPr>
          <p:cNvSpPr>
            <a:spLocks noGrp="1"/>
          </p:cNvSpPr>
          <p:nvPr>
            <p:ph type="sldNum" sz="quarter" idx="12"/>
          </p:nvPr>
        </p:nvSpPr>
        <p:spPr/>
        <p:txBody>
          <a:bodyPr/>
          <a:lstStyle>
            <a:lvl1pPr>
              <a:defRPr/>
            </a:lvl1pPr>
          </a:lstStyle>
          <a:p>
            <a:pPr>
              <a:defRPr/>
            </a:pPr>
            <a:fld id="{E1FC92AF-FDC7-1941-AFC7-6B368F134B14}" type="slidenum">
              <a:rPr lang="en-US"/>
              <a:pPr>
                <a:defRPr/>
              </a:pPr>
              <a:t>‹#›</a:t>
            </a:fld>
            <a:endParaRPr lang="en-US"/>
          </a:p>
        </p:txBody>
      </p:sp>
    </p:spTree>
    <p:extLst>
      <p:ext uri="{BB962C8B-B14F-4D97-AF65-F5344CB8AC3E}">
        <p14:creationId xmlns:p14="http://schemas.microsoft.com/office/powerpoint/2010/main" val="93707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827DB8-81B8-7DB7-07ED-953044DE2653}"/>
              </a:ext>
            </a:extLst>
          </p:cNvPr>
          <p:cNvSpPr>
            <a:spLocks noGrp="1"/>
          </p:cNvSpPr>
          <p:nvPr>
            <p:ph type="dt" sz="half" idx="10"/>
          </p:nvPr>
        </p:nvSpPr>
        <p:spPr/>
        <p:txBody>
          <a:bodyPr/>
          <a:lstStyle>
            <a:lvl1pPr>
              <a:defRPr/>
            </a:lvl1pPr>
          </a:lstStyle>
          <a:p>
            <a:pPr>
              <a:defRPr/>
            </a:pPr>
            <a:fld id="{546A0E61-A17A-A94D-90CB-21D913392DEC}" type="datetimeFigureOut">
              <a:rPr lang="en-US"/>
              <a:pPr>
                <a:defRPr/>
              </a:pPr>
              <a:t>11/28/2023</a:t>
            </a:fld>
            <a:endParaRPr lang="en-US"/>
          </a:p>
        </p:txBody>
      </p:sp>
      <p:sp>
        <p:nvSpPr>
          <p:cNvPr id="3" name="Footer Placeholder 4">
            <a:extLst>
              <a:ext uri="{FF2B5EF4-FFF2-40B4-BE49-F238E27FC236}">
                <a16:creationId xmlns:a16="http://schemas.microsoft.com/office/drawing/2014/main" id="{07DEFCF2-D43B-BCD6-71F8-DF76B127D3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6230A0-8AB2-6C0B-F945-6EA8053D8A1C}"/>
              </a:ext>
            </a:extLst>
          </p:cNvPr>
          <p:cNvSpPr>
            <a:spLocks noGrp="1"/>
          </p:cNvSpPr>
          <p:nvPr>
            <p:ph type="sldNum" sz="quarter" idx="12"/>
          </p:nvPr>
        </p:nvSpPr>
        <p:spPr/>
        <p:txBody>
          <a:bodyPr/>
          <a:lstStyle>
            <a:lvl1pPr>
              <a:defRPr/>
            </a:lvl1pPr>
          </a:lstStyle>
          <a:p>
            <a:pPr>
              <a:defRPr/>
            </a:pPr>
            <a:fld id="{68A8668E-5AE8-F947-8F6E-80A0448D48E0}" type="slidenum">
              <a:rPr lang="en-US"/>
              <a:pPr>
                <a:defRPr/>
              </a:pPr>
              <a:t>‹#›</a:t>
            </a:fld>
            <a:endParaRPr lang="en-US"/>
          </a:p>
        </p:txBody>
      </p:sp>
    </p:spTree>
    <p:extLst>
      <p:ext uri="{BB962C8B-B14F-4D97-AF65-F5344CB8AC3E}">
        <p14:creationId xmlns:p14="http://schemas.microsoft.com/office/powerpoint/2010/main" val="425108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3">
            <a:extLst>
              <a:ext uri="{FF2B5EF4-FFF2-40B4-BE49-F238E27FC236}">
                <a16:creationId xmlns:a16="http://schemas.microsoft.com/office/drawing/2014/main" id="{B7A136BC-7501-EB7C-53A7-680B3EFFA87D}"/>
              </a:ext>
            </a:extLst>
          </p:cNvPr>
          <p:cNvSpPr>
            <a:spLocks noGrp="1"/>
          </p:cNvSpPr>
          <p:nvPr>
            <p:ph type="dt" sz="half" idx="10"/>
          </p:nvPr>
        </p:nvSpPr>
        <p:spPr/>
        <p:txBody>
          <a:bodyPr/>
          <a:lstStyle>
            <a:lvl1pPr>
              <a:defRPr/>
            </a:lvl1pPr>
          </a:lstStyle>
          <a:p>
            <a:pPr>
              <a:defRPr/>
            </a:pPr>
            <a:fld id="{6F3597A0-DFB5-3443-88C6-85B116965C92}" type="datetimeFigureOut">
              <a:rPr lang="en-US"/>
              <a:pPr>
                <a:defRPr/>
              </a:pPr>
              <a:t>11/28/2023</a:t>
            </a:fld>
            <a:endParaRPr lang="en-US"/>
          </a:p>
        </p:txBody>
      </p:sp>
      <p:sp>
        <p:nvSpPr>
          <p:cNvPr id="6" name="Footer Placeholder 4">
            <a:extLst>
              <a:ext uri="{FF2B5EF4-FFF2-40B4-BE49-F238E27FC236}">
                <a16:creationId xmlns:a16="http://schemas.microsoft.com/office/drawing/2014/main" id="{49C604B1-AD19-46EA-12C8-1BC9326B87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6347B8-4959-CEFE-66C0-24D4C29BB5E3}"/>
              </a:ext>
            </a:extLst>
          </p:cNvPr>
          <p:cNvSpPr>
            <a:spLocks noGrp="1"/>
          </p:cNvSpPr>
          <p:nvPr>
            <p:ph type="sldNum" sz="quarter" idx="12"/>
          </p:nvPr>
        </p:nvSpPr>
        <p:spPr/>
        <p:txBody>
          <a:bodyPr/>
          <a:lstStyle>
            <a:lvl1pPr>
              <a:defRPr/>
            </a:lvl1pPr>
          </a:lstStyle>
          <a:p>
            <a:pPr>
              <a:defRPr/>
            </a:pPr>
            <a:fld id="{B1ADD14D-F0BE-D142-860F-3FDCCD7BC3FC}" type="slidenum">
              <a:rPr lang="en-US"/>
              <a:pPr>
                <a:defRPr/>
              </a:pPr>
              <a:t>‹#›</a:t>
            </a:fld>
            <a:endParaRPr lang="en-US"/>
          </a:p>
        </p:txBody>
      </p:sp>
    </p:spTree>
    <p:extLst>
      <p:ext uri="{BB962C8B-B14F-4D97-AF65-F5344CB8AC3E}">
        <p14:creationId xmlns:p14="http://schemas.microsoft.com/office/powerpoint/2010/main" val="1033662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3">
            <a:extLst>
              <a:ext uri="{FF2B5EF4-FFF2-40B4-BE49-F238E27FC236}">
                <a16:creationId xmlns:a16="http://schemas.microsoft.com/office/drawing/2014/main" id="{280623D8-37BD-973E-E251-3AF8D5325976}"/>
              </a:ext>
            </a:extLst>
          </p:cNvPr>
          <p:cNvSpPr>
            <a:spLocks noGrp="1"/>
          </p:cNvSpPr>
          <p:nvPr>
            <p:ph type="dt" sz="half" idx="10"/>
          </p:nvPr>
        </p:nvSpPr>
        <p:spPr/>
        <p:txBody>
          <a:bodyPr/>
          <a:lstStyle>
            <a:lvl1pPr>
              <a:defRPr/>
            </a:lvl1pPr>
          </a:lstStyle>
          <a:p>
            <a:pPr>
              <a:defRPr/>
            </a:pPr>
            <a:fld id="{E0BC604E-D5D5-9841-9721-5711DA81006D}" type="datetimeFigureOut">
              <a:rPr lang="en-US"/>
              <a:pPr>
                <a:defRPr/>
              </a:pPr>
              <a:t>11/28/2023</a:t>
            </a:fld>
            <a:endParaRPr lang="en-US"/>
          </a:p>
        </p:txBody>
      </p:sp>
      <p:sp>
        <p:nvSpPr>
          <p:cNvPr id="6" name="Footer Placeholder 4">
            <a:extLst>
              <a:ext uri="{FF2B5EF4-FFF2-40B4-BE49-F238E27FC236}">
                <a16:creationId xmlns:a16="http://schemas.microsoft.com/office/drawing/2014/main" id="{DFF0A7F2-710B-00A4-457B-813C02C39D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AF0D15-1B75-E374-F936-8F0647F95696}"/>
              </a:ext>
            </a:extLst>
          </p:cNvPr>
          <p:cNvSpPr>
            <a:spLocks noGrp="1"/>
          </p:cNvSpPr>
          <p:nvPr>
            <p:ph type="sldNum" sz="quarter" idx="12"/>
          </p:nvPr>
        </p:nvSpPr>
        <p:spPr/>
        <p:txBody>
          <a:bodyPr/>
          <a:lstStyle>
            <a:lvl1pPr>
              <a:defRPr/>
            </a:lvl1pPr>
          </a:lstStyle>
          <a:p>
            <a:pPr>
              <a:defRPr/>
            </a:pPr>
            <a:fld id="{130C671C-46B6-734E-A668-02822EA5379F}" type="slidenum">
              <a:rPr lang="en-US"/>
              <a:pPr>
                <a:defRPr/>
              </a:pPr>
              <a:t>‹#›</a:t>
            </a:fld>
            <a:endParaRPr lang="en-US"/>
          </a:p>
        </p:txBody>
      </p:sp>
    </p:spTree>
    <p:extLst>
      <p:ext uri="{BB962C8B-B14F-4D97-AF65-F5344CB8AC3E}">
        <p14:creationId xmlns:p14="http://schemas.microsoft.com/office/powerpoint/2010/main" val="237584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9E7535-22DA-6956-9EDD-7EE75E5B7034}"/>
              </a:ext>
            </a:extLst>
          </p:cNvPr>
          <p:cNvSpPr>
            <a:spLocks noGrp="1"/>
          </p:cNvSpPr>
          <p:nvPr>
            <p:ph type="title"/>
          </p:nvPr>
        </p:nvSpPr>
        <p:spPr>
          <a:xfrm>
            <a:off x="1508125" y="1752600"/>
            <a:ext cx="18929350" cy="63627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BCB20B8-5602-971F-E265-DC649B426F22}"/>
              </a:ext>
            </a:extLst>
          </p:cNvPr>
          <p:cNvSpPr>
            <a:spLocks noGrp="1"/>
          </p:cNvSpPr>
          <p:nvPr>
            <p:ph type="body" idx="1"/>
          </p:nvPr>
        </p:nvSpPr>
        <p:spPr>
          <a:xfrm>
            <a:off x="1508125" y="8763000"/>
            <a:ext cx="18929350" cy="208867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7207DB-942E-2791-1E10-50A227AEFD3B}"/>
              </a:ext>
            </a:extLst>
          </p:cNvPr>
          <p:cNvSpPr>
            <a:spLocks noGrp="1"/>
          </p:cNvSpPr>
          <p:nvPr>
            <p:ph type="dt" sz="half" idx="2"/>
          </p:nvPr>
        </p:nvSpPr>
        <p:spPr>
          <a:xfrm>
            <a:off x="1508125" y="30510163"/>
            <a:ext cx="4938713" cy="1752600"/>
          </a:xfrm>
          <a:prstGeom prst="rect">
            <a:avLst/>
          </a:prstGeom>
        </p:spPr>
        <p:txBody>
          <a:bodyPr vert="horz" lIns="91440" tIns="45720" rIns="91440" bIns="45720" rtlCol="0" anchor="ctr"/>
          <a:lstStyle>
            <a:lvl1pPr algn="l" eaLnBrk="1" fontAlgn="auto" hangingPunct="1">
              <a:spcBef>
                <a:spcPts val="0"/>
              </a:spcBef>
              <a:spcAft>
                <a:spcPts val="0"/>
              </a:spcAft>
              <a:defRPr sz="2880" smtClean="0">
                <a:solidFill>
                  <a:schemeClr val="tx1">
                    <a:tint val="75000"/>
                  </a:schemeClr>
                </a:solidFill>
                <a:latin typeface="+mn-lt"/>
              </a:defRPr>
            </a:lvl1pPr>
          </a:lstStyle>
          <a:p>
            <a:pPr>
              <a:defRPr/>
            </a:pPr>
            <a:fld id="{081A879D-A663-0B4B-A76C-B24AC4508E14}" type="datetimeFigureOut">
              <a:rPr lang="en-US"/>
              <a:pPr>
                <a:defRPr/>
              </a:pPr>
              <a:t>11/28/2023</a:t>
            </a:fld>
            <a:endParaRPr lang="en-US"/>
          </a:p>
        </p:txBody>
      </p:sp>
      <p:sp>
        <p:nvSpPr>
          <p:cNvPr id="5" name="Footer Placeholder 4">
            <a:extLst>
              <a:ext uri="{FF2B5EF4-FFF2-40B4-BE49-F238E27FC236}">
                <a16:creationId xmlns:a16="http://schemas.microsoft.com/office/drawing/2014/main" id="{A22EE779-62DB-4DAF-0D85-5C11A5E44CCB}"/>
              </a:ext>
            </a:extLst>
          </p:cNvPr>
          <p:cNvSpPr>
            <a:spLocks noGrp="1"/>
          </p:cNvSpPr>
          <p:nvPr>
            <p:ph type="ftr" sz="quarter" idx="3"/>
          </p:nvPr>
        </p:nvSpPr>
        <p:spPr>
          <a:xfrm>
            <a:off x="7269163" y="30510163"/>
            <a:ext cx="7407275" cy="1752600"/>
          </a:xfrm>
          <a:prstGeom prst="rect">
            <a:avLst/>
          </a:prstGeom>
        </p:spPr>
        <p:txBody>
          <a:bodyPr vert="horz" lIns="91440" tIns="45720" rIns="91440" bIns="45720" rtlCol="0" anchor="ctr"/>
          <a:lstStyle>
            <a:lvl1pPr algn="ctr" eaLnBrk="1" fontAlgn="auto" hangingPunct="1">
              <a:spcBef>
                <a:spcPts val="0"/>
              </a:spcBef>
              <a:spcAft>
                <a:spcPts val="0"/>
              </a:spcAft>
              <a:defRPr sz="288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935F02-CE99-5E4A-563E-03695827E1DF}"/>
              </a:ext>
            </a:extLst>
          </p:cNvPr>
          <p:cNvSpPr>
            <a:spLocks noGrp="1"/>
          </p:cNvSpPr>
          <p:nvPr>
            <p:ph type="sldNum" sz="quarter" idx="4"/>
          </p:nvPr>
        </p:nvSpPr>
        <p:spPr>
          <a:xfrm>
            <a:off x="15498763" y="30510163"/>
            <a:ext cx="4938712" cy="1752600"/>
          </a:xfrm>
          <a:prstGeom prst="rect">
            <a:avLst/>
          </a:prstGeom>
        </p:spPr>
        <p:txBody>
          <a:bodyPr vert="horz" lIns="91440" tIns="45720" rIns="91440" bIns="45720" rtlCol="0" anchor="ctr"/>
          <a:lstStyle>
            <a:lvl1pPr algn="r" eaLnBrk="1" fontAlgn="auto" hangingPunct="1">
              <a:spcBef>
                <a:spcPts val="0"/>
              </a:spcBef>
              <a:spcAft>
                <a:spcPts val="0"/>
              </a:spcAft>
              <a:defRPr sz="2880" smtClean="0">
                <a:solidFill>
                  <a:schemeClr val="tx1">
                    <a:tint val="75000"/>
                  </a:schemeClr>
                </a:solidFill>
                <a:latin typeface="+mn-lt"/>
              </a:defRPr>
            </a:lvl1pPr>
          </a:lstStyle>
          <a:p>
            <a:pPr>
              <a:defRPr/>
            </a:pPr>
            <a:fld id="{5955695C-36D8-744A-AE8D-A239C732CE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3925" rtl="0" fontAlgn="base">
        <a:lnSpc>
          <a:spcPct val="90000"/>
        </a:lnSpc>
        <a:spcBef>
          <a:spcPct val="0"/>
        </a:spcBef>
        <a:spcAft>
          <a:spcPct val="0"/>
        </a:spcAft>
        <a:defRPr sz="10500" kern="1200">
          <a:solidFill>
            <a:schemeClr val="tx1"/>
          </a:solidFill>
          <a:latin typeface="+mj-lt"/>
          <a:ea typeface="+mj-ea"/>
          <a:cs typeface="+mj-cs"/>
        </a:defRPr>
      </a:lvl1pPr>
      <a:lvl2pPr algn="l" defTabSz="2193925" rtl="0" fontAlgn="base">
        <a:lnSpc>
          <a:spcPct val="90000"/>
        </a:lnSpc>
        <a:spcBef>
          <a:spcPct val="0"/>
        </a:spcBef>
        <a:spcAft>
          <a:spcPct val="0"/>
        </a:spcAft>
        <a:defRPr sz="10500">
          <a:solidFill>
            <a:schemeClr val="tx1"/>
          </a:solidFill>
          <a:latin typeface="Calibri Light" panose="020F0302020204030204" pitchFamily="34" charset="0"/>
        </a:defRPr>
      </a:lvl2pPr>
      <a:lvl3pPr algn="l" defTabSz="2193925" rtl="0" fontAlgn="base">
        <a:lnSpc>
          <a:spcPct val="90000"/>
        </a:lnSpc>
        <a:spcBef>
          <a:spcPct val="0"/>
        </a:spcBef>
        <a:spcAft>
          <a:spcPct val="0"/>
        </a:spcAft>
        <a:defRPr sz="10500">
          <a:solidFill>
            <a:schemeClr val="tx1"/>
          </a:solidFill>
          <a:latin typeface="Calibri Light" panose="020F0302020204030204" pitchFamily="34" charset="0"/>
        </a:defRPr>
      </a:lvl3pPr>
      <a:lvl4pPr algn="l" defTabSz="2193925" rtl="0" fontAlgn="base">
        <a:lnSpc>
          <a:spcPct val="90000"/>
        </a:lnSpc>
        <a:spcBef>
          <a:spcPct val="0"/>
        </a:spcBef>
        <a:spcAft>
          <a:spcPct val="0"/>
        </a:spcAft>
        <a:defRPr sz="10500">
          <a:solidFill>
            <a:schemeClr val="tx1"/>
          </a:solidFill>
          <a:latin typeface="Calibri Light" panose="020F0302020204030204" pitchFamily="34" charset="0"/>
        </a:defRPr>
      </a:lvl4pPr>
      <a:lvl5pPr algn="l" defTabSz="2193925" rtl="0" fontAlgn="base">
        <a:lnSpc>
          <a:spcPct val="90000"/>
        </a:lnSpc>
        <a:spcBef>
          <a:spcPct val="0"/>
        </a:spcBef>
        <a:spcAft>
          <a:spcPct val="0"/>
        </a:spcAft>
        <a:defRPr sz="10500">
          <a:solidFill>
            <a:schemeClr val="tx1"/>
          </a:solidFill>
          <a:latin typeface="Calibri Light" panose="020F0302020204030204" pitchFamily="34" charset="0"/>
        </a:defRPr>
      </a:lvl5pPr>
      <a:lvl6pPr marL="457200" algn="l" defTabSz="2193925" rtl="0" fontAlgn="base">
        <a:lnSpc>
          <a:spcPct val="90000"/>
        </a:lnSpc>
        <a:spcBef>
          <a:spcPct val="0"/>
        </a:spcBef>
        <a:spcAft>
          <a:spcPct val="0"/>
        </a:spcAft>
        <a:defRPr sz="10500">
          <a:solidFill>
            <a:schemeClr val="tx1"/>
          </a:solidFill>
          <a:latin typeface="Calibri Light" panose="020F0302020204030204" pitchFamily="34" charset="0"/>
        </a:defRPr>
      </a:lvl6pPr>
      <a:lvl7pPr marL="914400" algn="l" defTabSz="2193925" rtl="0" fontAlgn="base">
        <a:lnSpc>
          <a:spcPct val="90000"/>
        </a:lnSpc>
        <a:spcBef>
          <a:spcPct val="0"/>
        </a:spcBef>
        <a:spcAft>
          <a:spcPct val="0"/>
        </a:spcAft>
        <a:defRPr sz="10500">
          <a:solidFill>
            <a:schemeClr val="tx1"/>
          </a:solidFill>
          <a:latin typeface="Calibri Light" panose="020F0302020204030204" pitchFamily="34" charset="0"/>
        </a:defRPr>
      </a:lvl7pPr>
      <a:lvl8pPr marL="1371600" algn="l" defTabSz="2193925" rtl="0" fontAlgn="base">
        <a:lnSpc>
          <a:spcPct val="90000"/>
        </a:lnSpc>
        <a:spcBef>
          <a:spcPct val="0"/>
        </a:spcBef>
        <a:spcAft>
          <a:spcPct val="0"/>
        </a:spcAft>
        <a:defRPr sz="10500">
          <a:solidFill>
            <a:schemeClr val="tx1"/>
          </a:solidFill>
          <a:latin typeface="Calibri Light" panose="020F0302020204030204" pitchFamily="34" charset="0"/>
        </a:defRPr>
      </a:lvl8pPr>
      <a:lvl9pPr marL="1828800" algn="l" defTabSz="2193925" rtl="0" fontAlgn="base">
        <a:lnSpc>
          <a:spcPct val="90000"/>
        </a:lnSpc>
        <a:spcBef>
          <a:spcPct val="0"/>
        </a:spcBef>
        <a:spcAft>
          <a:spcPct val="0"/>
        </a:spcAft>
        <a:defRPr sz="10500">
          <a:solidFill>
            <a:schemeClr val="tx1"/>
          </a:solidFill>
          <a:latin typeface="Calibri Light" panose="020F0302020204030204" pitchFamily="34" charset="0"/>
        </a:defRPr>
      </a:lvl9pPr>
    </p:titleStyle>
    <p:bodyStyle>
      <a:lvl1pPr marL="547688" indent="-547688" algn="l" defTabSz="2193925" rtl="0" fontAlgn="base">
        <a:lnSpc>
          <a:spcPct val="90000"/>
        </a:lnSpc>
        <a:spcBef>
          <a:spcPts val="2400"/>
        </a:spcBef>
        <a:spcAft>
          <a:spcPct val="0"/>
        </a:spcAft>
        <a:buFont typeface="Arial" panose="020B0604020202020204" pitchFamily="34" charset="0"/>
        <a:buChar char="•"/>
        <a:defRPr sz="6700" kern="1200">
          <a:solidFill>
            <a:schemeClr val="tx1"/>
          </a:solidFill>
          <a:latin typeface="+mn-lt"/>
          <a:ea typeface="+mn-ea"/>
          <a:cs typeface="+mn-cs"/>
        </a:defRPr>
      </a:lvl1pPr>
      <a:lvl2pPr marL="1644650" indent="-547688" algn="l" defTabSz="2193925" rtl="0" fontAlgn="base">
        <a:lnSpc>
          <a:spcPct val="90000"/>
        </a:lnSpc>
        <a:spcBef>
          <a:spcPts val="1200"/>
        </a:spcBef>
        <a:spcAft>
          <a:spcPct val="0"/>
        </a:spcAft>
        <a:buFont typeface="Arial" panose="020B0604020202020204" pitchFamily="34" charset="0"/>
        <a:buChar char="•"/>
        <a:defRPr sz="5700" kern="1200">
          <a:solidFill>
            <a:schemeClr val="tx1"/>
          </a:solidFill>
          <a:latin typeface="+mn-lt"/>
          <a:ea typeface="+mn-ea"/>
          <a:cs typeface="+mn-cs"/>
        </a:defRPr>
      </a:lvl2pPr>
      <a:lvl3pPr marL="2743200" indent="-547688" algn="l" defTabSz="2193925" rtl="0" fontAlgn="base">
        <a:lnSpc>
          <a:spcPct val="90000"/>
        </a:lnSpc>
        <a:spcBef>
          <a:spcPts val="1200"/>
        </a:spcBef>
        <a:spcAft>
          <a:spcPct val="0"/>
        </a:spcAft>
        <a:buFont typeface="Arial" panose="020B0604020202020204" pitchFamily="34" charset="0"/>
        <a:buChar char="•"/>
        <a:defRPr sz="4800" kern="1200">
          <a:solidFill>
            <a:schemeClr val="tx1"/>
          </a:solidFill>
          <a:latin typeface="+mn-lt"/>
          <a:ea typeface="+mn-ea"/>
          <a:cs typeface="+mn-cs"/>
        </a:defRPr>
      </a:lvl3pPr>
      <a:lvl4pPr marL="3840163" indent="-547688" algn="l" defTabSz="2193925" rtl="0" fontAlgn="base">
        <a:lnSpc>
          <a:spcPct val="90000"/>
        </a:lnSpc>
        <a:spcBef>
          <a:spcPts val="1200"/>
        </a:spcBef>
        <a:spcAft>
          <a:spcPct val="0"/>
        </a:spcAft>
        <a:buFont typeface="Arial" panose="020B0604020202020204" pitchFamily="34" charset="0"/>
        <a:buChar char="•"/>
        <a:defRPr sz="4300" kern="1200">
          <a:solidFill>
            <a:schemeClr val="tx1"/>
          </a:solidFill>
          <a:latin typeface="+mn-lt"/>
          <a:ea typeface="+mn-ea"/>
          <a:cs typeface="+mn-cs"/>
        </a:defRPr>
      </a:lvl4pPr>
      <a:lvl5pPr marL="4937125" indent="-547688" algn="l" defTabSz="2193925" rtl="0" fontAlgn="base">
        <a:lnSpc>
          <a:spcPct val="90000"/>
        </a:lnSpc>
        <a:spcBef>
          <a:spcPts val="1200"/>
        </a:spcBef>
        <a:spcAft>
          <a:spcPct val="0"/>
        </a:spcAft>
        <a:buFont typeface="Arial" panose="020B0604020202020204" pitchFamily="34" charset="0"/>
        <a:buChar char="•"/>
        <a:defRPr sz="430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00">
            <a:extLst>
              <a:ext uri="{FF2B5EF4-FFF2-40B4-BE49-F238E27FC236}">
                <a16:creationId xmlns:a16="http://schemas.microsoft.com/office/drawing/2014/main" id="{D5895CD4-585E-0359-1A42-2364C22C6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5" y="25288875"/>
            <a:ext cx="3170238"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97">
            <a:extLst>
              <a:ext uri="{FF2B5EF4-FFF2-40B4-BE49-F238E27FC236}">
                <a16:creationId xmlns:a16="http://schemas.microsoft.com/office/drawing/2014/main" id="{137A95D6-F3DC-49A3-30C9-FF7F97E3D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25287288"/>
            <a:ext cx="317023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BC10EE3-9F4D-E748-9DC2-9B8120A9B994}"/>
              </a:ext>
            </a:extLst>
          </p:cNvPr>
          <p:cNvSpPr/>
          <p:nvPr/>
        </p:nvSpPr>
        <p:spPr>
          <a:xfrm>
            <a:off x="0" y="-53975"/>
            <a:ext cx="21945600" cy="2079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highlight>
                <a:srgbClr val="000000"/>
              </a:highlight>
            </a:endParaRPr>
          </a:p>
        </p:txBody>
      </p:sp>
      <p:sp>
        <p:nvSpPr>
          <p:cNvPr id="4" name="Rectangle 3">
            <a:extLst>
              <a:ext uri="{FF2B5EF4-FFF2-40B4-BE49-F238E27FC236}">
                <a16:creationId xmlns:a16="http://schemas.microsoft.com/office/drawing/2014/main" id="{DA4A1C42-B5A8-0A79-2465-F10155F4CBEB}"/>
              </a:ext>
            </a:extLst>
          </p:cNvPr>
          <p:cNvSpPr/>
          <p:nvPr/>
        </p:nvSpPr>
        <p:spPr>
          <a:xfrm>
            <a:off x="0" y="2122488"/>
            <a:ext cx="21945600" cy="279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4" name="TextBox 7">
            <a:extLst>
              <a:ext uri="{FF2B5EF4-FFF2-40B4-BE49-F238E27FC236}">
                <a16:creationId xmlns:a16="http://schemas.microsoft.com/office/drawing/2014/main" id="{2500EA32-EB09-7178-FAC6-D62D891D2F32}"/>
              </a:ext>
            </a:extLst>
          </p:cNvPr>
          <p:cNvSpPr txBox="1">
            <a:spLocks noChangeArrowheads="1"/>
          </p:cNvSpPr>
          <p:nvPr/>
        </p:nvSpPr>
        <p:spPr bwMode="auto">
          <a:xfrm>
            <a:off x="481013" y="29246513"/>
            <a:ext cx="8050212"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b="1">
                <a:latin typeface="Helvetica" pitchFamily="2" charset="0"/>
                <a:cs typeface="Arial" panose="020B0604020202020204" pitchFamily="34" charset="0"/>
              </a:rPr>
              <a:t>National Aeronautics </a:t>
            </a:r>
          </a:p>
          <a:p>
            <a:pPr eaLnBrk="1" hangingPunct="1"/>
            <a:r>
              <a:rPr lang="en-US" altLang="en-US" sz="2200" b="1">
                <a:latin typeface="Helvetica" pitchFamily="2" charset="0"/>
                <a:cs typeface="Arial" panose="020B0604020202020204" pitchFamily="34" charset="0"/>
              </a:rPr>
              <a:t>and Space Administration</a:t>
            </a:r>
          </a:p>
          <a:p>
            <a:pPr eaLnBrk="1" hangingPunct="1">
              <a:spcBef>
                <a:spcPts val="1800"/>
              </a:spcBef>
            </a:pPr>
            <a:r>
              <a:rPr lang="en-US" altLang="en-US" sz="2200" b="1">
                <a:latin typeface="Helvetica" pitchFamily="2" charset="0"/>
                <a:cs typeface="Arial" panose="020B0604020202020204" pitchFamily="34" charset="0"/>
              </a:rPr>
              <a:t>Jet Propulsion Laboratory</a:t>
            </a:r>
          </a:p>
          <a:p>
            <a:pPr eaLnBrk="1" hangingPunct="1"/>
            <a:r>
              <a:rPr lang="en-US" altLang="en-US" sz="2200">
                <a:latin typeface="Helvetica" pitchFamily="2" charset="0"/>
                <a:cs typeface="Arial" panose="020B0604020202020204" pitchFamily="34" charset="0"/>
              </a:rPr>
              <a:t>California Institute of Technology</a:t>
            </a:r>
          </a:p>
          <a:p>
            <a:pPr eaLnBrk="1" hangingPunct="1"/>
            <a:r>
              <a:rPr lang="en-US" altLang="en-US" sz="2200">
                <a:latin typeface="Helvetica" pitchFamily="2" charset="0"/>
                <a:cs typeface="Arial" panose="020B0604020202020204" pitchFamily="34" charset="0"/>
              </a:rPr>
              <a:t>Pasadena, California</a:t>
            </a:r>
          </a:p>
          <a:p>
            <a:pPr eaLnBrk="1" hangingPunct="1"/>
            <a:r>
              <a:rPr lang="en-US" altLang="en-US" sz="2200" b="1">
                <a:latin typeface="Helvetica" pitchFamily="2" charset="0"/>
                <a:cs typeface="Arial" panose="020B0604020202020204" pitchFamily="34" charset="0"/>
              </a:rPr>
              <a:t>www.nasa.gov</a:t>
            </a:r>
          </a:p>
        </p:txBody>
      </p:sp>
      <p:sp>
        <p:nvSpPr>
          <p:cNvPr id="2055" name="TextBox 8">
            <a:extLst>
              <a:ext uri="{FF2B5EF4-FFF2-40B4-BE49-F238E27FC236}">
                <a16:creationId xmlns:a16="http://schemas.microsoft.com/office/drawing/2014/main" id="{8A2BBF29-4C10-8D87-D9BE-8FC933F61D8D}"/>
              </a:ext>
            </a:extLst>
          </p:cNvPr>
          <p:cNvSpPr txBox="1">
            <a:spLocks noChangeArrowheads="1"/>
          </p:cNvSpPr>
          <p:nvPr/>
        </p:nvSpPr>
        <p:spPr bwMode="auto">
          <a:xfrm>
            <a:off x="730250" y="835025"/>
            <a:ext cx="75152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chemeClr val="bg1"/>
                </a:solidFill>
                <a:latin typeface="Helvetica" pitchFamily="2" charset="0"/>
                <a:cs typeface="Arial" panose="020B0604020202020204" pitchFamily="34" charset="0"/>
              </a:rPr>
              <a:t>National Aeronautics and Space Administration</a:t>
            </a:r>
            <a:endParaRPr lang="en-US" altLang="en-US" sz="200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3ED5937-F76E-191C-9774-1DDE3F3645C2}"/>
              </a:ext>
            </a:extLst>
          </p:cNvPr>
          <p:cNvSpPr/>
          <p:nvPr/>
        </p:nvSpPr>
        <p:spPr>
          <a:xfrm>
            <a:off x="4770438" y="30822900"/>
            <a:ext cx="16694150" cy="193198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57" name="TextBox 13">
            <a:extLst>
              <a:ext uri="{FF2B5EF4-FFF2-40B4-BE49-F238E27FC236}">
                <a16:creationId xmlns:a16="http://schemas.microsoft.com/office/drawing/2014/main" id="{DC4DF7A7-EB99-6590-EE65-DF3EA954A5FE}"/>
              </a:ext>
            </a:extLst>
          </p:cNvPr>
          <p:cNvSpPr txBox="1">
            <a:spLocks noChangeArrowheads="1"/>
          </p:cNvSpPr>
          <p:nvPr/>
        </p:nvSpPr>
        <p:spPr bwMode="auto">
          <a:xfrm>
            <a:off x="-528638" y="2625725"/>
            <a:ext cx="2322671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5500" b="1">
                <a:solidFill>
                  <a:schemeClr val="bg1"/>
                </a:solidFill>
                <a:latin typeface="Arial" panose="020B0604020202020204" pitchFamily="34" charset="0"/>
                <a:cs typeface="Arial" panose="020B0604020202020204" pitchFamily="34" charset="0"/>
              </a:rPr>
              <a:t>Depositional models for the blocky unit at Jezero crater, Mars  </a:t>
            </a:r>
          </a:p>
        </p:txBody>
      </p:sp>
      <p:sp>
        <p:nvSpPr>
          <p:cNvPr id="2058" name="TextBox 14">
            <a:extLst>
              <a:ext uri="{FF2B5EF4-FFF2-40B4-BE49-F238E27FC236}">
                <a16:creationId xmlns:a16="http://schemas.microsoft.com/office/drawing/2014/main" id="{B5C0AED3-7C3D-4D4E-D2BF-F33AEDCD0219}"/>
              </a:ext>
            </a:extLst>
          </p:cNvPr>
          <p:cNvSpPr txBox="1">
            <a:spLocks noChangeArrowheads="1"/>
          </p:cNvSpPr>
          <p:nvPr/>
        </p:nvSpPr>
        <p:spPr bwMode="auto">
          <a:xfrm>
            <a:off x="765175" y="3490913"/>
            <a:ext cx="20935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a:solidFill>
                  <a:schemeClr val="bg1"/>
                </a:solidFill>
                <a:latin typeface="Arial" panose="020B0604020202020204" pitchFamily="34" charset="0"/>
                <a:cs typeface="Arial" panose="020B0604020202020204" pitchFamily="34" charset="0"/>
              </a:rPr>
              <a:t>Author: Samantha Gwizd, JPL Postdoctoral Fellow (322)</a:t>
            </a:r>
          </a:p>
          <a:p>
            <a:pPr algn="ctr" eaLnBrk="1" hangingPunct="1"/>
            <a:r>
              <a:rPr lang="en-US" altLang="en-US" sz="4000" b="1">
                <a:solidFill>
                  <a:schemeClr val="bg1"/>
                </a:solidFill>
                <a:latin typeface="Arial" panose="020B0604020202020204" pitchFamily="34" charset="0"/>
                <a:cs typeface="Arial" panose="020B0604020202020204" pitchFamily="34" charset="0"/>
              </a:rPr>
              <a:t>Katie Stack Morgan (322), Nathan Williams (398), M2020 science team </a:t>
            </a:r>
          </a:p>
        </p:txBody>
      </p:sp>
      <p:sp>
        <p:nvSpPr>
          <p:cNvPr id="2059" name="TextBox 15">
            <a:extLst>
              <a:ext uri="{FF2B5EF4-FFF2-40B4-BE49-F238E27FC236}">
                <a16:creationId xmlns:a16="http://schemas.microsoft.com/office/drawing/2014/main" id="{AFC360A0-1CA6-B724-A62B-AF72E986CE17}"/>
              </a:ext>
            </a:extLst>
          </p:cNvPr>
          <p:cNvSpPr txBox="1">
            <a:spLocks noChangeArrowheads="1"/>
          </p:cNvSpPr>
          <p:nvPr/>
        </p:nvSpPr>
        <p:spPr bwMode="auto">
          <a:xfrm>
            <a:off x="765175" y="2087563"/>
            <a:ext cx="20415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a:solidFill>
                  <a:schemeClr val="bg1"/>
                </a:solidFill>
                <a:latin typeface="Arial" panose="020B0604020202020204" pitchFamily="34" charset="0"/>
                <a:cs typeface="Arial" panose="020B0604020202020204" pitchFamily="34" charset="0"/>
              </a:rPr>
              <a:t>Postdoc Research</a:t>
            </a:r>
          </a:p>
        </p:txBody>
      </p:sp>
      <p:pic>
        <p:nvPicPr>
          <p:cNvPr id="2060" name="Picture 18">
            <a:extLst>
              <a:ext uri="{FF2B5EF4-FFF2-40B4-BE49-F238E27FC236}">
                <a16:creationId xmlns:a16="http://schemas.microsoft.com/office/drawing/2014/main" id="{58AA5C63-1750-78B9-7FD5-314616467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7725" y="2794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Box 19">
            <a:extLst>
              <a:ext uri="{FF2B5EF4-FFF2-40B4-BE49-F238E27FC236}">
                <a16:creationId xmlns:a16="http://schemas.microsoft.com/office/drawing/2014/main" id="{3FAE270C-E908-291A-8629-67E514508A0E}"/>
              </a:ext>
            </a:extLst>
          </p:cNvPr>
          <p:cNvSpPr txBox="1">
            <a:spLocks noChangeArrowheads="1"/>
          </p:cNvSpPr>
          <p:nvPr/>
        </p:nvSpPr>
        <p:spPr bwMode="auto">
          <a:xfrm>
            <a:off x="585788" y="31554738"/>
            <a:ext cx="5975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ts val="1200"/>
              </a:spcBef>
            </a:pPr>
            <a:r>
              <a:rPr lang="en-US" altLang="en-US" sz="2000">
                <a:latin typeface="Arial" panose="020B0604020202020204" pitchFamily="34" charset="0"/>
                <a:cs typeface="Arial" panose="020B0604020202020204" pitchFamily="34" charset="0"/>
              </a:rPr>
              <a:t>Clearance Number: CL#00-0000</a:t>
            </a:r>
          </a:p>
          <a:p>
            <a:pPr eaLnBrk="1" hangingPunct="1">
              <a:spcBef>
                <a:spcPts val="1200"/>
              </a:spcBef>
            </a:pPr>
            <a:r>
              <a:rPr lang="en-US" altLang="en-US" sz="2000">
                <a:latin typeface="Arial" panose="020B0604020202020204" pitchFamily="34" charset="0"/>
                <a:cs typeface="Arial" panose="020B0604020202020204" pitchFamily="34" charset="0"/>
              </a:rPr>
              <a:t>Poster Number: PRD-P-004</a:t>
            </a:r>
          </a:p>
          <a:p>
            <a:pPr eaLnBrk="1" hangingPunct="1">
              <a:spcBef>
                <a:spcPts val="1200"/>
              </a:spcBef>
            </a:pPr>
            <a:r>
              <a:rPr lang="en-US" altLang="en-US" sz="2000">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75651AE8-2DA2-FD0E-8202-20C99481605E}"/>
              </a:ext>
            </a:extLst>
          </p:cNvPr>
          <p:cNvSpPr txBox="1"/>
          <p:nvPr/>
        </p:nvSpPr>
        <p:spPr>
          <a:xfrm>
            <a:off x="4979190" y="30927767"/>
            <a:ext cx="20342964" cy="2185214"/>
          </a:xfrm>
          <a:prstGeom prst="rect">
            <a:avLst/>
          </a:prstGeom>
          <a:noFill/>
        </p:spPr>
        <p:txBody>
          <a:bodyPr>
            <a:spAutoFit/>
          </a:bodyPr>
          <a:lstStyle/>
          <a:p>
            <a:pPr eaLnBrk="1" fontAlgn="auto" hangingPunct="1">
              <a:spcAft>
                <a:spcPts val="0"/>
              </a:spcAft>
              <a:defRPr/>
            </a:pPr>
            <a:r>
              <a:rPr lang="en-US" altLang="en-US" sz="2400" b="1" dirty="0">
                <a:latin typeface="Arial" panose="020B0604020202020204" pitchFamily="34" charset="0"/>
              </a:rPr>
              <a:t>Publications and Acknowledgements:</a:t>
            </a:r>
          </a:p>
          <a:p>
            <a:pPr marL="342900" indent="-342900" eaLnBrk="1" fontAlgn="auto" hangingPunct="1">
              <a:spcAft>
                <a:spcPts val="0"/>
              </a:spcAft>
              <a:buFont typeface="Arial" panose="020B0604020202020204" pitchFamily="34" charset="0"/>
              <a:buChar char="•"/>
              <a:defRPr/>
            </a:pPr>
            <a:r>
              <a:rPr lang="en-US" altLang="en-US" sz="2200" dirty="0">
                <a:latin typeface="Arial" panose="020B0604020202020204" pitchFamily="34" charset="0"/>
              </a:rPr>
              <a:t>Mastcam-Z images: JPL/Caltech/MSSS; </a:t>
            </a:r>
            <a:r>
              <a:rPr lang="en-US" altLang="en-US" sz="2200" i="1" dirty="0">
                <a:latin typeface="Arial" panose="020B0604020202020204" pitchFamily="34" charset="0"/>
              </a:rPr>
              <a:t>Ingenuity</a:t>
            </a:r>
            <a:r>
              <a:rPr lang="en-US" altLang="en-US" sz="2200" dirty="0">
                <a:latin typeface="Arial" panose="020B0604020202020204" pitchFamily="34" charset="0"/>
              </a:rPr>
              <a:t> images: JPL/Caltech</a:t>
            </a:r>
          </a:p>
          <a:p>
            <a:pPr marL="342900" indent="-342900" eaLnBrk="1" fontAlgn="auto" hangingPunct="1">
              <a:spcAft>
                <a:spcPts val="0"/>
              </a:spcAft>
              <a:buFont typeface="Arial" panose="020B0604020202020204" pitchFamily="34" charset="0"/>
              <a:buChar char="•"/>
              <a:defRPr/>
            </a:pPr>
            <a:r>
              <a:rPr lang="en-US" altLang="en-US" sz="2200" dirty="0">
                <a:latin typeface="Arial" panose="020B0604020202020204" pitchFamily="34" charset="0"/>
              </a:rPr>
              <a:t>Thank you to the Mars 2020 science and engineering teams for their continuous efforts. </a:t>
            </a:r>
            <a:endParaRPr lang="en-US" altLang="en-US" sz="2200" b="1" dirty="0">
              <a:highlight>
                <a:srgbClr val="FFFF00"/>
              </a:highlight>
              <a:latin typeface="Arial" panose="020B0604020202020204" pitchFamily="34" charset="0"/>
            </a:endParaRPr>
          </a:p>
          <a:p>
            <a:pPr marL="342900" indent="-342900" eaLnBrk="1" fontAlgn="auto" hangingPunct="1">
              <a:spcAft>
                <a:spcPts val="0"/>
              </a:spcAft>
              <a:buFont typeface="Arial" panose="020B0604020202020204" pitchFamily="34" charset="0"/>
              <a:buChar char="•"/>
              <a:defRPr/>
            </a:pPr>
            <a:r>
              <a:rPr lang="en-US" altLang="en-US" sz="2200" dirty="0">
                <a:latin typeface="Arial" panose="020B0604020202020204" pitchFamily="34" charset="0"/>
              </a:rPr>
              <a:t>This work will be presented at the Fall 2023 AGU meeting [Gwizd et al., 2023]</a:t>
            </a:r>
          </a:p>
          <a:p>
            <a:pPr marL="342900" indent="-342900" eaLnBrk="1" fontAlgn="auto" hangingPunct="1">
              <a:spcAft>
                <a:spcPts val="0"/>
              </a:spcAft>
              <a:buFont typeface="Arial" panose="020B0604020202020204" pitchFamily="34" charset="0"/>
              <a:buChar char="•"/>
              <a:defRPr/>
            </a:pPr>
            <a:r>
              <a:rPr lang="en-US" altLang="en-US" sz="2200" dirty="0">
                <a:latin typeface="Arial" panose="020B0604020202020204" pitchFamily="34" charset="0"/>
              </a:rPr>
              <a:t>In-text citations: [1] Farley et al., 2020 [2] Stack et al., 2020 [3] </a:t>
            </a:r>
            <a:r>
              <a:rPr lang="en-US" altLang="en-US" sz="2200" dirty="0" err="1">
                <a:latin typeface="Arial" panose="020B0604020202020204" pitchFamily="34" charset="0"/>
              </a:rPr>
              <a:t>Kronyak</a:t>
            </a:r>
            <a:r>
              <a:rPr lang="en-US" altLang="en-US" sz="2200" dirty="0">
                <a:latin typeface="Arial" panose="020B0604020202020204" pitchFamily="34" charset="0"/>
              </a:rPr>
              <a:t> et al., 2023 </a:t>
            </a:r>
          </a:p>
          <a:p>
            <a:pPr eaLnBrk="1" fontAlgn="auto" hangingPunct="1">
              <a:spcBef>
                <a:spcPts val="0"/>
              </a:spcBef>
              <a:spcAft>
                <a:spcPts val="0"/>
              </a:spcAft>
              <a:defRPr/>
            </a:pPr>
            <a:endParaRPr lang="en-US" sz="2400" dirty="0">
              <a:latin typeface="+mn-lt"/>
            </a:endParaRPr>
          </a:p>
        </p:txBody>
      </p:sp>
      <p:sp>
        <p:nvSpPr>
          <p:cNvPr id="2063" name="Rectangle 4">
            <a:extLst>
              <a:ext uri="{FF2B5EF4-FFF2-40B4-BE49-F238E27FC236}">
                <a16:creationId xmlns:a16="http://schemas.microsoft.com/office/drawing/2014/main" id="{16BE67D2-8C24-D017-8300-2D5A92EBDA10}"/>
              </a:ext>
            </a:extLst>
          </p:cNvPr>
          <p:cNvSpPr>
            <a:spLocks noChangeArrowheads="1"/>
          </p:cNvSpPr>
          <p:nvPr/>
        </p:nvSpPr>
        <p:spPr bwMode="auto">
          <a:xfrm>
            <a:off x="488950" y="8593138"/>
            <a:ext cx="14290675" cy="1908175"/>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3000" b="1"/>
              <a:t>Objectives</a:t>
            </a:r>
            <a:endParaRPr lang="en-US" altLang="en-US" sz="3000">
              <a:solidFill>
                <a:srgbClr val="FF0000"/>
              </a:solidFill>
            </a:endParaRPr>
          </a:p>
          <a:p>
            <a:pPr algn="just" eaLnBrk="1" hangingPunct="1"/>
            <a:r>
              <a:rPr lang="en-US" altLang="en-US" sz="3200">
                <a:ea typeface="Calibri" panose="020F0502020204030204" pitchFamily="34" charset="0"/>
                <a:cs typeface="Times New Roman" panose="02020603050405020304" pitchFamily="18" charset="0"/>
              </a:rPr>
              <a:t>	</a:t>
            </a:r>
            <a:r>
              <a:rPr lang="en-US" altLang="en-US" sz="2600">
                <a:ea typeface="Calibri" panose="020F0502020204030204" pitchFamily="34" charset="0"/>
                <a:cs typeface="Times New Roman" panose="02020603050405020304" pitchFamily="18" charset="0"/>
              </a:rPr>
              <a:t>This work aims to establish the sedimentology and stratigraphy of blocky unit deposits observed along the rover traverse to determine the depositional history of the fan’s youngest unit and discuss the implications for the evolution of Jezero crater. </a:t>
            </a:r>
            <a:endParaRPr lang="en-US" altLang="en-US" sz="2600"/>
          </a:p>
        </p:txBody>
      </p:sp>
      <p:sp>
        <p:nvSpPr>
          <p:cNvPr id="2064" name="Rectangle 9">
            <a:extLst>
              <a:ext uri="{FF2B5EF4-FFF2-40B4-BE49-F238E27FC236}">
                <a16:creationId xmlns:a16="http://schemas.microsoft.com/office/drawing/2014/main" id="{E3DE5B56-F3E3-4CC8-54BA-6E7FB6351859}"/>
              </a:ext>
            </a:extLst>
          </p:cNvPr>
          <p:cNvSpPr>
            <a:spLocks noChangeArrowheads="1"/>
          </p:cNvSpPr>
          <p:nvPr/>
        </p:nvSpPr>
        <p:spPr bwMode="auto">
          <a:xfrm>
            <a:off x="481013" y="5105400"/>
            <a:ext cx="14300200" cy="3355975"/>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Background</a:t>
            </a:r>
            <a:endParaRPr lang="en-US" altLang="en-US" sz="3000" b="1">
              <a:solidFill>
                <a:srgbClr val="FF0000"/>
              </a:solidFill>
            </a:endParaRPr>
          </a:p>
          <a:p>
            <a:pPr algn="just" eaLnBrk="1" hangingPunct="1"/>
            <a:r>
              <a:rPr lang="en-US" altLang="en-US" sz="2600">
                <a:ea typeface="Calibri" panose="020F0502020204030204" pitchFamily="34" charset="0"/>
                <a:cs typeface="Times New Roman" panose="02020603050405020304" pitchFamily="18" charset="0"/>
              </a:rPr>
              <a:t>	Jezero crater was chosen as the landing site for the Mars 2020 </a:t>
            </a:r>
            <a:r>
              <a:rPr lang="en-US" altLang="en-US" sz="2600" i="1">
                <a:ea typeface="Calibri" panose="020F0502020204030204" pitchFamily="34" charset="0"/>
                <a:cs typeface="Times New Roman" panose="02020603050405020304" pitchFamily="18" charset="0"/>
              </a:rPr>
              <a:t>Perseverance</a:t>
            </a:r>
            <a:r>
              <a:rPr lang="en-US" altLang="en-US" sz="2600">
                <a:ea typeface="Calibri" panose="020F0502020204030204" pitchFamily="34" charset="0"/>
                <a:cs typeface="Times New Roman" panose="02020603050405020304" pitchFamily="18" charset="0"/>
              </a:rPr>
              <a:t> rover mission to search for evidence of life and acquire a cache of samples for eventual return to Earth [1]. The “blocky” unit is the youngest orbitally defined and mapped unit of Jezero crater’s western fan. This unit, characterized by its high density of boulder-sized clasts associated with topographic ridges, can be subdivided into individual fan- and lobate-shaped deposits that are placed into a stratigraphic framework based on cross-cutting relationships [Fig. 1; 2 &amp; 3]. The Mars 2020 </a:t>
            </a:r>
            <a:r>
              <a:rPr lang="en-US" altLang="en-US" sz="2600" i="1">
                <a:ea typeface="Calibri" panose="020F0502020204030204" pitchFamily="34" charset="0"/>
                <a:cs typeface="Times New Roman" panose="02020603050405020304" pitchFamily="18" charset="0"/>
              </a:rPr>
              <a:t>Perseverance</a:t>
            </a:r>
            <a:r>
              <a:rPr lang="en-US" altLang="en-US" sz="2600">
                <a:ea typeface="Calibri" panose="020F0502020204030204" pitchFamily="34" charset="0"/>
                <a:cs typeface="Times New Roman" panose="02020603050405020304" pitchFamily="18" charset="0"/>
              </a:rPr>
              <a:t> rover encountered exposures of the blocky unit beginning on Sol 755. </a:t>
            </a:r>
          </a:p>
        </p:txBody>
      </p:sp>
      <p:sp>
        <p:nvSpPr>
          <p:cNvPr id="29" name="Rectangle 28">
            <a:extLst>
              <a:ext uri="{FF2B5EF4-FFF2-40B4-BE49-F238E27FC236}">
                <a16:creationId xmlns:a16="http://schemas.microsoft.com/office/drawing/2014/main" id="{A3E85625-9815-D1DE-B0BD-24D3B6389998}"/>
              </a:ext>
            </a:extLst>
          </p:cNvPr>
          <p:cNvSpPr/>
          <p:nvPr/>
        </p:nvSpPr>
        <p:spPr>
          <a:xfrm>
            <a:off x="487363" y="10658475"/>
            <a:ext cx="14268450" cy="2154238"/>
          </a:xfrm>
          <a:prstGeom prst="rect">
            <a:avLst/>
          </a:prstGeom>
          <a:ln w="38100">
            <a:solidFill>
              <a:srgbClr val="92D050"/>
            </a:solidFill>
          </a:ln>
        </p:spPr>
        <p:txBody>
          <a:bodyPr>
            <a:spAutoFit/>
          </a:bodyPr>
          <a:lstStyle/>
          <a:p>
            <a:pPr algn="just" eaLnBrk="1" fontAlgn="auto" hangingPunct="1">
              <a:spcBef>
                <a:spcPts val="0"/>
              </a:spcBef>
              <a:spcAft>
                <a:spcPts val="0"/>
              </a:spcAft>
              <a:defRPr/>
            </a:pPr>
            <a:r>
              <a:rPr lang="en-US" sz="3000" b="1" dirty="0">
                <a:latin typeface="+mn-lt"/>
              </a:rPr>
              <a:t>Approach </a:t>
            </a:r>
            <a:endParaRPr lang="en-US" sz="3000" dirty="0">
              <a:solidFill>
                <a:srgbClr val="FF0000"/>
              </a:solidFill>
              <a:latin typeface="+mn-lt"/>
            </a:endParaRPr>
          </a:p>
          <a:p>
            <a:pPr marL="457200" indent="-457200" algn="just" eaLnBrk="1" fontAlgn="auto" hangingPunct="1">
              <a:spcBef>
                <a:spcPts val="0"/>
              </a:spcBef>
              <a:spcAft>
                <a:spcPts val="0"/>
              </a:spcAft>
              <a:buFont typeface="Arial" panose="020B0604020202020204" pitchFamily="34" charset="0"/>
              <a:buChar char="•"/>
              <a:defRPr/>
            </a:pPr>
            <a:r>
              <a:rPr lang="en-US" sz="2600" dirty="0">
                <a:ea typeface="Calibri" panose="020F0502020204030204" pitchFamily="34" charset="0"/>
                <a:cs typeface="Times New Roman" panose="02020603050405020304" pitchFamily="18" charset="0"/>
              </a:rPr>
              <a:t>Characterize boulder sizes and morphologies using Mastcam-Z and </a:t>
            </a:r>
            <a:r>
              <a:rPr lang="en-US" sz="2600" i="1" dirty="0">
                <a:ea typeface="Calibri" panose="020F0502020204030204" pitchFamily="34" charset="0"/>
                <a:cs typeface="Times New Roman" panose="02020603050405020304" pitchFamily="18" charset="0"/>
              </a:rPr>
              <a:t>Ingenuity</a:t>
            </a:r>
            <a:r>
              <a:rPr lang="en-US" sz="2600" dirty="0">
                <a:ea typeface="Calibri" panose="020F0502020204030204" pitchFamily="34" charset="0"/>
                <a:cs typeface="Times New Roman" panose="02020603050405020304" pitchFamily="18" charset="0"/>
              </a:rPr>
              <a:t>-acquired images </a:t>
            </a:r>
          </a:p>
          <a:p>
            <a:pPr marL="457200" indent="-457200" algn="just" eaLnBrk="1" fontAlgn="auto" hangingPunct="1">
              <a:spcBef>
                <a:spcPts val="0"/>
              </a:spcBef>
              <a:spcAft>
                <a:spcPts val="0"/>
              </a:spcAft>
              <a:buFont typeface="Arial" panose="020B0604020202020204" pitchFamily="34" charset="0"/>
              <a:buChar char="•"/>
              <a:defRPr/>
            </a:pPr>
            <a:r>
              <a:rPr lang="en-US" sz="2600" dirty="0">
                <a:ea typeface="Calibri" panose="020F0502020204030204" pitchFamily="34" charset="0"/>
                <a:cs typeface="Times New Roman" panose="02020603050405020304" pitchFamily="18" charset="0"/>
              </a:rPr>
              <a:t>Compare boulder characteristics between mapped deposits encountered along the </a:t>
            </a:r>
            <a:r>
              <a:rPr lang="en-US" sz="2600" i="1" dirty="0">
                <a:ea typeface="Calibri" panose="020F0502020204030204" pitchFamily="34" charset="0"/>
                <a:cs typeface="Times New Roman" panose="02020603050405020304" pitchFamily="18" charset="0"/>
              </a:rPr>
              <a:t>Perseverance </a:t>
            </a:r>
            <a:r>
              <a:rPr lang="en-US" sz="2600" dirty="0">
                <a:ea typeface="Calibri" panose="020F0502020204030204" pitchFamily="34" charset="0"/>
                <a:cs typeface="Times New Roman" panose="02020603050405020304" pitchFamily="18" charset="0"/>
              </a:rPr>
              <a:t>rover traverse [Fig. 1] </a:t>
            </a:r>
          </a:p>
          <a:p>
            <a:pPr marL="457200" indent="-457200" algn="just" eaLnBrk="1" fontAlgn="auto" hangingPunct="1">
              <a:spcBef>
                <a:spcPts val="0"/>
              </a:spcBef>
              <a:spcAft>
                <a:spcPts val="0"/>
              </a:spcAft>
              <a:buFont typeface="Arial" panose="020B0604020202020204" pitchFamily="34" charset="0"/>
              <a:buChar char="•"/>
              <a:defRPr/>
            </a:pPr>
            <a:r>
              <a:rPr lang="en-US" sz="2600" dirty="0">
                <a:ea typeface="Calibri" panose="020F0502020204030204" pitchFamily="34" charset="0"/>
                <a:cs typeface="Times New Roman" panose="02020603050405020304" pitchFamily="18" charset="0"/>
              </a:rPr>
              <a:t>Use observations to model possible depositional processes.</a:t>
            </a:r>
          </a:p>
        </p:txBody>
      </p:sp>
      <p:sp>
        <p:nvSpPr>
          <p:cNvPr id="2069" name="Rectangle 29">
            <a:extLst>
              <a:ext uri="{FF2B5EF4-FFF2-40B4-BE49-F238E27FC236}">
                <a16:creationId xmlns:a16="http://schemas.microsoft.com/office/drawing/2014/main" id="{707E8663-4230-0D50-392B-0AA61057E428}"/>
              </a:ext>
            </a:extLst>
          </p:cNvPr>
          <p:cNvSpPr>
            <a:spLocks noChangeArrowheads="1"/>
          </p:cNvSpPr>
          <p:nvPr/>
        </p:nvSpPr>
        <p:spPr bwMode="auto">
          <a:xfrm>
            <a:off x="4691063" y="13015913"/>
            <a:ext cx="5692775" cy="554037"/>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a:t>Sedimentology and stratigraphy</a:t>
            </a:r>
          </a:p>
        </p:txBody>
      </p:sp>
      <p:sp>
        <p:nvSpPr>
          <p:cNvPr id="2070" name="Rectangle 30">
            <a:extLst>
              <a:ext uri="{FF2B5EF4-FFF2-40B4-BE49-F238E27FC236}">
                <a16:creationId xmlns:a16="http://schemas.microsoft.com/office/drawing/2014/main" id="{29234A62-0535-A4B9-0350-A509B9AD82A3}"/>
              </a:ext>
            </a:extLst>
          </p:cNvPr>
          <p:cNvSpPr>
            <a:spLocks noChangeArrowheads="1"/>
          </p:cNvSpPr>
          <p:nvPr/>
        </p:nvSpPr>
        <p:spPr bwMode="auto">
          <a:xfrm>
            <a:off x="8639175" y="20032663"/>
            <a:ext cx="4094163" cy="554037"/>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a:t>Depositional models </a:t>
            </a:r>
          </a:p>
        </p:txBody>
      </p:sp>
      <p:sp>
        <p:nvSpPr>
          <p:cNvPr id="2071" name="Rectangle 31">
            <a:extLst>
              <a:ext uri="{FF2B5EF4-FFF2-40B4-BE49-F238E27FC236}">
                <a16:creationId xmlns:a16="http://schemas.microsoft.com/office/drawing/2014/main" id="{85D1F43A-C989-0E41-A948-AE5048262BD6}"/>
              </a:ext>
            </a:extLst>
          </p:cNvPr>
          <p:cNvSpPr>
            <a:spLocks noChangeArrowheads="1"/>
          </p:cNvSpPr>
          <p:nvPr/>
        </p:nvSpPr>
        <p:spPr bwMode="auto">
          <a:xfrm>
            <a:off x="2755900" y="20345400"/>
            <a:ext cx="2387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Alluvial fan </a:t>
            </a:r>
          </a:p>
        </p:txBody>
      </p:sp>
      <p:sp>
        <p:nvSpPr>
          <p:cNvPr id="2072" name="Rectangle 34">
            <a:extLst>
              <a:ext uri="{FF2B5EF4-FFF2-40B4-BE49-F238E27FC236}">
                <a16:creationId xmlns:a16="http://schemas.microsoft.com/office/drawing/2014/main" id="{AE5057E8-52F6-39F5-91BB-DCFB103417FC}"/>
              </a:ext>
            </a:extLst>
          </p:cNvPr>
          <p:cNvSpPr>
            <a:spLocks noChangeArrowheads="1"/>
          </p:cNvSpPr>
          <p:nvPr/>
        </p:nvSpPr>
        <p:spPr bwMode="auto">
          <a:xfrm>
            <a:off x="2343150" y="24750713"/>
            <a:ext cx="2924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Crevasse splay</a:t>
            </a:r>
          </a:p>
        </p:txBody>
      </p:sp>
      <p:sp>
        <p:nvSpPr>
          <p:cNvPr id="2073" name="Rectangle 35">
            <a:extLst>
              <a:ext uri="{FF2B5EF4-FFF2-40B4-BE49-F238E27FC236}">
                <a16:creationId xmlns:a16="http://schemas.microsoft.com/office/drawing/2014/main" id="{48D70034-52BD-9979-A143-D35936E0BD8A}"/>
              </a:ext>
            </a:extLst>
          </p:cNvPr>
          <p:cNvSpPr>
            <a:spLocks noChangeArrowheads="1"/>
          </p:cNvSpPr>
          <p:nvPr/>
        </p:nvSpPr>
        <p:spPr bwMode="auto">
          <a:xfrm>
            <a:off x="4740275" y="29602113"/>
            <a:ext cx="16752888" cy="954087"/>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Significance: </a:t>
            </a:r>
            <a:r>
              <a:rPr lang="en-US" altLang="en-US" sz="2600"/>
              <a:t>The blocky unit represents the possible youngest preserved unit on the Jezero fan, so understanding the processes responsible for boulder formation will inform the hydrologic evolution of Jezero crater.  </a:t>
            </a:r>
            <a:r>
              <a:rPr lang="en-US" altLang="en-US" sz="2600" b="1"/>
              <a:t>  </a:t>
            </a:r>
          </a:p>
        </p:txBody>
      </p:sp>
      <p:pic>
        <p:nvPicPr>
          <p:cNvPr id="2078" name="Picture 58">
            <a:extLst>
              <a:ext uri="{FF2B5EF4-FFF2-40B4-BE49-F238E27FC236}">
                <a16:creationId xmlns:a16="http://schemas.microsoft.com/office/drawing/2014/main" id="{92B1DEE8-38D0-B1DF-612A-6AB1C76C9B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 y="13771563"/>
            <a:ext cx="3944938"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74">
            <a:extLst>
              <a:ext uri="{FF2B5EF4-FFF2-40B4-BE49-F238E27FC236}">
                <a16:creationId xmlns:a16="http://schemas.microsoft.com/office/drawing/2014/main" id="{9B9B56BC-E6C7-D80D-22F3-5269D5298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180" r="7372" b="31502"/>
          <a:stretch>
            <a:fillRect/>
          </a:stretch>
        </p:blipFill>
        <p:spPr bwMode="auto">
          <a:xfrm>
            <a:off x="10793413" y="13804900"/>
            <a:ext cx="45545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75">
            <a:extLst>
              <a:ext uri="{FF2B5EF4-FFF2-40B4-BE49-F238E27FC236}">
                <a16:creationId xmlns:a16="http://schemas.microsoft.com/office/drawing/2014/main" id="{B7081D13-6290-8E7F-2B7A-55197AFE5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7263" t="55263" r="11436" b="19583"/>
          <a:stretch>
            <a:fillRect/>
          </a:stretch>
        </p:blipFill>
        <p:spPr bwMode="auto">
          <a:xfrm>
            <a:off x="10793413" y="16589375"/>
            <a:ext cx="45608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78">
            <a:extLst>
              <a:ext uri="{FF2B5EF4-FFF2-40B4-BE49-F238E27FC236}">
                <a16:creationId xmlns:a16="http://schemas.microsoft.com/office/drawing/2014/main" id="{0F82E467-9A5D-BB5C-91B1-46A3949C02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081" t="62830" r="64253" b="5901"/>
          <a:stretch>
            <a:fillRect/>
          </a:stretch>
        </p:blipFill>
        <p:spPr bwMode="auto">
          <a:xfrm>
            <a:off x="4681538" y="13784263"/>
            <a:ext cx="602615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85">
            <a:extLst>
              <a:ext uri="{FF2B5EF4-FFF2-40B4-BE49-F238E27FC236}">
                <a16:creationId xmlns:a16="http://schemas.microsoft.com/office/drawing/2014/main" id="{636F3B28-8604-FC85-644F-701BF45FFD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20945475"/>
            <a:ext cx="3106737"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86">
            <a:extLst>
              <a:ext uri="{FF2B5EF4-FFF2-40B4-BE49-F238E27FC236}">
                <a16:creationId xmlns:a16="http://schemas.microsoft.com/office/drawing/2014/main" id="{B899D657-CC65-999A-5FD6-1EC0382613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8575" y="20929600"/>
            <a:ext cx="31178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87" name="Group 5">
            <a:extLst>
              <a:ext uri="{FF2B5EF4-FFF2-40B4-BE49-F238E27FC236}">
                <a16:creationId xmlns:a16="http://schemas.microsoft.com/office/drawing/2014/main" id="{693BE7DF-5A1C-6D7F-2575-296E475B0D96}"/>
              </a:ext>
            </a:extLst>
          </p:cNvPr>
          <p:cNvGrpSpPr>
            <a:grpSpLocks/>
          </p:cNvGrpSpPr>
          <p:nvPr/>
        </p:nvGrpSpPr>
        <p:grpSpPr bwMode="auto">
          <a:xfrm>
            <a:off x="14732000" y="5083175"/>
            <a:ext cx="6926263" cy="8002588"/>
            <a:chOff x="13159554" y="5250126"/>
            <a:chExt cx="7631447" cy="8818101"/>
          </a:xfrm>
        </p:grpSpPr>
        <p:pic>
          <p:nvPicPr>
            <p:cNvPr id="2158" name="Picture 12">
              <a:extLst>
                <a:ext uri="{FF2B5EF4-FFF2-40B4-BE49-F238E27FC236}">
                  <a16:creationId xmlns:a16="http://schemas.microsoft.com/office/drawing/2014/main" id="{1F52327E-70B5-CEBD-A5D9-8B2DE1720C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9" t="1286" r="9407" b="1268"/>
            <a:stretch>
              <a:fillRect/>
            </a:stretch>
          </p:blipFill>
          <p:spPr bwMode="auto">
            <a:xfrm>
              <a:off x="13419073" y="5250126"/>
              <a:ext cx="7243944" cy="878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9" name="TextBox 20">
              <a:extLst>
                <a:ext uri="{FF2B5EF4-FFF2-40B4-BE49-F238E27FC236}">
                  <a16:creationId xmlns:a16="http://schemas.microsoft.com/office/drawing/2014/main" id="{88B5669E-DD13-18D8-D9DF-0F8E323F8870}"/>
                </a:ext>
              </a:extLst>
            </p:cNvPr>
            <p:cNvSpPr txBox="1">
              <a:spLocks noChangeArrowheads="1"/>
            </p:cNvSpPr>
            <p:nvPr/>
          </p:nvSpPr>
          <p:spPr bwMode="auto">
            <a:xfrm>
              <a:off x="17202641" y="13128707"/>
              <a:ext cx="1922232" cy="48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chemeClr val="bg1"/>
                  </a:solidFill>
                  <a:latin typeface="Arial" panose="020B0604020202020204" pitchFamily="34" charset="0"/>
                  <a:cs typeface="Arial" panose="020B0604020202020204" pitchFamily="34" charset="0"/>
                </a:rPr>
                <a:t>Landing</a:t>
              </a:r>
            </a:p>
          </p:txBody>
        </p:sp>
        <p:sp>
          <p:nvSpPr>
            <p:cNvPr id="23" name="5-Point Star 22">
              <a:extLst>
                <a:ext uri="{FF2B5EF4-FFF2-40B4-BE49-F238E27FC236}">
                  <a16:creationId xmlns:a16="http://schemas.microsoft.com/office/drawing/2014/main" id="{7497A994-B410-B394-3310-EFCCDD63A092}"/>
                </a:ext>
              </a:extLst>
            </p:cNvPr>
            <p:cNvSpPr/>
            <p:nvPr/>
          </p:nvSpPr>
          <p:spPr>
            <a:xfrm>
              <a:off x="14340216" y="10408742"/>
              <a:ext cx="507247" cy="447815"/>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61" name="TextBox 24">
              <a:extLst>
                <a:ext uri="{FF2B5EF4-FFF2-40B4-BE49-F238E27FC236}">
                  <a16:creationId xmlns:a16="http://schemas.microsoft.com/office/drawing/2014/main" id="{195E24E4-B392-05AF-CBAD-AD8AA39937A8}"/>
                </a:ext>
              </a:extLst>
            </p:cNvPr>
            <p:cNvSpPr txBox="1">
              <a:spLocks noChangeArrowheads="1"/>
            </p:cNvSpPr>
            <p:nvPr/>
          </p:nvSpPr>
          <p:spPr bwMode="auto">
            <a:xfrm>
              <a:off x="13322485" y="10851677"/>
              <a:ext cx="1435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chemeClr val="bg1"/>
                  </a:solidFill>
                  <a:latin typeface="Arial" panose="020B0604020202020204" pitchFamily="34" charset="0"/>
                  <a:cs typeface="Arial" panose="020B0604020202020204" pitchFamily="34" charset="0"/>
                </a:rPr>
                <a:t>Present</a:t>
              </a:r>
            </a:p>
          </p:txBody>
        </p:sp>
        <p:sp>
          <p:nvSpPr>
            <p:cNvPr id="26" name="5-Point Star 25">
              <a:extLst>
                <a:ext uri="{FF2B5EF4-FFF2-40B4-BE49-F238E27FC236}">
                  <a16:creationId xmlns:a16="http://schemas.microsoft.com/office/drawing/2014/main" id="{4AFAF91E-87C2-A413-46DA-A5DF2C3202FB}"/>
                </a:ext>
              </a:extLst>
            </p:cNvPr>
            <p:cNvSpPr/>
            <p:nvPr/>
          </p:nvSpPr>
          <p:spPr>
            <a:xfrm>
              <a:off x="18814486" y="13002917"/>
              <a:ext cx="508996" cy="447815"/>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63" name="TextBox 27">
              <a:extLst>
                <a:ext uri="{FF2B5EF4-FFF2-40B4-BE49-F238E27FC236}">
                  <a16:creationId xmlns:a16="http://schemas.microsoft.com/office/drawing/2014/main" id="{8901C9F4-C3AC-10BD-B4B9-789FF726DE48}"/>
                </a:ext>
              </a:extLst>
            </p:cNvPr>
            <p:cNvSpPr txBox="1">
              <a:spLocks noChangeArrowheads="1"/>
            </p:cNvSpPr>
            <p:nvPr/>
          </p:nvSpPr>
          <p:spPr bwMode="auto">
            <a:xfrm>
              <a:off x="15298679" y="13593460"/>
              <a:ext cx="5492322" cy="474767"/>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b="1" i="1"/>
                <a:t>Fig. 1. Mapped deposits of the Jezero fan</a:t>
              </a:r>
            </a:p>
          </p:txBody>
        </p:sp>
        <p:sp>
          <p:nvSpPr>
            <p:cNvPr id="2164" name="TextBox 84">
              <a:extLst>
                <a:ext uri="{FF2B5EF4-FFF2-40B4-BE49-F238E27FC236}">
                  <a16:creationId xmlns:a16="http://schemas.microsoft.com/office/drawing/2014/main" id="{F00A8232-F750-F34D-F2C2-BBAB5A4E84E5}"/>
                </a:ext>
              </a:extLst>
            </p:cNvPr>
            <p:cNvSpPr txBox="1">
              <a:spLocks noChangeArrowheads="1"/>
            </p:cNvSpPr>
            <p:nvPr/>
          </p:nvSpPr>
          <p:spPr bwMode="auto">
            <a:xfrm>
              <a:off x="15396547" y="10365485"/>
              <a:ext cx="19526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2400" b="1">
                  <a:solidFill>
                    <a:schemeClr val="bg1"/>
                  </a:solidFill>
                  <a:latin typeface="Arial" panose="020B0604020202020204" pitchFamily="34" charset="0"/>
                  <a:cs typeface="Arial" panose="020B0604020202020204" pitchFamily="34" charset="0"/>
                </a:rPr>
                <a:t>Belva </a:t>
              </a:r>
            </a:p>
            <a:p>
              <a:pPr algn="r" eaLnBrk="1" hangingPunct="1"/>
              <a:r>
                <a:rPr lang="en-US" altLang="en-US" sz="2400" b="1">
                  <a:solidFill>
                    <a:schemeClr val="bg1"/>
                  </a:solidFill>
                  <a:latin typeface="Arial" panose="020B0604020202020204" pitchFamily="34" charset="0"/>
                  <a:cs typeface="Arial" panose="020B0604020202020204" pitchFamily="34" charset="0"/>
                </a:rPr>
                <a:t>crater</a:t>
              </a:r>
            </a:p>
          </p:txBody>
        </p:sp>
        <p:sp>
          <p:nvSpPr>
            <p:cNvPr id="2165" name="TextBox 87">
              <a:extLst>
                <a:ext uri="{FF2B5EF4-FFF2-40B4-BE49-F238E27FC236}">
                  <a16:creationId xmlns:a16="http://schemas.microsoft.com/office/drawing/2014/main" id="{2E41E788-69A0-9E1E-6776-07F151DCE167}"/>
                </a:ext>
              </a:extLst>
            </p:cNvPr>
            <p:cNvSpPr txBox="1">
              <a:spLocks noChangeArrowheads="1"/>
            </p:cNvSpPr>
            <p:nvPr/>
          </p:nvSpPr>
          <p:spPr bwMode="auto">
            <a:xfrm rot="-2235719">
              <a:off x="13159554" y="7142659"/>
              <a:ext cx="4002241" cy="91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chemeClr val="bg1"/>
                  </a:solidFill>
                  <a:latin typeface="Arial" panose="020B0604020202020204" pitchFamily="34" charset="0"/>
                  <a:cs typeface="Arial" panose="020B0604020202020204" pitchFamily="34" charset="0"/>
                </a:rPr>
                <a:t>Neretva Vallis channel ext</a:t>
              </a:r>
            </a:p>
          </p:txBody>
        </p:sp>
        <p:cxnSp>
          <p:nvCxnSpPr>
            <p:cNvPr id="90" name="Straight Arrow Connector 89">
              <a:extLst>
                <a:ext uri="{FF2B5EF4-FFF2-40B4-BE49-F238E27FC236}">
                  <a16:creationId xmlns:a16="http://schemas.microsoft.com/office/drawing/2014/main" id="{14F96D15-98F3-9E85-14BB-0A0467259B76}"/>
                </a:ext>
              </a:extLst>
            </p:cNvPr>
            <p:cNvCxnSpPr/>
            <p:nvPr/>
          </p:nvCxnSpPr>
          <p:spPr>
            <a:xfrm>
              <a:off x="15282996" y="8122437"/>
              <a:ext cx="272864" cy="568515"/>
            </a:xfrm>
            <a:prstGeom prst="straightConnector1">
              <a:avLst/>
            </a:prstGeom>
            <a:ln w="508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465F3718-FEC7-5148-96D0-3BBDEAFBBF52}"/>
              </a:ext>
            </a:extLst>
          </p:cNvPr>
          <p:cNvSpPr/>
          <p:nvPr/>
        </p:nvSpPr>
        <p:spPr>
          <a:xfrm>
            <a:off x="15151100" y="26298525"/>
            <a:ext cx="476250" cy="234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089" name="Group 36">
            <a:extLst>
              <a:ext uri="{FF2B5EF4-FFF2-40B4-BE49-F238E27FC236}">
                <a16:creationId xmlns:a16="http://schemas.microsoft.com/office/drawing/2014/main" id="{D7A84670-2185-399E-F5FA-1A734A54599D}"/>
              </a:ext>
            </a:extLst>
          </p:cNvPr>
          <p:cNvGrpSpPr>
            <a:grpSpLocks/>
          </p:cNvGrpSpPr>
          <p:nvPr/>
        </p:nvGrpSpPr>
        <p:grpSpPr bwMode="auto">
          <a:xfrm>
            <a:off x="11341100" y="21313775"/>
            <a:ext cx="10401300" cy="6351588"/>
            <a:chOff x="10605141" y="18962284"/>
            <a:chExt cx="10848972" cy="6625358"/>
          </a:xfrm>
        </p:grpSpPr>
        <p:grpSp>
          <p:nvGrpSpPr>
            <p:cNvPr id="2151" name="Group 32">
              <a:extLst>
                <a:ext uri="{FF2B5EF4-FFF2-40B4-BE49-F238E27FC236}">
                  <a16:creationId xmlns:a16="http://schemas.microsoft.com/office/drawing/2014/main" id="{D30363A2-98E5-18C6-7FB3-B0E53FA77CAC}"/>
                </a:ext>
              </a:extLst>
            </p:cNvPr>
            <p:cNvGrpSpPr>
              <a:grpSpLocks/>
            </p:cNvGrpSpPr>
            <p:nvPr/>
          </p:nvGrpSpPr>
          <p:grpSpPr bwMode="auto">
            <a:xfrm>
              <a:off x="10605141" y="18962284"/>
              <a:ext cx="10848972" cy="6625358"/>
              <a:chOff x="10933574" y="20367232"/>
              <a:chExt cx="10848972" cy="6625358"/>
            </a:xfrm>
          </p:grpSpPr>
          <p:pic>
            <p:nvPicPr>
              <p:cNvPr id="2153" name="Picture 83">
                <a:extLst>
                  <a:ext uri="{FF2B5EF4-FFF2-40B4-BE49-F238E27FC236}">
                    <a16:creationId xmlns:a16="http://schemas.microsoft.com/office/drawing/2014/main" id="{C8095913-CD04-9BC3-B7AD-76C462B2574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6950" t="12555" r="19310" b="3288"/>
              <a:stretch>
                <a:fillRect/>
              </a:stretch>
            </p:blipFill>
            <p:spPr bwMode="auto">
              <a:xfrm>
                <a:off x="15932101" y="23553241"/>
                <a:ext cx="5348925" cy="339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 name="Picture 81">
                <a:extLst>
                  <a:ext uri="{FF2B5EF4-FFF2-40B4-BE49-F238E27FC236}">
                    <a16:creationId xmlns:a16="http://schemas.microsoft.com/office/drawing/2014/main" id="{E3924A8B-0A3F-D1BD-3CFD-8D52EC862E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76777" y="23613159"/>
                <a:ext cx="4634002" cy="337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 name="Picture 80">
                <a:extLst>
                  <a:ext uri="{FF2B5EF4-FFF2-40B4-BE49-F238E27FC236}">
                    <a16:creationId xmlns:a16="http://schemas.microsoft.com/office/drawing/2014/main" id="{48ADDC4F-C502-2734-17A4-E632E61D4B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33574" y="20715802"/>
                <a:ext cx="4626268" cy="317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 name="Picture 82">
                <a:extLst>
                  <a:ext uri="{FF2B5EF4-FFF2-40B4-BE49-F238E27FC236}">
                    <a16:creationId xmlns:a16="http://schemas.microsoft.com/office/drawing/2014/main" id="{91EAD717-E9BD-751B-3ED9-AF2F5B9476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042" t="5432" r="2737" b="974"/>
              <a:stretch>
                <a:fillRect/>
              </a:stretch>
            </p:blipFill>
            <p:spPr bwMode="auto">
              <a:xfrm>
                <a:off x="15678034" y="20367232"/>
                <a:ext cx="4762645" cy="319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 name="Picture 92">
                <a:extLst>
                  <a:ext uri="{FF2B5EF4-FFF2-40B4-BE49-F238E27FC236}">
                    <a16:creationId xmlns:a16="http://schemas.microsoft.com/office/drawing/2014/main" id="{38309F01-C06D-CAAD-F78C-D59176990E2F}"/>
                  </a:ext>
                </a:extLst>
              </p:cNvPr>
              <p:cNvPicPr>
                <a:picLocks noChangeAspect="1"/>
              </p:cNvPicPr>
              <p:nvPr/>
            </p:nvPicPr>
            <p:blipFill>
              <a:blip r:embed="rId16">
                <a:extLst>
                  <a:ext uri="{28A0092B-C50C-407E-A947-70E740481C1C}">
                    <a14:useLocalDpi xmlns:a14="http://schemas.microsoft.com/office/drawing/2010/main" val="0"/>
                  </a:ext>
                </a:extLst>
              </a:blip>
              <a:srcRect l="13326" t="12622" r="31464" b="8455"/>
              <a:stretch>
                <a:fillRect/>
              </a:stretch>
            </p:blipFill>
            <p:spPr bwMode="auto">
              <a:xfrm>
                <a:off x="19504891" y="24466714"/>
                <a:ext cx="2277655" cy="79063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152" name="TextBox 91">
              <a:extLst>
                <a:ext uri="{FF2B5EF4-FFF2-40B4-BE49-F238E27FC236}">
                  <a16:creationId xmlns:a16="http://schemas.microsoft.com/office/drawing/2014/main" id="{55DDE3A8-D8C4-4053-6734-A77CBED28CB8}"/>
                </a:ext>
              </a:extLst>
            </p:cNvPr>
            <p:cNvSpPr txBox="1">
              <a:spLocks noChangeArrowheads="1"/>
            </p:cNvSpPr>
            <p:nvPr/>
          </p:nvSpPr>
          <p:spPr bwMode="auto">
            <a:xfrm>
              <a:off x="18424373" y="24822870"/>
              <a:ext cx="1847935" cy="3531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a:t>Kodiak butte</a:t>
              </a:r>
            </a:p>
          </p:txBody>
        </p:sp>
      </p:grpSp>
      <p:sp>
        <p:nvSpPr>
          <p:cNvPr id="2090" name="Rectangle 33">
            <a:extLst>
              <a:ext uri="{FF2B5EF4-FFF2-40B4-BE49-F238E27FC236}">
                <a16:creationId xmlns:a16="http://schemas.microsoft.com/office/drawing/2014/main" id="{67624842-73D8-4363-D2E2-EFA5E5380555}"/>
              </a:ext>
            </a:extLst>
          </p:cNvPr>
          <p:cNvSpPr>
            <a:spLocks noChangeArrowheads="1"/>
          </p:cNvSpPr>
          <p:nvPr/>
        </p:nvSpPr>
        <p:spPr bwMode="auto">
          <a:xfrm>
            <a:off x="15882938" y="20348575"/>
            <a:ext cx="29225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Erosional lag</a:t>
            </a:r>
          </a:p>
        </p:txBody>
      </p:sp>
      <p:sp>
        <p:nvSpPr>
          <p:cNvPr id="2091" name="Rectangle 111">
            <a:extLst>
              <a:ext uri="{FF2B5EF4-FFF2-40B4-BE49-F238E27FC236}">
                <a16:creationId xmlns:a16="http://schemas.microsoft.com/office/drawing/2014/main" id="{0202541C-9E12-2513-1660-86329A9AFDC3}"/>
              </a:ext>
            </a:extLst>
          </p:cNvPr>
          <p:cNvSpPr>
            <a:spLocks noChangeArrowheads="1"/>
          </p:cNvSpPr>
          <p:nvPr/>
        </p:nvSpPr>
        <p:spPr bwMode="auto">
          <a:xfrm>
            <a:off x="568325" y="20972463"/>
            <a:ext cx="496888" cy="554037"/>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1.</a:t>
            </a:r>
          </a:p>
        </p:txBody>
      </p:sp>
      <p:sp>
        <p:nvSpPr>
          <p:cNvPr id="114" name="Rectangle 113">
            <a:extLst>
              <a:ext uri="{FF2B5EF4-FFF2-40B4-BE49-F238E27FC236}">
                <a16:creationId xmlns:a16="http://schemas.microsoft.com/office/drawing/2014/main" id="{21FC1A0B-813B-93D5-6E94-5158A05F97C6}"/>
              </a:ext>
            </a:extLst>
          </p:cNvPr>
          <p:cNvSpPr/>
          <p:nvPr/>
        </p:nvSpPr>
        <p:spPr>
          <a:xfrm>
            <a:off x="4097338" y="21167725"/>
            <a:ext cx="584200" cy="293688"/>
          </a:xfrm>
          <a:prstGeom prst="rect">
            <a:avLst/>
          </a:prstGeom>
          <a:solidFill>
            <a:srgbClr val="ECE2B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93" name="Rectangle 112">
            <a:extLst>
              <a:ext uri="{FF2B5EF4-FFF2-40B4-BE49-F238E27FC236}">
                <a16:creationId xmlns:a16="http://schemas.microsoft.com/office/drawing/2014/main" id="{043440A7-A8B5-7877-9706-1D141424AB48}"/>
              </a:ext>
            </a:extLst>
          </p:cNvPr>
          <p:cNvSpPr>
            <a:spLocks noChangeArrowheads="1"/>
          </p:cNvSpPr>
          <p:nvPr/>
        </p:nvSpPr>
        <p:spPr bwMode="auto">
          <a:xfrm>
            <a:off x="3838575" y="20935950"/>
            <a:ext cx="496888" cy="554038"/>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2.</a:t>
            </a:r>
          </a:p>
        </p:txBody>
      </p:sp>
      <p:sp>
        <p:nvSpPr>
          <p:cNvPr id="2094" name="Rectangle 114">
            <a:extLst>
              <a:ext uri="{FF2B5EF4-FFF2-40B4-BE49-F238E27FC236}">
                <a16:creationId xmlns:a16="http://schemas.microsoft.com/office/drawing/2014/main" id="{9F82E059-DAF6-3D58-85B7-9C790CF63C19}"/>
              </a:ext>
            </a:extLst>
          </p:cNvPr>
          <p:cNvSpPr>
            <a:spLocks noChangeArrowheads="1"/>
          </p:cNvSpPr>
          <p:nvPr/>
        </p:nvSpPr>
        <p:spPr bwMode="auto">
          <a:xfrm rot="-1864784">
            <a:off x="4281488" y="21670963"/>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t>Flow</a:t>
            </a:r>
          </a:p>
        </p:txBody>
      </p:sp>
      <p:sp>
        <p:nvSpPr>
          <p:cNvPr id="118" name="Rectangle 117">
            <a:extLst>
              <a:ext uri="{FF2B5EF4-FFF2-40B4-BE49-F238E27FC236}">
                <a16:creationId xmlns:a16="http://schemas.microsoft.com/office/drawing/2014/main" id="{AFE65FF5-EB9D-D9D2-24FF-A1C51EBFECFE}"/>
              </a:ext>
            </a:extLst>
          </p:cNvPr>
          <p:cNvSpPr/>
          <p:nvPr/>
        </p:nvSpPr>
        <p:spPr>
          <a:xfrm>
            <a:off x="584200" y="25827038"/>
            <a:ext cx="622300" cy="228600"/>
          </a:xfrm>
          <a:prstGeom prst="rect">
            <a:avLst/>
          </a:prstGeom>
          <a:solidFill>
            <a:srgbClr val="ECE2B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96" name="Rectangle 118">
            <a:extLst>
              <a:ext uri="{FF2B5EF4-FFF2-40B4-BE49-F238E27FC236}">
                <a16:creationId xmlns:a16="http://schemas.microsoft.com/office/drawing/2014/main" id="{5BE2CC2E-137E-26E9-11B9-0D247415641D}"/>
              </a:ext>
            </a:extLst>
          </p:cNvPr>
          <p:cNvSpPr>
            <a:spLocks noChangeArrowheads="1"/>
          </p:cNvSpPr>
          <p:nvPr/>
        </p:nvSpPr>
        <p:spPr bwMode="auto">
          <a:xfrm rot="-1864784">
            <a:off x="674688" y="26335038"/>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t>Flow</a:t>
            </a:r>
          </a:p>
        </p:txBody>
      </p:sp>
      <p:sp>
        <p:nvSpPr>
          <p:cNvPr id="2097" name="Rectangle 115">
            <a:extLst>
              <a:ext uri="{FF2B5EF4-FFF2-40B4-BE49-F238E27FC236}">
                <a16:creationId xmlns:a16="http://schemas.microsoft.com/office/drawing/2014/main" id="{CB44A2B5-101F-700F-5EF6-D5D46432FF3F}"/>
              </a:ext>
            </a:extLst>
          </p:cNvPr>
          <p:cNvSpPr>
            <a:spLocks noChangeArrowheads="1"/>
          </p:cNvSpPr>
          <p:nvPr/>
        </p:nvSpPr>
        <p:spPr bwMode="auto">
          <a:xfrm>
            <a:off x="439738" y="25266650"/>
            <a:ext cx="496887" cy="554038"/>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1.</a:t>
            </a:r>
          </a:p>
        </p:txBody>
      </p:sp>
      <p:sp>
        <p:nvSpPr>
          <p:cNvPr id="120" name="Rectangle 119">
            <a:extLst>
              <a:ext uri="{FF2B5EF4-FFF2-40B4-BE49-F238E27FC236}">
                <a16:creationId xmlns:a16="http://schemas.microsoft.com/office/drawing/2014/main" id="{9BEF36BA-D23B-1F28-C1C9-14E66668CD18}"/>
              </a:ext>
            </a:extLst>
          </p:cNvPr>
          <p:cNvSpPr/>
          <p:nvPr/>
        </p:nvSpPr>
        <p:spPr>
          <a:xfrm>
            <a:off x="3875088" y="25765125"/>
            <a:ext cx="623887" cy="311150"/>
          </a:xfrm>
          <a:prstGeom prst="rect">
            <a:avLst/>
          </a:prstGeom>
          <a:solidFill>
            <a:srgbClr val="ECE2B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99" name="Rectangle 120">
            <a:extLst>
              <a:ext uri="{FF2B5EF4-FFF2-40B4-BE49-F238E27FC236}">
                <a16:creationId xmlns:a16="http://schemas.microsoft.com/office/drawing/2014/main" id="{B021B8ED-6BE5-5281-C5E3-4E934B3DE01E}"/>
              </a:ext>
            </a:extLst>
          </p:cNvPr>
          <p:cNvSpPr>
            <a:spLocks noChangeArrowheads="1"/>
          </p:cNvSpPr>
          <p:nvPr/>
        </p:nvSpPr>
        <p:spPr bwMode="auto">
          <a:xfrm rot="-1864784">
            <a:off x="3781425" y="25930225"/>
            <a:ext cx="936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t>Flow</a:t>
            </a:r>
          </a:p>
        </p:txBody>
      </p:sp>
      <p:sp>
        <p:nvSpPr>
          <p:cNvPr id="2100" name="Rectangle 116">
            <a:extLst>
              <a:ext uri="{FF2B5EF4-FFF2-40B4-BE49-F238E27FC236}">
                <a16:creationId xmlns:a16="http://schemas.microsoft.com/office/drawing/2014/main" id="{1A1CC50E-4A16-D968-7E9C-7AAC9FEDF4EF}"/>
              </a:ext>
            </a:extLst>
          </p:cNvPr>
          <p:cNvSpPr>
            <a:spLocks noChangeArrowheads="1"/>
          </p:cNvSpPr>
          <p:nvPr/>
        </p:nvSpPr>
        <p:spPr bwMode="auto">
          <a:xfrm>
            <a:off x="3762375" y="25274588"/>
            <a:ext cx="496888" cy="554037"/>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2.</a:t>
            </a:r>
          </a:p>
        </p:txBody>
      </p:sp>
      <p:sp>
        <p:nvSpPr>
          <p:cNvPr id="2102" name="TextBox 122">
            <a:extLst>
              <a:ext uri="{FF2B5EF4-FFF2-40B4-BE49-F238E27FC236}">
                <a16:creationId xmlns:a16="http://schemas.microsoft.com/office/drawing/2014/main" id="{CB461ABD-942B-9B42-757A-47EF8937F9F1}"/>
              </a:ext>
            </a:extLst>
          </p:cNvPr>
          <p:cNvSpPr txBox="1">
            <a:spLocks noChangeArrowheads="1"/>
          </p:cNvSpPr>
          <p:nvPr/>
        </p:nvSpPr>
        <p:spPr bwMode="auto">
          <a:xfrm>
            <a:off x="523875" y="19083338"/>
            <a:ext cx="4265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i="1"/>
              <a:t>Fig. 2. Rover views show that boulders are unlithified and mantle underlying strata.</a:t>
            </a:r>
          </a:p>
        </p:txBody>
      </p:sp>
      <p:sp>
        <p:nvSpPr>
          <p:cNvPr id="2103" name="TextBox 123">
            <a:extLst>
              <a:ext uri="{FF2B5EF4-FFF2-40B4-BE49-F238E27FC236}">
                <a16:creationId xmlns:a16="http://schemas.microsoft.com/office/drawing/2014/main" id="{60B6D1F8-E4E6-6AF4-5751-9975F7A3F7E1}"/>
              </a:ext>
            </a:extLst>
          </p:cNvPr>
          <p:cNvSpPr txBox="1">
            <a:spLocks noChangeArrowheads="1"/>
          </p:cNvSpPr>
          <p:nvPr/>
        </p:nvSpPr>
        <p:spPr bwMode="auto">
          <a:xfrm>
            <a:off x="4584700" y="19054763"/>
            <a:ext cx="61007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i="1"/>
              <a:t>Fig. 3. The most abundant boulder population is characterized as sub- to well-rounded and olivine-bearing.</a:t>
            </a:r>
          </a:p>
        </p:txBody>
      </p:sp>
      <p:sp>
        <p:nvSpPr>
          <p:cNvPr id="2104" name="TextBox 124">
            <a:extLst>
              <a:ext uri="{FF2B5EF4-FFF2-40B4-BE49-F238E27FC236}">
                <a16:creationId xmlns:a16="http://schemas.microsoft.com/office/drawing/2014/main" id="{F5009E06-D8CE-FB0B-9B0E-B0D6CEDFE15A}"/>
              </a:ext>
            </a:extLst>
          </p:cNvPr>
          <p:cNvSpPr txBox="1">
            <a:spLocks noChangeArrowheads="1"/>
          </p:cNvSpPr>
          <p:nvPr/>
        </p:nvSpPr>
        <p:spPr bwMode="auto">
          <a:xfrm>
            <a:off x="10631488" y="12987338"/>
            <a:ext cx="518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i="1"/>
              <a:t>Fig. 4. Secondary population of more angular pyroxene-bearing boulders.</a:t>
            </a:r>
          </a:p>
        </p:txBody>
      </p:sp>
      <p:sp>
        <p:nvSpPr>
          <p:cNvPr id="2105" name="TextBox 125">
            <a:extLst>
              <a:ext uri="{FF2B5EF4-FFF2-40B4-BE49-F238E27FC236}">
                <a16:creationId xmlns:a16="http://schemas.microsoft.com/office/drawing/2014/main" id="{3F72D796-CB7C-FB42-DD20-349DAB8B23CF}"/>
              </a:ext>
            </a:extLst>
          </p:cNvPr>
          <p:cNvSpPr txBox="1">
            <a:spLocks noChangeArrowheads="1"/>
          </p:cNvSpPr>
          <p:nvPr/>
        </p:nvSpPr>
        <p:spPr bwMode="auto">
          <a:xfrm>
            <a:off x="10707688" y="18942050"/>
            <a:ext cx="5635625" cy="83185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i="1"/>
              <a:t>Fig. 5. Secondary population of boulder-sized clasts eroding out of underlying units.</a:t>
            </a:r>
          </a:p>
        </p:txBody>
      </p:sp>
      <p:sp>
        <p:nvSpPr>
          <p:cNvPr id="2106" name="TextBox 127">
            <a:extLst>
              <a:ext uri="{FF2B5EF4-FFF2-40B4-BE49-F238E27FC236}">
                <a16:creationId xmlns:a16="http://schemas.microsoft.com/office/drawing/2014/main" id="{4575192B-9C32-C32E-42D3-0620488EB667}"/>
              </a:ext>
            </a:extLst>
          </p:cNvPr>
          <p:cNvSpPr txBox="1">
            <a:spLocks noChangeArrowheads="1"/>
          </p:cNvSpPr>
          <p:nvPr/>
        </p:nvSpPr>
        <p:spPr bwMode="auto">
          <a:xfrm>
            <a:off x="22567900" y="256635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cxnSp>
        <p:nvCxnSpPr>
          <p:cNvPr id="130" name="Straight Arrow Connector 129">
            <a:extLst>
              <a:ext uri="{FF2B5EF4-FFF2-40B4-BE49-F238E27FC236}">
                <a16:creationId xmlns:a16="http://schemas.microsoft.com/office/drawing/2014/main" id="{38A4E16C-F0EA-B69F-FF24-E1599DF50733}"/>
              </a:ext>
            </a:extLst>
          </p:cNvPr>
          <p:cNvCxnSpPr>
            <a:cxnSpLocks/>
          </p:cNvCxnSpPr>
          <p:nvPr/>
        </p:nvCxnSpPr>
        <p:spPr>
          <a:xfrm flipH="1" flipV="1">
            <a:off x="1027113" y="27541538"/>
            <a:ext cx="276225" cy="744537"/>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108" name="Rectangle 131">
            <a:extLst>
              <a:ext uri="{FF2B5EF4-FFF2-40B4-BE49-F238E27FC236}">
                <a16:creationId xmlns:a16="http://schemas.microsoft.com/office/drawing/2014/main" id="{4AC02935-A97B-0518-613A-9D7D274FE1AE}"/>
              </a:ext>
            </a:extLst>
          </p:cNvPr>
          <p:cNvSpPr>
            <a:spLocks noChangeArrowheads="1"/>
          </p:cNvSpPr>
          <p:nvPr/>
        </p:nvSpPr>
        <p:spPr bwMode="auto">
          <a:xfrm>
            <a:off x="546100" y="28197175"/>
            <a:ext cx="3009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Neretva channel </a:t>
            </a:r>
          </a:p>
          <a:p>
            <a:pPr eaLnBrk="1" hangingPunct="1"/>
            <a:r>
              <a:rPr lang="en-US" altLang="en-US"/>
              <a:t>ext.</a:t>
            </a:r>
          </a:p>
        </p:txBody>
      </p:sp>
      <p:sp>
        <p:nvSpPr>
          <p:cNvPr id="44" name="Rectangle 43">
            <a:extLst>
              <a:ext uri="{FF2B5EF4-FFF2-40B4-BE49-F238E27FC236}">
                <a16:creationId xmlns:a16="http://schemas.microsoft.com/office/drawing/2014/main" id="{FB7274A6-9946-881A-7B26-B014F43FDF7A}"/>
              </a:ext>
            </a:extLst>
          </p:cNvPr>
          <p:cNvSpPr/>
          <p:nvPr/>
        </p:nvSpPr>
        <p:spPr>
          <a:xfrm>
            <a:off x="15540038" y="13857288"/>
            <a:ext cx="5859462" cy="4954587"/>
          </a:xfrm>
          <a:prstGeom prst="rect">
            <a:avLst/>
          </a:prstGeom>
          <a:ln w="38100">
            <a:noFill/>
          </a:ln>
        </p:spPr>
        <p:txBody>
          <a:bodyPr>
            <a:spAutoFit/>
          </a:bodyPr>
          <a:lstStyle/>
          <a:p>
            <a:pPr algn="just" eaLnBrk="1" fontAlgn="auto" hangingPunct="1">
              <a:spcBef>
                <a:spcPts val="0"/>
              </a:spcBef>
              <a:spcAft>
                <a:spcPts val="0"/>
              </a:spcAft>
              <a:defRPr/>
            </a:pPr>
            <a:r>
              <a:rPr lang="en-US" sz="3000" b="1" dirty="0">
                <a:latin typeface="+mn-lt"/>
              </a:rPr>
              <a:t>Key observations </a:t>
            </a:r>
            <a:endParaRPr lang="en-US" sz="3000" dirty="0">
              <a:solidFill>
                <a:srgbClr val="FF0000"/>
              </a:solidFill>
              <a:latin typeface="+mn-lt"/>
            </a:endParaRPr>
          </a:p>
          <a:p>
            <a:pPr marL="457200" indent="-457200" algn="just" eaLnBrk="1" fontAlgn="auto" hangingPunct="1">
              <a:spcBef>
                <a:spcPts val="0"/>
              </a:spcBef>
              <a:spcAft>
                <a:spcPts val="0"/>
              </a:spcAft>
              <a:buFont typeface="Arial" panose="020B0604020202020204" pitchFamily="34" charset="0"/>
              <a:buChar char="•"/>
              <a:defRPr/>
            </a:pPr>
            <a:r>
              <a:rPr lang="en-US" sz="2600" dirty="0">
                <a:ea typeface="Calibri" panose="020F0502020204030204" pitchFamily="34" charset="0"/>
                <a:cs typeface="Times New Roman" panose="02020603050405020304" pitchFamily="18" charset="0"/>
              </a:rPr>
              <a:t>Rover and </a:t>
            </a:r>
            <a:r>
              <a:rPr lang="en-US" sz="2600" dirty="0" err="1">
                <a:ea typeface="Calibri" panose="020F0502020204030204" pitchFamily="34" charset="0"/>
                <a:cs typeface="Times New Roman" panose="02020603050405020304" pitchFamily="18" charset="0"/>
              </a:rPr>
              <a:t>heli</a:t>
            </a:r>
            <a:r>
              <a:rPr lang="en-US" sz="2600" dirty="0">
                <a:ea typeface="Calibri" panose="020F0502020204030204" pitchFamily="34" charset="0"/>
                <a:cs typeface="Times New Roman" panose="02020603050405020304" pitchFamily="18" charset="0"/>
              </a:rPr>
              <a:t> views do not show a clear relationship between blocky boulders and underlying strata [Fig. 2].</a:t>
            </a:r>
          </a:p>
          <a:p>
            <a:pPr marL="457200" indent="-457200" algn="just" eaLnBrk="1" fontAlgn="auto" hangingPunct="1">
              <a:spcBef>
                <a:spcPts val="0"/>
              </a:spcBef>
              <a:spcAft>
                <a:spcPts val="0"/>
              </a:spcAft>
              <a:buFont typeface="Arial" panose="020B0604020202020204" pitchFamily="34" charset="0"/>
              <a:buChar char="•"/>
              <a:defRPr/>
            </a:pPr>
            <a:r>
              <a:rPr lang="en-US" sz="2600" dirty="0">
                <a:ea typeface="Calibri" panose="020F0502020204030204" pitchFamily="34" charset="0"/>
                <a:cs typeface="Times New Roman" panose="02020603050405020304" pitchFamily="18" charset="0"/>
              </a:rPr>
              <a:t>We identified multiple boulder populations [Figs. 3-5], including boulder-sized clasts that appear to erode out of underlying stratigraphic units.</a:t>
            </a:r>
          </a:p>
          <a:p>
            <a:pPr marL="457200" indent="-457200" algn="just" eaLnBrk="1" fontAlgn="auto" hangingPunct="1">
              <a:spcBef>
                <a:spcPts val="0"/>
              </a:spcBef>
              <a:spcAft>
                <a:spcPts val="0"/>
              </a:spcAft>
              <a:buFont typeface="Arial" panose="020B0604020202020204" pitchFamily="34" charset="0"/>
              <a:buChar char="•"/>
              <a:defRPr/>
            </a:pPr>
            <a:r>
              <a:rPr lang="en-US" sz="2600" dirty="0">
                <a:ea typeface="Calibri" panose="020F0502020204030204" pitchFamily="34" charset="0"/>
                <a:cs typeface="Times New Roman" panose="02020603050405020304" pitchFamily="18" charset="0"/>
              </a:rPr>
              <a:t>Boulders do not constitute the majority of ridge-forming material, but mantle the underlying lithologies. </a:t>
            </a:r>
          </a:p>
        </p:txBody>
      </p:sp>
      <p:sp>
        <p:nvSpPr>
          <p:cNvPr id="2110" name="Rectangle 44">
            <a:extLst>
              <a:ext uri="{FF2B5EF4-FFF2-40B4-BE49-F238E27FC236}">
                <a16:creationId xmlns:a16="http://schemas.microsoft.com/office/drawing/2014/main" id="{4625A4DF-E783-DB24-30AE-0DE7F9927FF0}"/>
              </a:ext>
            </a:extLst>
          </p:cNvPr>
          <p:cNvSpPr>
            <a:spLocks noChangeArrowheads="1"/>
          </p:cNvSpPr>
          <p:nvPr/>
        </p:nvSpPr>
        <p:spPr bwMode="auto">
          <a:xfrm>
            <a:off x="7018338" y="21313775"/>
            <a:ext cx="35861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600" dirty="0">
                <a:ea typeface="Calibri" panose="020F0502020204030204" pitchFamily="34" charset="0"/>
                <a:cs typeface="Times New Roman" panose="02020603050405020304" pitchFamily="18" charset="0"/>
              </a:rPr>
              <a:t>Lobes form [Fig. 6.1] and are subsequently cross-cut by the Neretva Vallis channel extension [Fig. 6.2].</a:t>
            </a:r>
          </a:p>
        </p:txBody>
      </p:sp>
      <p:sp>
        <p:nvSpPr>
          <p:cNvPr id="2111" name="TextBox 45">
            <a:extLst>
              <a:ext uri="{FF2B5EF4-FFF2-40B4-BE49-F238E27FC236}">
                <a16:creationId xmlns:a16="http://schemas.microsoft.com/office/drawing/2014/main" id="{EB77FEC8-8C47-540F-3659-14108EC5BDC2}"/>
              </a:ext>
            </a:extLst>
          </p:cNvPr>
          <p:cNvSpPr txBox="1">
            <a:spLocks noChangeArrowheads="1"/>
          </p:cNvSpPr>
          <p:nvPr/>
        </p:nvSpPr>
        <p:spPr bwMode="auto">
          <a:xfrm>
            <a:off x="479425" y="20518438"/>
            <a:ext cx="985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i="1"/>
              <a:t>Fig. 6</a:t>
            </a:r>
          </a:p>
        </p:txBody>
      </p:sp>
      <p:sp>
        <p:nvSpPr>
          <p:cNvPr id="2112" name="TextBox 47">
            <a:extLst>
              <a:ext uri="{FF2B5EF4-FFF2-40B4-BE49-F238E27FC236}">
                <a16:creationId xmlns:a16="http://schemas.microsoft.com/office/drawing/2014/main" id="{4371F53C-CB51-623F-4BBF-CB91E46D1AFE}"/>
              </a:ext>
            </a:extLst>
          </p:cNvPr>
          <p:cNvSpPr txBox="1">
            <a:spLocks noChangeArrowheads="1"/>
          </p:cNvSpPr>
          <p:nvPr/>
        </p:nvSpPr>
        <p:spPr bwMode="auto">
          <a:xfrm>
            <a:off x="393700" y="24849138"/>
            <a:ext cx="985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i="1"/>
              <a:t>Fig. 7</a:t>
            </a:r>
          </a:p>
        </p:txBody>
      </p:sp>
      <p:sp>
        <p:nvSpPr>
          <p:cNvPr id="2113" name="Rectangle 49">
            <a:extLst>
              <a:ext uri="{FF2B5EF4-FFF2-40B4-BE49-F238E27FC236}">
                <a16:creationId xmlns:a16="http://schemas.microsoft.com/office/drawing/2014/main" id="{F02E41D0-99B4-A39E-40E3-E02A6C09B902}"/>
              </a:ext>
            </a:extLst>
          </p:cNvPr>
          <p:cNvSpPr>
            <a:spLocks noChangeArrowheads="1"/>
          </p:cNvSpPr>
          <p:nvPr/>
        </p:nvSpPr>
        <p:spPr bwMode="auto">
          <a:xfrm>
            <a:off x="11477625" y="21128038"/>
            <a:ext cx="496888" cy="554037"/>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1.</a:t>
            </a:r>
          </a:p>
        </p:txBody>
      </p:sp>
      <p:sp>
        <p:nvSpPr>
          <p:cNvPr id="2114" name="Rectangle 50">
            <a:extLst>
              <a:ext uri="{FF2B5EF4-FFF2-40B4-BE49-F238E27FC236}">
                <a16:creationId xmlns:a16="http://schemas.microsoft.com/office/drawing/2014/main" id="{86584DA8-3FF0-F3A8-1ADC-6C6B8E491AE9}"/>
              </a:ext>
            </a:extLst>
          </p:cNvPr>
          <p:cNvSpPr>
            <a:spLocks noChangeArrowheads="1"/>
          </p:cNvSpPr>
          <p:nvPr/>
        </p:nvSpPr>
        <p:spPr bwMode="auto">
          <a:xfrm>
            <a:off x="11480800" y="24790400"/>
            <a:ext cx="496888" cy="554038"/>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2.</a:t>
            </a:r>
          </a:p>
        </p:txBody>
      </p:sp>
      <p:sp>
        <p:nvSpPr>
          <p:cNvPr id="2115" name="Rectangle 51">
            <a:extLst>
              <a:ext uri="{FF2B5EF4-FFF2-40B4-BE49-F238E27FC236}">
                <a16:creationId xmlns:a16="http://schemas.microsoft.com/office/drawing/2014/main" id="{B1B87A37-7D01-2056-9A18-3E7B2527770E}"/>
              </a:ext>
            </a:extLst>
          </p:cNvPr>
          <p:cNvSpPr>
            <a:spLocks noChangeArrowheads="1"/>
          </p:cNvSpPr>
          <p:nvPr/>
        </p:nvSpPr>
        <p:spPr bwMode="auto">
          <a:xfrm>
            <a:off x="15984538" y="21067713"/>
            <a:ext cx="496887" cy="554037"/>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3.</a:t>
            </a:r>
          </a:p>
        </p:txBody>
      </p:sp>
      <p:sp>
        <p:nvSpPr>
          <p:cNvPr id="2116" name="Rectangle 52">
            <a:extLst>
              <a:ext uri="{FF2B5EF4-FFF2-40B4-BE49-F238E27FC236}">
                <a16:creationId xmlns:a16="http://schemas.microsoft.com/office/drawing/2014/main" id="{48459507-39E1-347E-8D83-12FEBBB8B0CA}"/>
              </a:ext>
            </a:extLst>
          </p:cNvPr>
          <p:cNvSpPr>
            <a:spLocks noChangeArrowheads="1"/>
          </p:cNvSpPr>
          <p:nvPr/>
        </p:nvSpPr>
        <p:spPr bwMode="auto">
          <a:xfrm>
            <a:off x="15911513" y="24866600"/>
            <a:ext cx="496887" cy="554038"/>
          </a:xfrm>
          <a:prstGeom prst="rect">
            <a:avLst/>
          </a:prstGeom>
          <a:solidFill>
            <a:schemeClr val="bg1"/>
          </a:solidFill>
          <a:ln w="381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000" b="1"/>
              <a:t>4.</a:t>
            </a:r>
          </a:p>
        </p:txBody>
      </p:sp>
      <p:sp>
        <p:nvSpPr>
          <p:cNvPr id="2117" name="TextBox 53">
            <a:extLst>
              <a:ext uri="{FF2B5EF4-FFF2-40B4-BE49-F238E27FC236}">
                <a16:creationId xmlns:a16="http://schemas.microsoft.com/office/drawing/2014/main" id="{215E9A7B-11CD-2E42-CA65-853E440116CE}"/>
              </a:ext>
            </a:extLst>
          </p:cNvPr>
          <p:cNvSpPr txBox="1">
            <a:spLocks noChangeArrowheads="1"/>
          </p:cNvSpPr>
          <p:nvPr/>
        </p:nvSpPr>
        <p:spPr bwMode="auto">
          <a:xfrm>
            <a:off x="11423650" y="20643850"/>
            <a:ext cx="985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i="1"/>
              <a:t>Fig. 8</a:t>
            </a:r>
          </a:p>
        </p:txBody>
      </p:sp>
      <p:sp>
        <p:nvSpPr>
          <p:cNvPr id="2118" name="Rectangle 54">
            <a:extLst>
              <a:ext uri="{FF2B5EF4-FFF2-40B4-BE49-F238E27FC236}">
                <a16:creationId xmlns:a16="http://schemas.microsoft.com/office/drawing/2014/main" id="{1A3DBDA4-D531-F244-17FA-A95A2953FE74}"/>
              </a:ext>
            </a:extLst>
          </p:cNvPr>
          <p:cNvSpPr>
            <a:spLocks noChangeArrowheads="1"/>
          </p:cNvSpPr>
          <p:nvPr/>
        </p:nvSpPr>
        <p:spPr bwMode="auto">
          <a:xfrm>
            <a:off x="6950075" y="25287288"/>
            <a:ext cx="3836988"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600">
                <a:ea typeface="Calibri" panose="020F0502020204030204" pitchFamily="34" charset="0"/>
                <a:cs typeface="Times New Roman" panose="02020603050405020304" pitchFamily="18" charset="0"/>
              </a:rPr>
              <a:t>Neretva Vallis extension incises into underlying strata [Fig. 7.1]. Then, conditions become more energetic, enabling transport of boulders and formation of crevasse splays [Fig. 7.2].</a:t>
            </a:r>
          </a:p>
        </p:txBody>
      </p:sp>
      <p:sp>
        <p:nvSpPr>
          <p:cNvPr id="2119" name="Rectangle 55">
            <a:extLst>
              <a:ext uri="{FF2B5EF4-FFF2-40B4-BE49-F238E27FC236}">
                <a16:creationId xmlns:a16="http://schemas.microsoft.com/office/drawing/2014/main" id="{4D0AF0C7-1334-E888-3E12-06BA9C2F458C}"/>
              </a:ext>
            </a:extLst>
          </p:cNvPr>
          <p:cNvSpPr>
            <a:spLocks noChangeArrowheads="1"/>
          </p:cNvSpPr>
          <p:nvPr/>
        </p:nvSpPr>
        <p:spPr bwMode="auto">
          <a:xfrm>
            <a:off x="11545888" y="27670125"/>
            <a:ext cx="9996487"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600">
                <a:ea typeface="Calibri" panose="020F0502020204030204" pitchFamily="34" charset="0"/>
                <a:cs typeface="Times New Roman" panose="02020603050405020304" pitchFamily="18" charset="0"/>
              </a:rPr>
              <a:t>Additional layer(s) are deposited on underlying fan strata [Fig. 8.1]</a:t>
            </a:r>
          </a:p>
          <a:p>
            <a:pPr eaLnBrk="1" hangingPunct="1">
              <a:buFont typeface="Arial" panose="020B0604020202020204" pitchFamily="34" charset="0"/>
              <a:buChar char="•"/>
            </a:pPr>
            <a:r>
              <a:rPr lang="en-US" altLang="en-US" sz="2600">
                <a:ea typeface="Calibri" panose="020F0502020204030204" pitchFamily="34" charset="0"/>
                <a:cs typeface="Times New Roman" panose="02020603050405020304" pitchFamily="18" charset="0"/>
              </a:rPr>
              <a:t>Upper layer(s) begin to erode to boulder-sized clasts [Fig. 8.2-8.3]</a:t>
            </a:r>
          </a:p>
          <a:p>
            <a:pPr eaLnBrk="1" hangingPunct="1">
              <a:buFont typeface="Arial" panose="020B0604020202020204" pitchFamily="34" charset="0"/>
              <a:buChar char="•"/>
            </a:pPr>
            <a:r>
              <a:rPr lang="en-US" altLang="en-US" sz="2600">
                <a:ea typeface="Calibri" panose="020F0502020204030204" pitchFamily="34" charset="0"/>
                <a:cs typeface="Times New Roman" panose="02020603050405020304" pitchFamily="18" charset="0"/>
              </a:rPr>
              <a:t>Boulders act to preserve underlying strata, which also erode a population of boulder-sized clasts [Fig. 8.4]. </a:t>
            </a:r>
          </a:p>
        </p:txBody>
      </p:sp>
      <p:sp>
        <p:nvSpPr>
          <p:cNvPr id="2120" name="TextBox 56">
            <a:extLst>
              <a:ext uri="{FF2B5EF4-FFF2-40B4-BE49-F238E27FC236}">
                <a16:creationId xmlns:a16="http://schemas.microsoft.com/office/drawing/2014/main" id="{5D0E7022-49A6-9633-E952-47431EAADC91}"/>
              </a:ext>
            </a:extLst>
          </p:cNvPr>
          <p:cNvSpPr txBox="1">
            <a:spLocks noChangeArrowheads="1"/>
          </p:cNvSpPr>
          <p:nvPr/>
        </p:nvSpPr>
        <p:spPr bwMode="auto">
          <a:xfrm>
            <a:off x="13168313" y="22958425"/>
            <a:ext cx="985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i="1"/>
              <a:t>Fan </a:t>
            </a:r>
          </a:p>
        </p:txBody>
      </p:sp>
      <p:sp>
        <p:nvSpPr>
          <p:cNvPr id="2121" name="TextBox 57">
            <a:extLst>
              <a:ext uri="{FF2B5EF4-FFF2-40B4-BE49-F238E27FC236}">
                <a16:creationId xmlns:a16="http://schemas.microsoft.com/office/drawing/2014/main" id="{8AE4E09F-B6F3-C976-FE6C-B012A07F8649}"/>
              </a:ext>
            </a:extLst>
          </p:cNvPr>
          <p:cNvSpPr txBox="1">
            <a:spLocks noChangeArrowheads="1"/>
          </p:cNvSpPr>
          <p:nvPr/>
        </p:nvSpPr>
        <p:spPr bwMode="auto">
          <a:xfrm rot="-491135">
            <a:off x="11341100" y="22196425"/>
            <a:ext cx="1300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i="1"/>
              <a:t>Neretva</a:t>
            </a:r>
          </a:p>
        </p:txBody>
      </p:sp>
      <p:sp>
        <p:nvSpPr>
          <p:cNvPr id="2122" name="TextBox 61">
            <a:extLst>
              <a:ext uri="{FF2B5EF4-FFF2-40B4-BE49-F238E27FC236}">
                <a16:creationId xmlns:a16="http://schemas.microsoft.com/office/drawing/2014/main" id="{74AE8D4C-65ED-000D-3786-77D1040AA776}"/>
              </a:ext>
            </a:extLst>
          </p:cNvPr>
          <p:cNvSpPr txBox="1">
            <a:spLocks noChangeArrowheads="1"/>
          </p:cNvSpPr>
          <p:nvPr/>
        </p:nvSpPr>
        <p:spPr bwMode="auto">
          <a:xfrm rot="-961927">
            <a:off x="13598525" y="21470938"/>
            <a:ext cx="1889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i="1"/>
              <a:t>Channel ext.</a:t>
            </a:r>
          </a:p>
        </p:txBody>
      </p:sp>
      <p:sp>
        <p:nvSpPr>
          <p:cNvPr id="2123" name="TextBox 72">
            <a:extLst>
              <a:ext uri="{FF2B5EF4-FFF2-40B4-BE49-F238E27FC236}">
                <a16:creationId xmlns:a16="http://schemas.microsoft.com/office/drawing/2014/main" id="{C5465352-5339-DE4A-F8EA-A1EC5F87413B}"/>
              </a:ext>
            </a:extLst>
          </p:cNvPr>
          <p:cNvSpPr txBox="1">
            <a:spLocks noChangeArrowheads="1"/>
          </p:cNvSpPr>
          <p:nvPr/>
        </p:nvSpPr>
        <p:spPr bwMode="auto">
          <a:xfrm>
            <a:off x="14819313" y="22999700"/>
            <a:ext cx="1889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i="1"/>
              <a:t>Boulder strat.</a:t>
            </a:r>
          </a:p>
        </p:txBody>
      </p:sp>
      <p:sp>
        <p:nvSpPr>
          <p:cNvPr id="2124" name="TextBox 76">
            <a:extLst>
              <a:ext uri="{FF2B5EF4-FFF2-40B4-BE49-F238E27FC236}">
                <a16:creationId xmlns:a16="http://schemas.microsoft.com/office/drawing/2014/main" id="{8248869B-6D6F-D77E-81C8-F524BC6C821B}"/>
              </a:ext>
            </a:extLst>
          </p:cNvPr>
          <p:cNvSpPr txBox="1">
            <a:spLocks noChangeArrowheads="1"/>
          </p:cNvSpPr>
          <p:nvPr/>
        </p:nvSpPr>
        <p:spPr bwMode="auto">
          <a:xfrm>
            <a:off x="14976475" y="23764875"/>
            <a:ext cx="1889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i="1"/>
              <a:t>Lower strat.</a:t>
            </a:r>
          </a:p>
        </p:txBody>
      </p:sp>
      <p:cxnSp>
        <p:nvCxnSpPr>
          <p:cNvPr id="89" name="Straight Arrow Connector 88">
            <a:extLst>
              <a:ext uri="{FF2B5EF4-FFF2-40B4-BE49-F238E27FC236}">
                <a16:creationId xmlns:a16="http://schemas.microsoft.com/office/drawing/2014/main" id="{FE1E229D-A568-936C-B38F-B3D79DA1D85A}"/>
              </a:ext>
            </a:extLst>
          </p:cNvPr>
          <p:cNvCxnSpPr>
            <a:cxnSpLocks/>
          </p:cNvCxnSpPr>
          <p:nvPr/>
        </p:nvCxnSpPr>
        <p:spPr>
          <a:xfrm flipH="1">
            <a:off x="14901863" y="23420388"/>
            <a:ext cx="1300162" cy="0"/>
          </a:xfrm>
          <a:prstGeom prst="straightConnector1">
            <a:avLst/>
          </a:prstGeom>
          <a:ln w="34925">
            <a:solidFill>
              <a:srgbClr val="FAC2B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0A0EA3C-FA65-E36D-76CF-35CD2570B08D}"/>
              </a:ext>
            </a:extLst>
          </p:cNvPr>
          <p:cNvCxnSpPr>
            <a:cxnSpLocks/>
          </p:cNvCxnSpPr>
          <p:nvPr/>
        </p:nvCxnSpPr>
        <p:spPr>
          <a:xfrm flipH="1" flipV="1">
            <a:off x="14543088" y="24226838"/>
            <a:ext cx="1800225" cy="12700"/>
          </a:xfrm>
          <a:prstGeom prst="straightConnector1">
            <a:avLst/>
          </a:prstGeom>
          <a:ln w="34925">
            <a:solidFill>
              <a:srgbClr val="BF5827"/>
            </a:solidFill>
            <a:tailEnd type="triangle" w="lg" len="lg"/>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5FC78A60-82F5-CD3B-5136-1C787560D1D1}"/>
              </a:ext>
            </a:extLst>
          </p:cNvPr>
          <p:cNvSpPr/>
          <p:nvPr/>
        </p:nvSpPr>
        <p:spPr>
          <a:xfrm>
            <a:off x="5383213" y="23790275"/>
            <a:ext cx="860425" cy="519113"/>
          </a:xfrm>
          <a:prstGeom prst="rect">
            <a:avLst/>
          </a:prstGeom>
          <a:solidFill>
            <a:srgbClr val="ECE2B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9" name="Rectangle 128">
            <a:extLst>
              <a:ext uri="{FF2B5EF4-FFF2-40B4-BE49-F238E27FC236}">
                <a16:creationId xmlns:a16="http://schemas.microsoft.com/office/drawing/2014/main" id="{AC998AAD-EA5A-1D07-46B1-55E7EFF9AF01}"/>
              </a:ext>
            </a:extLst>
          </p:cNvPr>
          <p:cNvSpPr/>
          <p:nvPr/>
        </p:nvSpPr>
        <p:spPr>
          <a:xfrm>
            <a:off x="1973263" y="23783925"/>
            <a:ext cx="982662" cy="517525"/>
          </a:xfrm>
          <a:prstGeom prst="rect">
            <a:avLst/>
          </a:prstGeom>
          <a:solidFill>
            <a:srgbClr val="ECE2B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29" name="Rectangle 130">
            <a:extLst>
              <a:ext uri="{FF2B5EF4-FFF2-40B4-BE49-F238E27FC236}">
                <a16:creationId xmlns:a16="http://schemas.microsoft.com/office/drawing/2014/main" id="{2CF5BF3B-0D39-7623-4F06-D0FC986FBBB5}"/>
              </a:ext>
            </a:extLst>
          </p:cNvPr>
          <p:cNvSpPr>
            <a:spLocks noChangeArrowheads="1"/>
          </p:cNvSpPr>
          <p:nvPr/>
        </p:nvSpPr>
        <p:spPr bwMode="auto">
          <a:xfrm>
            <a:off x="1601788" y="23947438"/>
            <a:ext cx="13493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2000"/>
              <a:t>Main fan margin</a:t>
            </a:r>
          </a:p>
        </p:txBody>
      </p:sp>
      <p:sp>
        <p:nvSpPr>
          <p:cNvPr id="137" name="TextBox 136">
            <a:extLst>
              <a:ext uri="{FF2B5EF4-FFF2-40B4-BE49-F238E27FC236}">
                <a16:creationId xmlns:a16="http://schemas.microsoft.com/office/drawing/2014/main" id="{DAA38A68-67AF-6C73-C662-10E457BAC5D1}"/>
              </a:ext>
            </a:extLst>
          </p:cNvPr>
          <p:cNvSpPr txBox="1"/>
          <p:nvPr/>
        </p:nvSpPr>
        <p:spPr>
          <a:xfrm>
            <a:off x="16195675" y="31449963"/>
            <a:ext cx="5332413" cy="1200150"/>
          </a:xfrm>
          <a:prstGeom prst="rect">
            <a:avLst/>
          </a:prstGeom>
          <a:noFill/>
        </p:spPr>
        <p:txBody>
          <a:bodyPr>
            <a:spAutoFit/>
          </a:bodyPr>
          <a:lstStyle/>
          <a:p>
            <a:pPr algn="r" eaLnBrk="1" fontAlgn="auto" hangingPunct="1">
              <a:spcAft>
                <a:spcPts val="0"/>
              </a:spcAft>
              <a:defRPr/>
            </a:pPr>
            <a:r>
              <a:rPr lang="en-US" altLang="en-US" sz="2400" b="1" dirty="0">
                <a:latin typeface="Arial" panose="020B0604020202020204" pitchFamily="34" charset="0"/>
              </a:rPr>
              <a:t>Author Contact Information: </a:t>
            </a:r>
          </a:p>
          <a:p>
            <a:pPr algn="r" eaLnBrk="1" fontAlgn="auto" hangingPunct="1">
              <a:spcAft>
                <a:spcPts val="0"/>
              </a:spcAft>
              <a:defRPr/>
            </a:pPr>
            <a:r>
              <a:rPr lang="en-US" altLang="en-US" sz="2400" b="1" i="1" dirty="0">
                <a:solidFill>
                  <a:schemeClr val="bg2">
                    <a:lumMod val="50000"/>
                  </a:schemeClr>
                </a:solidFill>
                <a:latin typeface="Arial" panose="020B0604020202020204" pitchFamily="34" charset="0"/>
              </a:rPr>
              <a:t>626-630-2362 </a:t>
            </a:r>
            <a:r>
              <a:rPr lang="en-US" altLang="en-US" sz="2400" b="1" i="1" dirty="0" err="1">
                <a:solidFill>
                  <a:schemeClr val="bg2">
                    <a:lumMod val="50000"/>
                  </a:schemeClr>
                </a:solidFill>
                <a:latin typeface="Arial" panose="020B0604020202020204" pitchFamily="34" charset="0"/>
              </a:rPr>
              <a:t>samantha.j.gwizd@jpl.nasa.gov</a:t>
            </a:r>
            <a:endParaRPr lang="en-US" altLang="en-US" sz="2400" i="1" dirty="0">
              <a:solidFill>
                <a:schemeClr val="bg2">
                  <a:lumMod val="50000"/>
                </a:schemeClr>
              </a:solidFill>
              <a:latin typeface="Arial" panose="020B0604020202020204" pitchFamily="34" charset="0"/>
            </a:endParaRPr>
          </a:p>
        </p:txBody>
      </p:sp>
      <p:sp>
        <p:nvSpPr>
          <p:cNvPr id="22" name="Rectangle 21">
            <a:extLst>
              <a:ext uri="{FF2B5EF4-FFF2-40B4-BE49-F238E27FC236}">
                <a16:creationId xmlns:a16="http://schemas.microsoft.com/office/drawing/2014/main" id="{6892FA45-10EE-4E48-A806-114BE246108F}"/>
              </a:ext>
            </a:extLst>
          </p:cNvPr>
          <p:cNvSpPr/>
          <p:nvPr/>
        </p:nvSpPr>
        <p:spPr>
          <a:xfrm>
            <a:off x="8736013" y="18618200"/>
            <a:ext cx="1873250" cy="1095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32" name="TextBox 23">
            <a:extLst>
              <a:ext uri="{FF2B5EF4-FFF2-40B4-BE49-F238E27FC236}">
                <a16:creationId xmlns:a16="http://schemas.microsoft.com/office/drawing/2014/main" id="{875BE1EB-D518-8FD3-52C0-361B892296AB}"/>
              </a:ext>
            </a:extLst>
          </p:cNvPr>
          <p:cNvSpPr txBox="1">
            <a:spLocks noChangeArrowheads="1"/>
          </p:cNvSpPr>
          <p:nvPr/>
        </p:nvSpPr>
        <p:spPr bwMode="auto">
          <a:xfrm>
            <a:off x="9321800" y="18164175"/>
            <a:ext cx="6873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chemeClr val="bg1"/>
                </a:solidFill>
                <a:latin typeface="Arial" panose="020B0604020202020204" pitchFamily="34" charset="0"/>
                <a:cs typeface="Arial" panose="020B0604020202020204" pitchFamily="34" charset="0"/>
              </a:rPr>
              <a:t>5 m</a:t>
            </a:r>
          </a:p>
        </p:txBody>
      </p:sp>
      <p:sp>
        <p:nvSpPr>
          <p:cNvPr id="38" name="Rectangle 37">
            <a:extLst>
              <a:ext uri="{FF2B5EF4-FFF2-40B4-BE49-F238E27FC236}">
                <a16:creationId xmlns:a16="http://schemas.microsoft.com/office/drawing/2014/main" id="{73F05913-D3DF-F75E-609D-751C22F702D3}"/>
              </a:ext>
            </a:extLst>
          </p:cNvPr>
          <p:cNvSpPr/>
          <p:nvPr/>
        </p:nvSpPr>
        <p:spPr>
          <a:xfrm>
            <a:off x="3602038" y="18629313"/>
            <a:ext cx="484187" cy="1111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34" name="TextBox 38">
            <a:extLst>
              <a:ext uri="{FF2B5EF4-FFF2-40B4-BE49-F238E27FC236}">
                <a16:creationId xmlns:a16="http://schemas.microsoft.com/office/drawing/2014/main" id="{326E1587-7B50-5C1E-54FA-C10698F14366}"/>
              </a:ext>
            </a:extLst>
          </p:cNvPr>
          <p:cNvSpPr txBox="1">
            <a:spLocks noChangeArrowheads="1"/>
          </p:cNvSpPr>
          <p:nvPr/>
        </p:nvSpPr>
        <p:spPr bwMode="auto">
          <a:xfrm>
            <a:off x="3382963" y="18230850"/>
            <a:ext cx="1073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chemeClr val="bg1"/>
                </a:solidFill>
                <a:latin typeface="Arial" panose="020B0604020202020204" pitchFamily="34" charset="0"/>
                <a:cs typeface="Arial" panose="020B0604020202020204" pitchFamily="34" charset="0"/>
              </a:rPr>
              <a:t>50 cm</a:t>
            </a:r>
          </a:p>
        </p:txBody>
      </p:sp>
      <p:sp>
        <p:nvSpPr>
          <p:cNvPr id="40" name="Rectangle 39">
            <a:extLst>
              <a:ext uri="{FF2B5EF4-FFF2-40B4-BE49-F238E27FC236}">
                <a16:creationId xmlns:a16="http://schemas.microsoft.com/office/drawing/2014/main" id="{684474F3-FDC6-9A7D-098F-A4B58440B4F9}"/>
              </a:ext>
            </a:extLst>
          </p:cNvPr>
          <p:cNvSpPr/>
          <p:nvPr/>
        </p:nvSpPr>
        <p:spPr>
          <a:xfrm>
            <a:off x="14154150" y="16333788"/>
            <a:ext cx="1069975" cy="936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36" name="TextBox 41">
            <a:extLst>
              <a:ext uri="{FF2B5EF4-FFF2-40B4-BE49-F238E27FC236}">
                <a16:creationId xmlns:a16="http://schemas.microsoft.com/office/drawing/2014/main" id="{D1E944A4-B554-5A7F-66B2-0AA90D958320}"/>
              </a:ext>
            </a:extLst>
          </p:cNvPr>
          <p:cNvSpPr txBox="1">
            <a:spLocks noChangeArrowheads="1"/>
          </p:cNvSpPr>
          <p:nvPr/>
        </p:nvSpPr>
        <p:spPr bwMode="auto">
          <a:xfrm>
            <a:off x="14244638" y="15959138"/>
            <a:ext cx="1069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chemeClr val="bg1"/>
                </a:solidFill>
                <a:latin typeface="Arial" panose="020B0604020202020204" pitchFamily="34" charset="0"/>
                <a:cs typeface="Arial" panose="020B0604020202020204" pitchFamily="34" charset="0"/>
              </a:rPr>
              <a:t>50 cm</a:t>
            </a:r>
          </a:p>
        </p:txBody>
      </p:sp>
      <p:sp>
        <p:nvSpPr>
          <p:cNvPr id="60" name="Rectangle 59">
            <a:extLst>
              <a:ext uri="{FF2B5EF4-FFF2-40B4-BE49-F238E27FC236}">
                <a16:creationId xmlns:a16="http://schemas.microsoft.com/office/drawing/2014/main" id="{037AE313-B22D-CE88-6D25-9851077CDE39}"/>
              </a:ext>
            </a:extLst>
          </p:cNvPr>
          <p:cNvSpPr/>
          <p:nvPr/>
        </p:nvSpPr>
        <p:spPr>
          <a:xfrm>
            <a:off x="14311313" y="18767425"/>
            <a:ext cx="814387" cy="904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38" name="TextBox 77">
            <a:extLst>
              <a:ext uri="{FF2B5EF4-FFF2-40B4-BE49-F238E27FC236}">
                <a16:creationId xmlns:a16="http://schemas.microsoft.com/office/drawing/2014/main" id="{A422B550-3315-202B-BF64-686F42D2BC68}"/>
              </a:ext>
            </a:extLst>
          </p:cNvPr>
          <p:cNvSpPr txBox="1">
            <a:spLocks noChangeArrowheads="1"/>
          </p:cNvSpPr>
          <p:nvPr/>
        </p:nvSpPr>
        <p:spPr bwMode="auto">
          <a:xfrm>
            <a:off x="14255750" y="18386425"/>
            <a:ext cx="10699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chemeClr val="bg1"/>
                </a:solidFill>
                <a:latin typeface="Arial" panose="020B0604020202020204" pitchFamily="34" charset="0"/>
                <a:cs typeface="Arial" panose="020B0604020202020204" pitchFamily="34" charset="0"/>
              </a:rPr>
              <a:t>20 cm</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1297</TotalTime>
  <Words>717</Words>
  <Application>Microsoft Office PowerPoint</Application>
  <PresentationFormat>Custom</PresentationFormat>
  <Paragraphs>81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1212)</cp:lastModifiedBy>
  <cp:revision>30</cp:revision>
  <dcterms:created xsi:type="dcterms:W3CDTF">2022-08-22T17:05:38Z</dcterms:created>
  <dcterms:modified xsi:type="dcterms:W3CDTF">2023-11-29T04:23:37Z</dcterms:modified>
</cp:coreProperties>
</file>