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42"/>
    <p:restoredTop sz="96405"/>
  </p:normalViewPr>
  <p:slideViewPr>
    <p:cSldViewPr snapToGrid="0">
      <p:cViewPr varScale="1">
        <p:scale>
          <a:sx n="26" d="100"/>
          <a:sy n="26" d="100"/>
        </p:scale>
        <p:origin x="5530"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11/28/2023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mailto:sunanda.sharma@jpl.nasa.gov" TargetMode="Externa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45A47C5-426D-D887-0D0C-A272EE289573}"/>
              </a:ext>
            </a:extLst>
          </p:cNvPr>
          <p:cNvSpPr/>
          <p:nvPr/>
        </p:nvSpPr>
        <p:spPr>
          <a:xfrm>
            <a:off x="10525077" y="12765665"/>
            <a:ext cx="11141123" cy="50845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7008870-3C96-F7DA-7C91-760C1D693711}"/>
              </a:ext>
            </a:extLst>
          </p:cNvPr>
          <p:cNvSpPr/>
          <p:nvPr/>
        </p:nvSpPr>
        <p:spPr>
          <a:xfrm>
            <a:off x="0" y="-54024"/>
            <a:ext cx="21945600" cy="2297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0" y="2417069"/>
            <a:ext cx="21945600" cy="62202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276184" y="29101161"/>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8350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2" name="Rectangle 11">
            <a:extLst>
              <a:ext uri="{FF2B5EF4-FFF2-40B4-BE49-F238E27FC236}">
                <a16:creationId xmlns:a16="http://schemas.microsoft.com/office/drawing/2014/main" id="{E1B6AD9F-C2D0-FAA0-B80B-B64AFDA924FD}"/>
              </a:ext>
            </a:extLst>
          </p:cNvPr>
          <p:cNvSpPr/>
          <p:nvPr/>
        </p:nvSpPr>
        <p:spPr>
          <a:xfrm>
            <a:off x="7213885" y="29101161"/>
            <a:ext cx="14529500" cy="357028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729475" y="3642581"/>
            <a:ext cx="20416026" cy="2308324"/>
          </a:xfrm>
          <a:prstGeom prst="rect">
            <a:avLst/>
          </a:prstGeom>
          <a:noFill/>
        </p:spPr>
        <p:txBody>
          <a:bodyPr wrap="square" rtlCol="0">
            <a:spAutoFit/>
          </a:bodyPr>
          <a:lstStyle/>
          <a:p>
            <a:pPr algn="ctr"/>
            <a:r>
              <a:rPr lang="en-US" sz="7200" b="1" dirty="0">
                <a:solidFill>
                  <a:schemeClr val="bg1"/>
                </a:solidFill>
                <a:latin typeface="Helvetica" pitchFamily="2" charset="0"/>
                <a:cs typeface="Arial" panose="020B0604020202020204" pitchFamily="34" charset="0"/>
              </a:rPr>
              <a:t>Deep Ultraviolet Raman Spectroscopy of Carotenoid Pigments</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321090" y="6205730"/>
            <a:ext cx="19376571" cy="1938992"/>
          </a:xfrm>
          <a:prstGeom prst="rect">
            <a:avLst/>
          </a:prstGeom>
          <a:noFill/>
        </p:spPr>
        <p:txBody>
          <a:bodyPr wrap="square" rtlCol="0">
            <a:spAutoFit/>
          </a:bodyPr>
          <a:lstStyle/>
          <a:p>
            <a:pPr algn="ctr"/>
            <a:r>
              <a:rPr lang="en-US" sz="4000" b="1" dirty="0">
                <a:solidFill>
                  <a:schemeClr val="bg1"/>
                </a:solidFill>
                <a:latin typeface="Helvetica" pitchFamily="2" charset="0"/>
                <a:cs typeface="Arial" panose="020B0604020202020204" pitchFamily="34" charset="0"/>
              </a:rPr>
              <a:t>Sunanda Sharma, JPL Postdoctoral Fellow (3223)</a:t>
            </a:r>
          </a:p>
          <a:p>
            <a:pPr algn="ctr"/>
            <a:r>
              <a:rPr lang="en-US" sz="4000" b="1" dirty="0">
                <a:solidFill>
                  <a:schemeClr val="bg1"/>
                </a:solidFill>
                <a:latin typeface="Helvetica" pitchFamily="2" charset="0"/>
                <a:cs typeface="Arial" panose="020B0604020202020204" pitchFamily="34" charset="0"/>
              </a:rPr>
              <a:t>Tuan Vu (3227), Edith </a:t>
            </a:r>
            <a:r>
              <a:rPr lang="en-US" sz="4000" b="1" dirty="0" err="1">
                <a:solidFill>
                  <a:schemeClr val="bg1"/>
                </a:solidFill>
                <a:latin typeface="Helvetica" pitchFamily="2" charset="0"/>
                <a:cs typeface="Arial" panose="020B0604020202020204" pitchFamily="34" charset="0"/>
              </a:rPr>
              <a:t>Fayolle</a:t>
            </a:r>
            <a:r>
              <a:rPr lang="en-US" sz="4000" b="1" dirty="0">
                <a:solidFill>
                  <a:schemeClr val="bg1"/>
                </a:solidFill>
                <a:latin typeface="Helvetica" pitchFamily="2" charset="0"/>
                <a:cs typeface="Arial" panose="020B0604020202020204" pitchFamily="34" charset="0"/>
              </a:rPr>
              <a:t> (3227), Carina Lee (Jacobs, JSC), Jessica Weber (3227), Mike </a:t>
            </a:r>
            <a:r>
              <a:rPr lang="en-US" sz="4000" b="1" dirty="0" err="1">
                <a:solidFill>
                  <a:schemeClr val="bg1"/>
                </a:solidFill>
                <a:latin typeface="Helvetica" pitchFamily="2" charset="0"/>
                <a:cs typeface="Arial" panose="020B0604020202020204" pitchFamily="34" charset="0"/>
              </a:rPr>
              <a:t>Malaska</a:t>
            </a:r>
            <a:r>
              <a:rPr lang="en-US" sz="4000" b="1" dirty="0">
                <a:solidFill>
                  <a:schemeClr val="bg1"/>
                </a:solidFill>
                <a:latin typeface="Helvetica" pitchFamily="2" charset="0"/>
                <a:cs typeface="Arial" panose="020B0604020202020204" pitchFamily="34" charset="0"/>
              </a:rPr>
              <a:t> (3227) </a:t>
            </a:r>
          </a:p>
        </p:txBody>
      </p:sp>
      <p:sp>
        <p:nvSpPr>
          <p:cNvPr id="16" name="TextBox 15">
            <a:extLst>
              <a:ext uri="{FF2B5EF4-FFF2-40B4-BE49-F238E27FC236}">
                <a16:creationId xmlns:a16="http://schemas.microsoft.com/office/drawing/2014/main" id="{1F793811-165A-F465-D149-810F948966A7}"/>
              </a:ext>
            </a:extLst>
          </p:cNvPr>
          <p:cNvSpPr txBox="1"/>
          <p:nvPr/>
        </p:nvSpPr>
        <p:spPr>
          <a:xfrm>
            <a:off x="800099" y="2764341"/>
            <a:ext cx="20416026" cy="707886"/>
          </a:xfrm>
          <a:prstGeom prst="rect">
            <a:avLst/>
          </a:prstGeom>
          <a:noFill/>
        </p:spPr>
        <p:txBody>
          <a:bodyPr wrap="square" rtlCol="0">
            <a:spAutoFit/>
          </a:bodyPr>
          <a:lstStyle/>
          <a:p>
            <a:pPr algn="ctr"/>
            <a:r>
              <a:rPr lang="en-US" sz="4000" dirty="0">
                <a:solidFill>
                  <a:schemeClr val="bg1"/>
                </a:solidFill>
                <a:latin typeface="Helvetica" pitchFamily="2"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19897512" y="279967"/>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276184" y="31456747"/>
            <a:ext cx="5976257" cy="1323439"/>
          </a:xfrm>
          <a:prstGeom prst="rect">
            <a:avLst/>
          </a:prstGeom>
          <a:noFill/>
        </p:spPr>
        <p:txBody>
          <a:bodyPr wrap="square" rtlCol="0">
            <a:spAutoFit/>
          </a:bodyPr>
          <a:lstStyle/>
          <a:p>
            <a:pPr>
              <a:spcBef>
                <a:spcPts val="1200"/>
              </a:spcBef>
            </a:pPr>
            <a:r>
              <a:rPr lang="en-US" sz="2000" dirty="0">
                <a:latin typeface="Helvetica" pitchFamily="2" charset="0"/>
                <a:cs typeface="Arial" panose="020B0604020202020204" pitchFamily="34" charset="0"/>
              </a:rPr>
              <a:t>Clearance Number: CL#00-0000</a:t>
            </a:r>
          </a:p>
          <a:p>
            <a:pPr>
              <a:spcBef>
                <a:spcPts val="1200"/>
              </a:spcBef>
            </a:pPr>
            <a:r>
              <a:rPr lang="en-US" sz="2000" dirty="0">
                <a:latin typeface="Helvetica" pitchFamily="2" charset="0"/>
                <a:cs typeface="Arial" panose="020B0604020202020204" pitchFamily="34" charset="0"/>
              </a:rPr>
              <a:t>Poster Number: PRD-</a:t>
            </a:r>
          </a:p>
          <a:p>
            <a:pPr>
              <a:spcBef>
                <a:spcPts val="1200"/>
              </a:spcBef>
            </a:pPr>
            <a:r>
              <a:rPr lang="en-US" sz="2000" dirty="0">
                <a:latin typeface="Helvetica" pitchFamily="2" charset="0"/>
                <a:cs typeface="Arial" panose="020B0604020202020204" pitchFamily="34" charset="0"/>
              </a:rPr>
              <a:t>Copyright 2023. All rights reserved.</a:t>
            </a:r>
          </a:p>
        </p:txBody>
      </p:sp>
      <p:sp>
        <p:nvSpPr>
          <p:cNvPr id="2" name="TextBox 1">
            <a:extLst>
              <a:ext uri="{FF2B5EF4-FFF2-40B4-BE49-F238E27FC236}">
                <a16:creationId xmlns:a16="http://schemas.microsoft.com/office/drawing/2014/main" id="{15F8681B-2025-FBE5-4C9F-CD63D9834A06}"/>
              </a:ext>
            </a:extLst>
          </p:cNvPr>
          <p:cNvSpPr txBox="1"/>
          <p:nvPr/>
        </p:nvSpPr>
        <p:spPr>
          <a:xfrm>
            <a:off x="7262571" y="29155779"/>
            <a:ext cx="14529500" cy="3570208"/>
          </a:xfrm>
          <a:prstGeom prst="rect">
            <a:avLst/>
          </a:prstGeom>
          <a:noFill/>
        </p:spPr>
        <p:txBody>
          <a:bodyPr wrap="square" rtlCol="0">
            <a:spAutoFit/>
          </a:bodyPr>
          <a:lstStyle/>
          <a:p>
            <a:pPr>
              <a:spcBef>
                <a:spcPct val="0"/>
              </a:spcBef>
            </a:pPr>
            <a:r>
              <a:rPr lang="en-US" altLang="en-US" sz="2400" b="1" dirty="0">
                <a:latin typeface="Helvetica" pitchFamily="2" charset="0"/>
              </a:rPr>
              <a:t>Publications and Acknowledgements:</a:t>
            </a:r>
          </a:p>
          <a:p>
            <a:pPr rtl="0">
              <a:spcBef>
                <a:spcPts val="0"/>
              </a:spcBef>
              <a:spcAft>
                <a:spcPts val="0"/>
              </a:spcAft>
            </a:pPr>
            <a:r>
              <a:rPr lang="en-US" sz="2200" b="0" i="0" u="none" strike="noStrike" dirty="0">
                <a:solidFill>
                  <a:srgbClr val="000000"/>
                </a:solidFill>
                <a:effectLst/>
                <a:latin typeface="Helvetica" pitchFamily="2" charset="0"/>
              </a:rPr>
              <a:t>[A] Sunanda Sharma, Tuan Vu, Edith </a:t>
            </a:r>
            <a:r>
              <a:rPr lang="en-US" sz="2200" b="0" i="0" u="none" strike="noStrike" dirty="0" err="1">
                <a:solidFill>
                  <a:srgbClr val="000000"/>
                </a:solidFill>
                <a:effectLst/>
                <a:latin typeface="Helvetica" pitchFamily="2" charset="0"/>
              </a:rPr>
              <a:t>Fayolle</a:t>
            </a:r>
            <a:r>
              <a:rPr lang="en-US" sz="2200" b="0" i="0" u="none" strike="noStrike" dirty="0">
                <a:solidFill>
                  <a:srgbClr val="000000"/>
                </a:solidFill>
                <a:effectLst/>
                <a:latin typeface="Helvetica" pitchFamily="2" charset="0"/>
              </a:rPr>
              <a:t>, Carina H. Lee, Michael </a:t>
            </a:r>
            <a:r>
              <a:rPr lang="en-US" sz="2200" b="0" i="0" u="none" strike="noStrike" dirty="0" err="1">
                <a:solidFill>
                  <a:srgbClr val="000000"/>
                </a:solidFill>
                <a:effectLst/>
                <a:latin typeface="Helvetica" pitchFamily="2" charset="0"/>
              </a:rPr>
              <a:t>Malaska</a:t>
            </a:r>
            <a:r>
              <a:rPr lang="en-US" sz="2200" b="0" i="0" u="none" strike="noStrike" dirty="0">
                <a:solidFill>
                  <a:srgbClr val="000000"/>
                </a:solidFill>
                <a:effectLst/>
                <a:latin typeface="Helvetica" pitchFamily="2" charset="0"/>
              </a:rPr>
              <a:t>, Jessica Weber. “Deep Ultraviolet Raman Spectroscopy of Carotenoid Pigments: Implications for Biosignature Detection,” </a:t>
            </a:r>
            <a:r>
              <a:rPr lang="en-US" sz="2200" b="0" i="1" u="none" strike="noStrike" dirty="0">
                <a:solidFill>
                  <a:srgbClr val="000000"/>
                </a:solidFill>
                <a:effectLst/>
                <a:latin typeface="Helvetica" pitchFamily="2" charset="0"/>
              </a:rPr>
              <a:t>In preparation</a:t>
            </a:r>
            <a:r>
              <a:rPr lang="en-US" sz="2200" b="0" i="0" u="none" strike="noStrike" dirty="0">
                <a:solidFill>
                  <a:srgbClr val="000000"/>
                </a:solidFill>
                <a:effectLst/>
                <a:latin typeface="Helvetica" pitchFamily="2" charset="0"/>
              </a:rPr>
              <a:t>, 2023. </a:t>
            </a:r>
            <a:br>
              <a:rPr lang="en-US" sz="2200" b="0" dirty="0">
                <a:effectLst/>
                <a:latin typeface="Helvetica" pitchFamily="2" charset="0"/>
              </a:rPr>
            </a:br>
            <a:r>
              <a:rPr lang="en-US" sz="2200" b="0" i="0" u="none" strike="noStrike" dirty="0">
                <a:solidFill>
                  <a:srgbClr val="000000"/>
                </a:solidFill>
                <a:effectLst/>
                <a:latin typeface="Helvetica" pitchFamily="2" charset="0"/>
              </a:rPr>
              <a:t>[B] Sunanda Sharma, Carina Lee, Michael </a:t>
            </a:r>
            <a:r>
              <a:rPr lang="en-US" sz="2200" b="0" i="0" u="none" strike="noStrike" dirty="0" err="1">
                <a:solidFill>
                  <a:srgbClr val="000000"/>
                </a:solidFill>
                <a:effectLst/>
                <a:latin typeface="Helvetica" pitchFamily="2" charset="0"/>
              </a:rPr>
              <a:t>Malaska</a:t>
            </a:r>
            <a:r>
              <a:rPr lang="en-US" sz="2200" b="0" i="0" u="none" strike="noStrike" dirty="0">
                <a:solidFill>
                  <a:srgbClr val="000000"/>
                </a:solidFill>
                <a:effectLst/>
                <a:latin typeface="Helvetica" pitchFamily="2" charset="0"/>
              </a:rPr>
              <a:t>, Edith </a:t>
            </a:r>
            <a:r>
              <a:rPr lang="en-US" sz="2200" b="0" i="0" u="none" strike="noStrike" dirty="0" err="1">
                <a:solidFill>
                  <a:srgbClr val="000000"/>
                </a:solidFill>
                <a:effectLst/>
                <a:latin typeface="Helvetica" pitchFamily="2" charset="0"/>
              </a:rPr>
              <a:t>Fayolle</a:t>
            </a:r>
            <a:r>
              <a:rPr lang="en-US" sz="2200" b="0" i="0" u="none" strike="noStrike" dirty="0">
                <a:solidFill>
                  <a:srgbClr val="000000"/>
                </a:solidFill>
                <a:effectLst/>
                <a:latin typeface="Helvetica" pitchFamily="2" charset="0"/>
              </a:rPr>
              <a:t>, Tuan Vu, Rohit </a:t>
            </a:r>
            <a:r>
              <a:rPr lang="en-US" sz="2200" b="0" i="0" u="none" strike="noStrike" dirty="0" err="1">
                <a:solidFill>
                  <a:srgbClr val="000000"/>
                </a:solidFill>
                <a:effectLst/>
                <a:latin typeface="Helvetica" pitchFamily="2" charset="0"/>
              </a:rPr>
              <a:t>Bhartia</a:t>
            </a:r>
            <a:r>
              <a:rPr lang="en-US" sz="2200" b="0" i="0" u="none" strike="noStrike" dirty="0">
                <a:solidFill>
                  <a:srgbClr val="000000"/>
                </a:solidFill>
                <a:effectLst/>
                <a:latin typeface="Helvetica" pitchFamily="2" charset="0"/>
              </a:rPr>
              <a:t>, “Detecting Pigments As Potential Biosignatures With Deep UV Raman Spectroscopy,” </a:t>
            </a:r>
            <a:r>
              <a:rPr lang="en-US" sz="2200" b="0" i="1" u="none" strike="noStrike" dirty="0">
                <a:solidFill>
                  <a:srgbClr val="000000"/>
                </a:solidFill>
                <a:effectLst/>
                <a:latin typeface="Helvetica" pitchFamily="2" charset="0"/>
              </a:rPr>
              <a:t>Lunar and Planetary Science Conference, </a:t>
            </a:r>
            <a:r>
              <a:rPr lang="en-US" sz="2200" b="0" i="0" u="none" strike="noStrike" dirty="0">
                <a:solidFill>
                  <a:srgbClr val="000000"/>
                </a:solidFill>
                <a:effectLst/>
                <a:latin typeface="Helvetica" pitchFamily="2" charset="0"/>
              </a:rPr>
              <a:t>#2666. </a:t>
            </a:r>
            <a:br>
              <a:rPr lang="en-US" sz="2200" b="0" dirty="0">
                <a:effectLst/>
                <a:latin typeface="Helvetica" pitchFamily="2" charset="0"/>
              </a:rPr>
            </a:br>
            <a:r>
              <a:rPr lang="en-US" sz="2200" b="0" i="0" u="none" strike="noStrike" dirty="0">
                <a:solidFill>
                  <a:srgbClr val="000000"/>
                </a:solidFill>
                <a:effectLst/>
                <a:latin typeface="Helvetica" pitchFamily="2" charset="0"/>
              </a:rPr>
              <a:t>[C] Sunanda Sharma, Carina Lee, Michael </a:t>
            </a:r>
            <a:r>
              <a:rPr lang="en-US" sz="2200" b="0" i="0" u="none" strike="noStrike" dirty="0" err="1">
                <a:solidFill>
                  <a:srgbClr val="000000"/>
                </a:solidFill>
                <a:effectLst/>
                <a:latin typeface="Helvetica" pitchFamily="2" charset="0"/>
              </a:rPr>
              <a:t>Malaska</a:t>
            </a:r>
            <a:r>
              <a:rPr lang="en-US" sz="2200" b="0" i="0" u="none" strike="noStrike" dirty="0">
                <a:solidFill>
                  <a:srgbClr val="000000"/>
                </a:solidFill>
                <a:effectLst/>
                <a:latin typeface="Helvetica" pitchFamily="2" charset="0"/>
              </a:rPr>
              <a:t>, Rohit </a:t>
            </a:r>
            <a:r>
              <a:rPr lang="en-US" sz="2200" b="0" i="0" u="none" strike="noStrike" dirty="0" err="1">
                <a:solidFill>
                  <a:srgbClr val="000000"/>
                </a:solidFill>
                <a:effectLst/>
                <a:latin typeface="Helvetica" pitchFamily="2" charset="0"/>
              </a:rPr>
              <a:t>Bhartia</a:t>
            </a:r>
            <a:r>
              <a:rPr lang="en-US" sz="2200" b="0" i="0" u="none" strike="noStrike" dirty="0">
                <a:solidFill>
                  <a:srgbClr val="000000"/>
                </a:solidFill>
                <a:effectLst/>
                <a:latin typeface="Helvetica" pitchFamily="2" charset="0"/>
              </a:rPr>
              <a:t>, “Detecting Pigments with Deep UV Raman and Fluorescence Spectroscopy,” </a:t>
            </a:r>
            <a:r>
              <a:rPr lang="en-US" sz="2200" b="0" i="1" u="none" strike="noStrike" dirty="0">
                <a:solidFill>
                  <a:srgbClr val="000000"/>
                </a:solidFill>
                <a:effectLst/>
                <a:latin typeface="Helvetica" pitchFamily="2" charset="0"/>
              </a:rPr>
              <a:t>Gordon Research Conference Geobiology</a:t>
            </a:r>
            <a:r>
              <a:rPr lang="en-US" sz="2200" b="0" i="0" u="none" strike="noStrike" dirty="0">
                <a:solidFill>
                  <a:srgbClr val="000000"/>
                </a:solidFill>
                <a:effectLst/>
                <a:latin typeface="Helvetica" pitchFamily="2" charset="0"/>
              </a:rPr>
              <a:t>. Ventura, CA 2022. </a:t>
            </a:r>
          </a:p>
          <a:p>
            <a:pPr rtl="0">
              <a:spcBef>
                <a:spcPts val="0"/>
              </a:spcBef>
              <a:spcAft>
                <a:spcPts val="0"/>
              </a:spcAft>
            </a:pPr>
            <a:endParaRPr lang="en-US" altLang="en-US" sz="1400" dirty="0">
              <a:latin typeface="Helvetica" pitchFamily="2" charset="0"/>
            </a:endParaRPr>
          </a:p>
          <a:p>
            <a:pPr>
              <a:spcBef>
                <a:spcPct val="0"/>
              </a:spcBef>
            </a:pPr>
            <a:r>
              <a:rPr lang="en-US" altLang="en-US" sz="2400" b="1" dirty="0">
                <a:latin typeface="Helvetica" pitchFamily="2" charset="0"/>
              </a:rPr>
              <a:t>Author Contact Information: </a:t>
            </a:r>
          </a:p>
          <a:p>
            <a:pPr>
              <a:spcBef>
                <a:spcPct val="0"/>
              </a:spcBef>
            </a:pPr>
            <a:r>
              <a:rPr lang="en-US" altLang="en-US" sz="2400" b="1" i="1" dirty="0">
                <a:solidFill>
                  <a:schemeClr val="bg2">
                    <a:lumMod val="50000"/>
                  </a:schemeClr>
                </a:solidFill>
                <a:latin typeface="Helvetica" pitchFamily="2" charset="0"/>
              </a:rPr>
              <a:t>Sunanda Sharma (</a:t>
            </a:r>
            <a:r>
              <a:rPr lang="en-US" altLang="en-US" sz="2400" b="1" i="1" dirty="0">
                <a:solidFill>
                  <a:schemeClr val="bg2">
                    <a:lumMod val="50000"/>
                  </a:schemeClr>
                </a:solidFill>
                <a:latin typeface="Helvetica" pitchFamily="2" charset="0"/>
                <a:hlinkClick r:id="rId3"/>
              </a:rPr>
              <a:t>sunanda.sharma@jpl.nasa.gov</a:t>
            </a:r>
            <a:r>
              <a:rPr lang="en-US" altLang="en-US" sz="2400" b="1" i="1" dirty="0">
                <a:solidFill>
                  <a:schemeClr val="bg2">
                    <a:lumMod val="50000"/>
                  </a:schemeClr>
                </a:solidFill>
                <a:latin typeface="Helvetica" pitchFamily="2" charset="0"/>
              </a:rPr>
              <a:t>)</a:t>
            </a:r>
            <a:endParaRPr lang="en-US" altLang="en-US" sz="2400" i="1" dirty="0">
              <a:solidFill>
                <a:schemeClr val="bg2">
                  <a:lumMod val="50000"/>
                </a:schemeClr>
              </a:solidFill>
              <a:latin typeface="Helvetica" pitchFamily="2" charset="0"/>
            </a:endParaRPr>
          </a:p>
        </p:txBody>
      </p:sp>
      <p:sp>
        <p:nvSpPr>
          <p:cNvPr id="5" name="Rectangle 4">
            <a:extLst>
              <a:ext uri="{FF2B5EF4-FFF2-40B4-BE49-F238E27FC236}">
                <a16:creationId xmlns:a16="http://schemas.microsoft.com/office/drawing/2014/main" id="{8BE95501-4B9A-0A61-73D0-89BFD8BD67A2}"/>
              </a:ext>
            </a:extLst>
          </p:cNvPr>
          <p:cNvSpPr/>
          <p:nvPr/>
        </p:nvSpPr>
        <p:spPr>
          <a:xfrm>
            <a:off x="279400" y="14057772"/>
            <a:ext cx="9641015" cy="4893647"/>
          </a:xfrm>
          <a:prstGeom prst="rect">
            <a:avLst/>
          </a:prstGeom>
        </p:spPr>
        <p:txBody>
          <a:bodyPr wrap="square">
            <a:spAutoFit/>
          </a:bodyPr>
          <a:lstStyle/>
          <a:p>
            <a:pPr algn="just"/>
            <a:r>
              <a:rPr lang="en-US" sz="2400" b="1" dirty="0">
                <a:latin typeface="Helvetica" pitchFamily="2" charset="0"/>
              </a:rPr>
              <a:t>Objectives </a:t>
            </a:r>
          </a:p>
          <a:p>
            <a:pPr algn="just"/>
            <a:endParaRPr lang="en-US" sz="1200" dirty="0">
              <a:solidFill>
                <a:srgbClr val="000000"/>
              </a:solidFill>
              <a:latin typeface="Helvetica" pitchFamily="2" charset="0"/>
            </a:endParaRPr>
          </a:p>
          <a:p>
            <a:pPr algn="just"/>
            <a:r>
              <a:rPr lang="en-US" sz="2400" b="0" i="0" u="none" strike="noStrike" dirty="0">
                <a:solidFill>
                  <a:srgbClr val="000000"/>
                </a:solidFill>
                <a:effectLst/>
                <a:latin typeface="Helvetica" pitchFamily="2" charset="0"/>
              </a:rPr>
              <a:t>Here, we compare Deep UV (DUV) and Visible </a:t>
            </a:r>
            <a:r>
              <a:rPr lang="en-US" sz="2400" dirty="0">
                <a:solidFill>
                  <a:srgbClr val="000000"/>
                </a:solidFill>
                <a:latin typeface="Helvetica" pitchFamily="2" charset="0"/>
              </a:rPr>
              <a:t>Raman spectra of a range of carotenoids. Our objectives are:</a:t>
            </a:r>
          </a:p>
          <a:p>
            <a:pPr algn="just"/>
            <a:endParaRPr lang="en-US" sz="1200" dirty="0">
              <a:solidFill>
                <a:srgbClr val="000000"/>
              </a:solidFill>
              <a:latin typeface="Helvetica" pitchFamily="2" charset="0"/>
            </a:endParaRPr>
          </a:p>
          <a:p>
            <a:pPr marL="514350" indent="-514350" algn="just">
              <a:buFont typeface="+mj-lt"/>
              <a:buAutoNum type="arabicPeriod"/>
            </a:pPr>
            <a:r>
              <a:rPr lang="en-US" sz="2400" dirty="0">
                <a:solidFill>
                  <a:srgbClr val="000000"/>
                </a:solidFill>
                <a:latin typeface="Helvetica" pitchFamily="2" charset="0"/>
              </a:rPr>
              <a:t>To collect novel DUV Raman spectra for a range of carotenoids and a carotenoid-forming organism.</a:t>
            </a:r>
          </a:p>
          <a:p>
            <a:pPr marL="514350" indent="-514350" algn="just">
              <a:buFont typeface="+mj-lt"/>
              <a:buAutoNum type="arabicPeriod"/>
            </a:pPr>
            <a:r>
              <a:rPr lang="en-US" sz="2400" dirty="0">
                <a:solidFill>
                  <a:srgbClr val="000000"/>
                </a:solidFill>
                <a:latin typeface="Helvetica" pitchFamily="2" charset="0"/>
              </a:rPr>
              <a:t>To compare the DUV and visible Raman spectra to investigate possible resonance effects. </a:t>
            </a:r>
          </a:p>
          <a:p>
            <a:pPr marL="514350" indent="-514350" algn="just">
              <a:buFont typeface="+mj-lt"/>
              <a:buAutoNum type="arabicPeriod"/>
            </a:pPr>
            <a:r>
              <a:rPr lang="en-US" sz="2400" dirty="0">
                <a:solidFill>
                  <a:srgbClr val="000000"/>
                </a:solidFill>
                <a:latin typeface="Helvetica" pitchFamily="2" charset="0"/>
              </a:rPr>
              <a:t>To identify instrument parameters that avoid alteration.</a:t>
            </a:r>
          </a:p>
          <a:p>
            <a:pPr algn="just"/>
            <a:endParaRPr lang="en-US" sz="1200" dirty="0">
              <a:solidFill>
                <a:srgbClr val="000000"/>
              </a:solidFill>
              <a:latin typeface="Helvetica" pitchFamily="2" charset="0"/>
            </a:endParaRPr>
          </a:p>
          <a:p>
            <a:pPr algn="just"/>
            <a:r>
              <a:rPr lang="en-US" sz="2400" dirty="0">
                <a:solidFill>
                  <a:srgbClr val="000000"/>
                </a:solidFill>
                <a:latin typeface="Helvetica" pitchFamily="2" charset="0"/>
              </a:rPr>
              <a:t>This study is the first step of an ongoing project (see Topical Poster RPC#175, science PI: Sharma) and provides necessary baseline data and protocol development. </a:t>
            </a:r>
          </a:p>
        </p:txBody>
      </p:sp>
      <p:sp>
        <p:nvSpPr>
          <p:cNvPr id="10" name="Rectangle 9">
            <a:extLst>
              <a:ext uri="{FF2B5EF4-FFF2-40B4-BE49-F238E27FC236}">
                <a16:creationId xmlns:a16="http://schemas.microsoft.com/office/drawing/2014/main" id="{CD2D4DAF-FBA5-BA61-8C16-458A0F29468E}"/>
              </a:ext>
            </a:extLst>
          </p:cNvPr>
          <p:cNvSpPr/>
          <p:nvPr/>
        </p:nvSpPr>
        <p:spPr>
          <a:xfrm>
            <a:off x="279400" y="8799301"/>
            <a:ext cx="21361400" cy="2123658"/>
          </a:xfrm>
          <a:prstGeom prst="rect">
            <a:avLst/>
          </a:prstGeom>
        </p:spPr>
        <p:txBody>
          <a:bodyPr wrap="square">
            <a:spAutoFit/>
          </a:bodyPr>
          <a:lstStyle/>
          <a:p>
            <a:pPr algn="just"/>
            <a:r>
              <a:rPr lang="en-US" sz="2400" b="1" dirty="0">
                <a:latin typeface="Helvetica" pitchFamily="2" charset="0"/>
              </a:rPr>
              <a:t>Background </a:t>
            </a:r>
          </a:p>
          <a:p>
            <a:pPr algn="just"/>
            <a:endParaRPr lang="en-US" sz="1200" dirty="0">
              <a:solidFill>
                <a:srgbClr val="FF0000"/>
              </a:solidFill>
              <a:latin typeface="Helvetica" pitchFamily="2" charset="0"/>
            </a:endParaRPr>
          </a:p>
          <a:p>
            <a:pPr algn="just"/>
            <a:r>
              <a:rPr lang="en-US" sz="2400" b="1" i="0" u="none" strike="noStrike" dirty="0">
                <a:solidFill>
                  <a:srgbClr val="000000"/>
                </a:solidFill>
                <a:effectLst/>
                <a:latin typeface="Helvetica" pitchFamily="2" charset="0"/>
              </a:rPr>
              <a:t>Carotenoids</a:t>
            </a:r>
            <a:r>
              <a:rPr lang="en-US" sz="2400" b="0" i="0" u="none" strike="noStrike" dirty="0">
                <a:solidFill>
                  <a:srgbClr val="000000"/>
                </a:solidFill>
                <a:effectLst/>
                <a:latin typeface="Helvetica" pitchFamily="2" charset="0"/>
              </a:rPr>
              <a:t> are a class of vibrant biological pigments that have a characteristic chemical structure centered around a polyene. Carotenoids and their derivatives are candidate </a:t>
            </a:r>
            <a:r>
              <a:rPr lang="en-US" sz="2400" b="1" i="0" u="none" strike="noStrike" dirty="0">
                <a:solidFill>
                  <a:srgbClr val="000000"/>
                </a:solidFill>
                <a:effectLst/>
                <a:latin typeface="Helvetica" pitchFamily="2" charset="0"/>
              </a:rPr>
              <a:t>biosignatures</a:t>
            </a:r>
            <a:r>
              <a:rPr lang="en-US" sz="2400" b="0" i="0" u="none" strike="noStrike" dirty="0">
                <a:solidFill>
                  <a:srgbClr val="000000"/>
                </a:solidFill>
                <a:effectLst/>
                <a:latin typeface="Helvetica" pitchFamily="2" charset="0"/>
              </a:rPr>
              <a:t> because they</a:t>
            </a:r>
            <a:r>
              <a:rPr lang="en-US" sz="2400" dirty="0">
                <a:solidFill>
                  <a:srgbClr val="000000"/>
                </a:solidFill>
                <a:latin typeface="Helvetica" pitchFamily="2" charset="0"/>
              </a:rPr>
              <a:t> can persist </a:t>
            </a:r>
            <a:r>
              <a:rPr lang="en-US" sz="2400" b="0" i="0" u="none" strike="noStrike" dirty="0">
                <a:solidFill>
                  <a:srgbClr val="000000"/>
                </a:solidFill>
                <a:effectLst/>
                <a:latin typeface="Helvetica" pitchFamily="2" charset="0"/>
              </a:rPr>
              <a:t>in the terrestrial geologic record for up to 1.73 billion years, h</a:t>
            </a:r>
            <a:r>
              <a:rPr lang="en-US" sz="2400" dirty="0">
                <a:solidFill>
                  <a:srgbClr val="000000"/>
                </a:solidFill>
                <a:latin typeface="Helvetica" pitchFamily="2" charset="0"/>
              </a:rPr>
              <a:t>ave specific structures that are likely the result</a:t>
            </a:r>
            <a:r>
              <a:rPr lang="en-US" sz="2400" b="0" i="0" u="none" strike="noStrike" dirty="0">
                <a:solidFill>
                  <a:srgbClr val="000000"/>
                </a:solidFill>
                <a:effectLst/>
                <a:latin typeface="Helvetica" pitchFamily="2" charset="0"/>
              </a:rPr>
              <a:t> of complex pathways, m</a:t>
            </a:r>
            <a:r>
              <a:rPr lang="en-US" sz="2400" dirty="0">
                <a:solidFill>
                  <a:srgbClr val="000000"/>
                </a:solidFill>
                <a:latin typeface="Helvetica" pitchFamily="2" charset="0"/>
              </a:rPr>
              <a:t>ediate the survival of many microorganisms in Mars and Ocean Worlds analog environments, and a</a:t>
            </a:r>
            <a:r>
              <a:rPr lang="en-US" sz="2400" b="0" i="0" u="none" strike="noStrike" dirty="0">
                <a:solidFill>
                  <a:srgbClr val="000000"/>
                </a:solidFill>
                <a:effectLst/>
                <a:latin typeface="Helvetica" pitchFamily="2" charset="0"/>
              </a:rPr>
              <a:t>re detectable with multiple techniques, including Raman spectroscopy and MS. </a:t>
            </a:r>
          </a:p>
        </p:txBody>
      </p:sp>
      <p:sp>
        <p:nvSpPr>
          <p:cNvPr id="11" name="Rectangle 10">
            <a:extLst>
              <a:ext uri="{FF2B5EF4-FFF2-40B4-BE49-F238E27FC236}">
                <a16:creationId xmlns:a16="http://schemas.microsoft.com/office/drawing/2014/main" id="{B6E91503-C95A-FBBD-E80C-E4B2DCEC3A20}"/>
              </a:ext>
            </a:extLst>
          </p:cNvPr>
          <p:cNvSpPr/>
          <p:nvPr/>
        </p:nvSpPr>
        <p:spPr>
          <a:xfrm>
            <a:off x="276184" y="24297086"/>
            <a:ext cx="21379053" cy="2862322"/>
          </a:xfrm>
          <a:prstGeom prst="rect">
            <a:avLst/>
          </a:prstGeom>
        </p:spPr>
        <p:txBody>
          <a:bodyPr wrap="square">
            <a:spAutoFit/>
          </a:bodyPr>
          <a:lstStyle/>
          <a:p>
            <a:pPr algn="just"/>
            <a:r>
              <a:rPr lang="en-US" sz="2400" b="1" dirty="0">
                <a:latin typeface="Helvetica" pitchFamily="2" charset="0"/>
              </a:rPr>
              <a:t>Results and Future Work</a:t>
            </a:r>
          </a:p>
          <a:p>
            <a:pPr algn="just"/>
            <a:endParaRPr lang="en-US" sz="1200" dirty="0">
              <a:solidFill>
                <a:srgbClr val="FF0000"/>
              </a:solidFill>
              <a:latin typeface="Helvetica" pitchFamily="2" charset="0"/>
            </a:endParaRPr>
          </a:p>
          <a:p>
            <a:pPr algn="just"/>
            <a:r>
              <a:rPr lang="en-US" sz="2400" dirty="0">
                <a:latin typeface="Helvetica" pitchFamily="2" charset="0"/>
              </a:rPr>
              <a:t>We found that the DUV and visible spectra of all carotenoids were significantly different due to pre-resonant enhancement effects. We aim to publish these novel spectra (additional spectra not shown) in an upcoming publication to contribute to the body of literature of DUV Raman of biotic organics relevant to biosignature detection. We successfully identified parameters that allow for clear signals to be detected with DUV Raman with minimal, if any, sample alteration. The results from model compounds suggests that the end groups, rather than only the polyene, may have an impact for UV absorption, but further modeling efforts would be required to thoroughly investigate these results. The next step of this study, part of a Topical project, is to expose samples to planet relevant conditions and evaluate changes in samples and resulting derivatives with DUV, Visible Raman and GC-MS.</a:t>
            </a:r>
          </a:p>
        </p:txBody>
      </p:sp>
      <p:sp>
        <p:nvSpPr>
          <p:cNvPr id="17" name="Rectangle 16">
            <a:extLst>
              <a:ext uri="{FF2B5EF4-FFF2-40B4-BE49-F238E27FC236}">
                <a16:creationId xmlns:a16="http://schemas.microsoft.com/office/drawing/2014/main" id="{C54E1159-FF06-1C3A-586D-366C4C8E7FE6}"/>
              </a:ext>
            </a:extLst>
          </p:cNvPr>
          <p:cNvSpPr/>
          <p:nvPr/>
        </p:nvSpPr>
        <p:spPr>
          <a:xfrm>
            <a:off x="276184" y="27148737"/>
            <a:ext cx="21467201" cy="1754326"/>
          </a:xfrm>
          <a:prstGeom prst="rect">
            <a:avLst/>
          </a:prstGeom>
        </p:spPr>
        <p:txBody>
          <a:bodyPr wrap="square">
            <a:spAutoFit/>
          </a:bodyPr>
          <a:lstStyle/>
          <a:p>
            <a:pPr algn="just"/>
            <a:r>
              <a:rPr lang="en-US" sz="2400" b="1" dirty="0">
                <a:latin typeface="Helvetica" pitchFamily="2" charset="0"/>
              </a:rPr>
              <a:t>Significance of Results</a:t>
            </a:r>
          </a:p>
          <a:p>
            <a:pPr algn="just"/>
            <a:endParaRPr lang="en-US" sz="1200" dirty="0">
              <a:solidFill>
                <a:srgbClr val="FF0000"/>
              </a:solidFill>
              <a:latin typeface="Helvetica" pitchFamily="2" charset="0"/>
            </a:endParaRPr>
          </a:p>
          <a:p>
            <a:pPr algn="just"/>
            <a:r>
              <a:rPr lang="en-US" sz="2400" dirty="0">
                <a:solidFill>
                  <a:srgbClr val="000000"/>
                </a:solidFill>
                <a:latin typeface="Helvetica" pitchFamily="2" charset="0"/>
              </a:rPr>
              <a:t>DUV and visible Raman have flight heritage </a:t>
            </a:r>
            <a:r>
              <a:rPr lang="en-US" sz="2400" b="0" i="0" u="none" strike="noStrike" dirty="0">
                <a:solidFill>
                  <a:srgbClr val="000000"/>
                </a:solidFill>
                <a:effectLst/>
                <a:latin typeface="Helvetica" pitchFamily="2" charset="0"/>
              </a:rPr>
              <a:t>from two Mars 2020 Perseverance Rover instruments (SHERLOC, </a:t>
            </a:r>
            <a:r>
              <a:rPr lang="en-US" sz="2400" b="0" i="0" u="none" strike="noStrike" dirty="0" err="1">
                <a:solidFill>
                  <a:srgbClr val="000000"/>
                </a:solidFill>
                <a:effectLst/>
                <a:latin typeface="Helvetica" pitchFamily="2" charset="0"/>
              </a:rPr>
              <a:t>SuperCam</a:t>
            </a:r>
            <a:r>
              <a:rPr lang="en-US" sz="2400" b="0" i="0" u="none" strike="noStrike" dirty="0">
                <a:solidFill>
                  <a:srgbClr val="000000"/>
                </a:solidFill>
                <a:effectLst/>
                <a:latin typeface="Helvetica" pitchFamily="2" charset="0"/>
              </a:rPr>
              <a:t>) and has development heritage at JPL. These results </a:t>
            </a:r>
            <a:r>
              <a:rPr lang="en-US" sz="2400" dirty="0">
                <a:solidFill>
                  <a:srgbClr val="000000"/>
                </a:solidFill>
                <a:latin typeface="Helvetica" pitchFamily="2" charset="0"/>
              </a:rPr>
              <a:t>highlight that the excitation wavelength selected for Raman spectroscopy is critically important to sample identification and that accurate reference libraries need to be created to mirror the enhancement effects. These results further JPL’s expertise in Raman for biosignature detection. </a:t>
            </a:r>
          </a:p>
        </p:txBody>
      </p:sp>
      <p:sp>
        <p:nvSpPr>
          <p:cNvPr id="7" name="TextBox 6">
            <a:extLst>
              <a:ext uri="{FF2B5EF4-FFF2-40B4-BE49-F238E27FC236}">
                <a16:creationId xmlns:a16="http://schemas.microsoft.com/office/drawing/2014/main" id="{A3FC418E-4247-79A8-760B-08D6DC96A469}"/>
              </a:ext>
            </a:extLst>
          </p:cNvPr>
          <p:cNvSpPr txBox="1"/>
          <p:nvPr/>
        </p:nvSpPr>
        <p:spPr>
          <a:xfrm>
            <a:off x="10397651" y="10891196"/>
            <a:ext cx="11243148" cy="1938992"/>
          </a:xfrm>
          <a:prstGeom prst="rect">
            <a:avLst/>
          </a:prstGeom>
          <a:noFill/>
        </p:spPr>
        <p:txBody>
          <a:bodyPr wrap="square">
            <a:spAutoFit/>
          </a:bodyPr>
          <a:lstStyle/>
          <a:p>
            <a:pPr algn="just"/>
            <a:r>
              <a:rPr lang="en-US" sz="2400" b="0" i="0" u="none" strike="noStrike" dirty="0">
                <a:solidFill>
                  <a:srgbClr val="000000"/>
                </a:solidFill>
                <a:effectLst/>
                <a:latin typeface="Helvetica" pitchFamily="2" charset="0"/>
              </a:rPr>
              <a:t>Most previous Raman studies on carotenoids utilize visible excitation wavelengths to take advantage of the resonance due to polyene absorption at 400-500 nm. However, there is evidence that there is a carotenoid absorption band deeper in the UV region (&lt;300 nm), suggesting there is another enhancement effect that can be utilized. </a:t>
            </a:r>
          </a:p>
        </p:txBody>
      </p:sp>
      <p:sp>
        <p:nvSpPr>
          <p:cNvPr id="13" name="TextBox 12">
            <a:extLst>
              <a:ext uri="{FF2B5EF4-FFF2-40B4-BE49-F238E27FC236}">
                <a16:creationId xmlns:a16="http://schemas.microsoft.com/office/drawing/2014/main" id="{20405D62-5A12-3C5A-8CDA-6A8C540AFCC1}"/>
              </a:ext>
            </a:extLst>
          </p:cNvPr>
          <p:cNvSpPr txBox="1"/>
          <p:nvPr/>
        </p:nvSpPr>
        <p:spPr>
          <a:xfrm>
            <a:off x="447863" y="13542666"/>
            <a:ext cx="9641015" cy="400110"/>
          </a:xfrm>
          <a:prstGeom prst="rect">
            <a:avLst/>
          </a:prstGeom>
          <a:noFill/>
        </p:spPr>
        <p:txBody>
          <a:bodyPr wrap="square">
            <a:spAutoFit/>
          </a:bodyPr>
          <a:lstStyle/>
          <a:p>
            <a:pPr algn="just"/>
            <a:r>
              <a:rPr lang="en-US" sz="2000" b="0" i="1" u="none" strike="noStrike" dirty="0">
                <a:solidFill>
                  <a:srgbClr val="000000"/>
                </a:solidFill>
                <a:effectLst/>
                <a:latin typeface="Helvetica" pitchFamily="2" charset="0"/>
              </a:rPr>
              <a:t>Figure 1. Samples used in this study, including carotenoids and model compounds.  </a:t>
            </a:r>
          </a:p>
        </p:txBody>
      </p:sp>
      <p:grpSp>
        <p:nvGrpSpPr>
          <p:cNvPr id="34" name="Group 33">
            <a:extLst>
              <a:ext uri="{FF2B5EF4-FFF2-40B4-BE49-F238E27FC236}">
                <a16:creationId xmlns:a16="http://schemas.microsoft.com/office/drawing/2014/main" id="{EB122D3A-4B3E-573D-4885-718D98EA7007}"/>
              </a:ext>
            </a:extLst>
          </p:cNvPr>
          <p:cNvGrpSpPr/>
          <p:nvPr/>
        </p:nvGrpSpPr>
        <p:grpSpPr>
          <a:xfrm>
            <a:off x="396541" y="10980102"/>
            <a:ext cx="9723420" cy="2449876"/>
            <a:chOff x="443433" y="11272544"/>
            <a:chExt cx="9723420" cy="2449876"/>
          </a:xfrm>
        </p:grpSpPr>
        <p:sp>
          <p:nvSpPr>
            <p:cNvPr id="28" name="Rounded Rectangle 27">
              <a:extLst>
                <a:ext uri="{FF2B5EF4-FFF2-40B4-BE49-F238E27FC236}">
                  <a16:creationId xmlns:a16="http://schemas.microsoft.com/office/drawing/2014/main" id="{D68A956C-3C55-4B4D-A36A-97272B464AE0}"/>
                </a:ext>
              </a:extLst>
            </p:cNvPr>
            <p:cNvSpPr/>
            <p:nvPr/>
          </p:nvSpPr>
          <p:spPr>
            <a:xfrm>
              <a:off x="443433" y="11272544"/>
              <a:ext cx="3182903" cy="1175514"/>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C0A91B6F-6A94-7F79-C49E-9E7E8B6E92EB}"/>
                </a:ext>
              </a:extLst>
            </p:cNvPr>
            <p:cNvSpPr/>
            <p:nvPr/>
          </p:nvSpPr>
          <p:spPr>
            <a:xfrm>
              <a:off x="443433" y="12533968"/>
              <a:ext cx="3182903" cy="1175514"/>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88D4E2D2-9AEB-2F5E-6B15-BE19CB49E325}"/>
                </a:ext>
              </a:extLst>
            </p:cNvPr>
            <p:cNvSpPr/>
            <p:nvPr/>
          </p:nvSpPr>
          <p:spPr>
            <a:xfrm>
              <a:off x="3667978" y="11272544"/>
              <a:ext cx="3182903" cy="1175514"/>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6B26B602-F43A-17E8-B67D-AB62303714F9}"/>
                </a:ext>
              </a:extLst>
            </p:cNvPr>
            <p:cNvSpPr/>
            <p:nvPr/>
          </p:nvSpPr>
          <p:spPr>
            <a:xfrm>
              <a:off x="3667978" y="12533968"/>
              <a:ext cx="3182903" cy="1175514"/>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971E6157-AA81-1498-3099-E752341F30E5}"/>
                </a:ext>
              </a:extLst>
            </p:cNvPr>
            <p:cNvSpPr/>
            <p:nvPr/>
          </p:nvSpPr>
          <p:spPr>
            <a:xfrm>
              <a:off x="6892524" y="11272544"/>
              <a:ext cx="3182903" cy="1175514"/>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623E92EE-8739-72E2-8964-5EF20C7FFF8C}"/>
                </a:ext>
              </a:extLst>
            </p:cNvPr>
            <p:cNvSpPr/>
            <p:nvPr/>
          </p:nvSpPr>
          <p:spPr>
            <a:xfrm>
              <a:off x="6892524" y="12533968"/>
              <a:ext cx="3182903" cy="1175514"/>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446169FA-8215-8030-B2BD-BB47A34A2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06" y="11754189"/>
              <a:ext cx="2923807" cy="5375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218C950-57D3-C019-3FDE-D2C38F358A4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3337" b="32492"/>
            <a:stretch/>
          </p:blipFill>
          <p:spPr bwMode="auto">
            <a:xfrm>
              <a:off x="580679" y="12722542"/>
              <a:ext cx="2926080" cy="9998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251202F-2273-1F6F-04A1-2A3DE1C2483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7393" b="38000"/>
            <a:stretch/>
          </p:blipFill>
          <p:spPr bwMode="auto">
            <a:xfrm>
              <a:off x="3864298" y="11663227"/>
              <a:ext cx="2923807" cy="7194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15EA885-1BF4-BDD6-9FF3-73D1C4623A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5332" y="12674984"/>
              <a:ext cx="2926080" cy="9715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03D216F-F900-D852-FBA1-D5674DB212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8359" y="11744984"/>
              <a:ext cx="2926080" cy="55595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D99E557-A7D9-9B2C-88EA-42CA243916F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8055" b="12814"/>
            <a:stretch/>
          </p:blipFill>
          <p:spPr bwMode="auto">
            <a:xfrm>
              <a:off x="7158191" y="12897896"/>
              <a:ext cx="903779" cy="71517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4046482-0216-409D-CC16-FF72650AB804}"/>
                </a:ext>
              </a:extLst>
            </p:cNvPr>
            <p:cNvSpPr txBox="1"/>
            <p:nvPr/>
          </p:nvSpPr>
          <p:spPr>
            <a:xfrm>
              <a:off x="1128264" y="11396218"/>
              <a:ext cx="1774700" cy="323165"/>
            </a:xfrm>
            <a:prstGeom prst="rect">
              <a:avLst/>
            </a:prstGeom>
            <a:noFill/>
          </p:spPr>
          <p:txBody>
            <a:bodyPr wrap="square">
              <a:spAutoFit/>
            </a:bodyPr>
            <a:lstStyle/>
            <a:p>
              <a:pPr algn="ctr"/>
              <a:r>
                <a:rPr lang="el-GR" sz="1500" i="1" dirty="0">
                  <a:effectLst/>
                  <a:latin typeface="Helvetica" pitchFamily="2" charset="0"/>
                </a:rPr>
                <a:t>β</a:t>
              </a:r>
              <a:r>
                <a:rPr lang="en-US" sz="1500" i="1" dirty="0">
                  <a:latin typeface="Helvetica" pitchFamily="2" charset="0"/>
                </a:rPr>
                <a:t>-</a:t>
              </a:r>
              <a:r>
                <a:rPr lang="en-US" sz="1500" b="0" i="1" u="none" strike="noStrike" dirty="0">
                  <a:solidFill>
                    <a:srgbClr val="000000"/>
                  </a:solidFill>
                  <a:effectLst/>
                  <a:latin typeface="Helvetica" pitchFamily="2" charset="0"/>
                </a:rPr>
                <a:t>carotene</a:t>
              </a:r>
            </a:p>
          </p:txBody>
        </p:sp>
        <p:sp>
          <p:nvSpPr>
            <p:cNvPr id="22" name="TextBox 21">
              <a:extLst>
                <a:ext uri="{FF2B5EF4-FFF2-40B4-BE49-F238E27FC236}">
                  <a16:creationId xmlns:a16="http://schemas.microsoft.com/office/drawing/2014/main" id="{86442533-E0F3-B331-1C60-BFA3C8CB2AAB}"/>
                </a:ext>
              </a:extLst>
            </p:cNvPr>
            <p:cNvSpPr txBox="1"/>
            <p:nvPr/>
          </p:nvSpPr>
          <p:spPr>
            <a:xfrm>
              <a:off x="1147534" y="12630433"/>
              <a:ext cx="1774700" cy="323165"/>
            </a:xfrm>
            <a:prstGeom prst="rect">
              <a:avLst/>
            </a:prstGeom>
            <a:noFill/>
          </p:spPr>
          <p:txBody>
            <a:bodyPr wrap="square">
              <a:spAutoFit/>
            </a:bodyPr>
            <a:lstStyle/>
            <a:p>
              <a:pPr algn="ctr"/>
              <a:r>
                <a:rPr lang="en-US" sz="1500" b="0" i="1" u="none" strike="noStrike" dirty="0">
                  <a:solidFill>
                    <a:srgbClr val="000000"/>
                  </a:solidFill>
                  <a:effectLst/>
                  <a:latin typeface="Helvetica" pitchFamily="2" charset="0"/>
                </a:rPr>
                <a:t>Astaxanthin</a:t>
              </a:r>
            </a:p>
          </p:txBody>
        </p:sp>
        <p:sp>
          <p:nvSpPr>
            <p:cNvPr id="23" name="TextBox 22">
              <a:extLst>
                <a:ext uri="{FF2B5EF4-FFF2-40B4-BE49-F238E27FC236}">
                  <a16:creationId xmlns:a16="http://schemas.microsoft.com/office/drawing/2014/main" id="{D31BC483-B38F-2CCB-E12F-98843F273EF8}"/>
                </a:ext>
              </a:extLst>
            </p:cNvPr>
            <p:cNvSpPr txBox="1"/>
            <p:nvPr/>
          </p:nvSpPr>
          <p:spPr>
            <a:xfrm>
              <a:off x="4372079" y="11396218"/>
              <a:ext cx="1774700" cy="323165"/>
            </a:xfrm>
            <a:prstGeom prst="rect">
              <a:avLst/>
            </a:prstGeom>
            <a:noFill/>
          </p:spPr>
          <p:txBody>
            <a:bodyPr wrap="square">
              <a:spAutoFit/>
            </a:bodyPr>
            <a:lstStyle/>
            <a:p>
              <a:pPr algn="ctr"/>
              <a:r>
                <a:rPr lang="en-US" sz="1500" b="0" i="1" u="none" strike="noStrike" dirty="0">
                  <a:solidFill>
                    <a:srgbClr val="000000"/>
                  </a:solidFill>
                  <a:effectLst/>
                  <a:latin typeface="Helvetica" pitchFamily="2" charset="0"/>
                </a:rPr>
                <a:t>Lutein</a:t>
              </a:r>
            </a:p>
          </p:txBody>
        </p:sp>
        <p:sp>
          <p:nvSpPr>
            <p:cNvPr id="24" name="TextBox 23">
              <a:extLst>
                <a:ext uri="{FF2B5EF4-FFF2-40B4-BE49-F238E27FC236}">
                  <a16:creationId xmlns:a16="http://schemas.microsoft.com/office/drawing/2014/main" id="{6071619D-6C92-43E8-5051-2E2FF79455E1}"/>
                </a:ext>
              </a:extLst>
            </p:cNvPr>
            <p:cNvSpPr txBox="1"/>
            <p:nvPr/>
          </p:nvSpPr>
          <p:spPr>
            <a:xfrm>
              <a:off x="4368963" y="12630433"/>
              <a:ext cx="1774700" cy="323165"/>
            </a:xfrm>
            <a:prstGeom prst="rect">
              <a:avLst/>
            </a:prstGeom>
            <a:noFill/>
          </p:spPr>
          <p:txBody>
            <a:bodyPr wrap="square">
              <a:spAutoFit/>
            </a:bodyPr>
            <a:lstStyle/>
            <a:p>
              <a:pPr algn="ctr"/>
              <a:r>
                <a:rPr lang="en-US" sz="1500" b="0" i="1" u="none" strike="noStrike" dirty="0">
                  <a:solidFill>
                    <a:srgbClr val="000000"/>
                  </a:solidFill>
                  <a:effectLst/>
                  <a:latin typeface="Helvetica" pitchFamily="2" charset="0"/>
                </a:rPr>
                <a:t>Lycopene</a:t>
              </a:r>
            </a:p>
          </p:txBody>
        </p:sp>
        <p:sp>
          <p:nvSpPr>
            <p:cNvPr id="25" name="TextBox 24">
              <a:extLst>
                <a:ext uri="{FF2B5EF4-FFF2-40B4-BE49-F238E27FC236}">
                  <a16:creationId xmlns:a16="http://schemas.microsoft.com/office/drawing/2014/main" id="{593244FE-9899-FAD1-1758-898B4D3248C6}"/>
                </a:ext>
              </a:extLst>
            </p:cNvPr>
            <p:cNvSpPr txBox="1"/>
            <p:nvPr/>
          </p:nvSpPr>
          <p:spPr>
            <a:xfrm>
              <a:off x="6877639" y="12632461"/>
              <a:ext cx="1348454" cy="323165"/>
            </a:xfrm>
            <a:prstGeom prst="rect">
              <a:avLst/>
            </a:prstGeom>
            <a:noFill/>
          </p:spPr>
          <p:txBody>
            <a:bodyPr wrap="square">
              <a:spAutoFit/>
            </a:bodyPr>
            <a:lstStyle/>
            <a:p>
              <a:pPr algn="ctr"/>
              <a:r>
                <a:rPr lang="el-GR" sz="1500" i="1" dirty="0">
                  <a:effectLst/>
                  <a:latin typeface="Helvetica" pitchFamily="2" charset="0"/>
                </a:rPr>
                <a:t>β</a:t>
              </a:r>
              <a:r>
                <a:rPr lang="en-US" sz="1500" i="1" dirty="0">
                  <a:latin typeface="Helvetica" pitchFamily="2" charset="0"/>
                </a:rPr>
                <a:t>-</a:t>
              </a:r>
              <a:r>
                <a:rPr lang="en-US" sz="1500" b="0" i="1" u="none" strike="noStrike" dirty="0">
                  <a:solidFill>
                    <a:srgbClr val="000000"/>
                  </a:solidFill>
                  <a:effectLst/>
                  <a:latin typeface="Helvetica" pitchFamily="2" charset="0"/>
                </a:rPr>
                <a:t>ionone</a:t>
              </a:r>
            </a:p>
          </p:txBody>
        </p:sp>
        <p:sp>
          <p:nvSpPr>
            <p:cNvPr id="26" name="TextBox 25">
              <a:extLst>
                <a:ext uri="{FF2B5EF4-FFF2-40B4-BE49-F238E27FC236}">
                  <a16:creationId xmlns:a16="http://schemas.microsoft.com/office/drawing/2014/main" id="{85FE9D14-F97D-9E8C-A6C1-8A7A3715131E}"/>
                </a:ext>
              </a:extLst>
            </p:cNvPr>
            <p:cNvSpPr txBox="1"/>
            <p:nvPr/>
          </p:nvSpPr>
          <p:spPr>
            <a:xfrm>
              <a:off x="8134668" y="12627365"/>
              <a:ext cx="2032185" cy="323165"/>
            </a:xfrm>
            <a:prstGeom prst="rect">
              <a:avLst/>
            </a:prstGeom>
            <a:noFill/>
          </p:spPr>
          <p:txBody>
            <a:bodyPr wrap="square">
              <a:spAutoFit/>
            </a:bodyPr>
            <a:lstStyle/>
            <a:p>
              <a:pPr algn="ctr"/>
              <a:r>
                <a:rPr lang="en-US" sz="1500" i="1" dirty="0" err="1">
                  <a:solidFill>
                    <a:srgbClr val="000000"/>
                  </a:solidFill>
                  <a:latin typeface="Helvetica" pitchFamily="2" charset="0"/>
                </a:rPr>
                <a:t>Methyl</a:t>
              </a:r>
              <a:r>
                <a:rPr lang="en-US" sz="1500" b="0" i="1" u="none" strike="noStrike" dirty="0" err="1">
                  <a:solidFill>
                    <a:srgbClr val="000000"/>
                  </a:solidFill>
                  <a:effectLst/>
                  <a:latin typeface="Helvetica" pitchFamily="2" charset="0"/>
                </a:rPr>
                <a:t>cyclohexene</a:t>
              </a:r>
              <a:endParaRPr lang="en-US" sz="1500" b="0" i="1" u="none" strike="noStrike" dirty="0">
                <a:solidFill>
                  <a:srgbClr val="000000"/>
                </a:solidFill>
                <a:effectLst/>
                <a:latin typeface="Helvetica" pitchFamily="2" charset="0"/>
              </a:endParaRPr>
            </a:p>
          </p:txBody>
        </p:sp>
        <p:sp>
          <p:nvSpPr>
            <p:cNvPr id="27" name="TextBox 26">
              <a:extLst>
                <a:ext uri="{FF2B5EF4-FFF2-40B4-BE49-F238E27FC236}">
                  <a16:creationId xmlns:a16="http://schemas.microsoft.com/office/drawing/2014/main" id="{32AA7C57-A938-0719-9950-1A69852D78D3}"/>
                </a:ext>
              </a:extLst>
            </p:cNvPr>
            <p:cNvSpPr txBox="1"/>
            <p:nvPr/>
          </p:nvSpPr>
          <p:spPr>
            <a:xfrm>
              <a:off x="7654049" y="11396218"/>
              <a:ext cx="1774700" cy="323165"/>
            </a:xfrm>
            <a:prstGeom prst="rect">
              <a:avLst/>
            </a:prstGeom>
            <a:noFill/>
          </p:spPr>
          <p:txBody>
            <a:bodyPr wrap="square">
              <a:spAutoFit/>
            </a:bodyPr>
            <a:lstStyle/>
            <a:p>
              <a:pPr algn="ctr"/>
              <a:r>
                <a:rPr lang="en-US" sz="1500" b="0" i="1" u="none" strike="noStrike" dirty="0">
                  <a:solidFill>
                    <a:srgbClr val="000000"/>
                  </a:solidFill>
                  <a:effectLst/>
                  <a:latin typeface="Helvetica" pitchFamily="2" charset="0"/>
                </a:rPr>
                <a:t>Zeaxanthin</a:t>
              </a:r>
            </a:p>
          </p:txBody>
        </p:sp>
        <p:pic>
          <p:nvPicPr>
            <p:cNvPr id="1046" name="Picture 22" descr="What is the IUPAC name of the following compound? A) 5-methylcyclohexene B)  4-methylcyclohexene C) 1-methyl-3-cyclohexene D) 1-methyl-4-cyclohexene E)  methyl-cyclohexene. | Homework.Study.com">
              <a:extLst>
                <a:ext uri="{FF2B5EF4-FFF2-40B4-BE49-F238E27FC236}">
                  <a16:creationId xmlns:a16="http://schemas.microsoft.com/office/drawing/2014/main" id="{172343EB-61B3-8AB5-1B88-4583E532F8A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3329" y="12974184"/>
              <a:ext cx="767020" cy="552404"/>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Rectangle 34">
            <a:extLst>
              <a:ext uri="{FF2B5EF4-FFF2-40B4-BE49-F238E27FC236}">
                <a16:creationId xmlns:a16="http://schemas.microsoft.com/office/drawing/2014/main" id="{8C369929-8689-35AA-5345-B6CBDCA1CE30}"/>
              </a:ext>
            </a:extLst>
          </p:cNvPr>
          <p:cNvSpPr/>
          <p:nvPr/>
        </p:nvSpPr>
        <p:spPr>
          <a:xfrm>
            <a:off x="276184" y="18838232"/>
            <a:ext cx="9752351" cy="5078313"/>
          </a:xfrm>
          <a:prstGeom prst="rect">
            <a:avLst/>
          </a:prstGeom>
        </p:spPr>
        <p:txBody>
          <a:bodyPr wrap="square">
            <a:spAutoFit/>
          </a:bodyPr>
          <a:lstStyle/>
          <a:p>
            <a:pPr algn="just"/>
            <a:r>
              <a:rPr lang="en-US" sz="2400" b="1" dirty="0">
                <a:latin typeface="Helvetica" pitchFamily="2" charset="0"/>
              </a:rPr>
              <a:t>Instruments and Methods</a:t>
            </a:r>
          </a:p>
          <a:p>
            <a:pPr algn="just"/>
            <a:endParaRPr lang="en-US" sz="1200" dirty="0">
              <a:solidFill>
                <a:srgbClr val="000000"/>
              </a:solidFill>
              <a:latin typeface="Helvetica" pitchFamily="2" charset="0"/>
            </a:endParaRPr>
          </a:p>
          <a:p>
            <a:pPr algn="just"/>
            <a:r>
              <a:rPr lang="en-US" sz="2400" b="0" u="sng" strike="noStrike" dirty="0">
                <a:solidFill>
                  <a:srgbClr val="000000"/>
                </a:solidFill>
                <a:effectLst/>
                <a:latin typeface="Helvetica" pitchFamily="2" charset="0"/>
              </a:rPr>
              <a:t>DUV Raman</a:t>
            </a:r>
            <a:r>
              <a:rPr lang="en-US" sz="2400" b="0" i="0" u="none" strike="noStrike" dirty="0">
                <a:solidFill>
                  <a:srgbClr val="000000"/>
                </a:solidFill>
                <a:effectLst/>
                <a:latin typeface="Helvetica" pitchFamily="2" charset="0"/>
              </a:rPr>
              <a:t>: MOBIUS SHERLOC Analog (248.6 nm)</a:t>
            </a:r>
          </a:p>
          <a:p>
            <a:pPr algn="just"/>
            <a:endParaRPr lang="en-US" sz="1200" dirty="0">
              <a:solidFill>
                <a:srgbClr val="000000"/>
              </a:solidFill>
              <a:latin typeface="Helvetica" pitchFamily="2" charset="0"/>
            </a:endParaRPr>
          </a:p>
          <a:p>
            <a:pPr algn="just"/>
            <a:r>
              <a:rPr lang="en-US" sz="2400" b="0" i="0" u="sng" strike="noStrike" dirty="0">
                <a:solidFill>
                  <a:srgbClr val="000000"/>
                </a:solidFill>
                <a:effectLst/>
                <a:latin typeface="Helvetica" pitchFamily="2" charset="0"/>
              </a:rPr>
              <a:t>Visible Raman</a:t>
            </a:r>
            <a:r>
              <a:rPr lang="en-US" sz="2400" b="0" i="0" u="none" strike="noStrike" dirty="0">
                <a:solidFill>
                  <a:srgbClr val="000000"/>
                </a:solidFill>
                <a:effectLst/>
                <a:latin typeface="Helvetica" pitchFamily="2" charset="0"/>
              </a:rPr>
              <a:t>: HORIBA </a:t>
            </a:r>
            <a:r>
              <a:rPr lang="en-US" sz="2400" b="0" i="0" u="none" strike="noStrike" dirty="0" err="1">
                <a:solidFill>
                  <a:srgbClr val="000000"/>
                </a:solidFill>
                <a:effectLst/>
                <a:latin typeface="Helvetica" pitchFamily="2" charset="0"/>
              </a:rPr>
              <a:t>LabRam</a:t>
            </a:r>
            <a:r>
              <a:rPr lang="en-US" sz="2400" b="0" i="0" u="none" strike="noStrike" dirty="0">
                <a:solidFill>
                  <a:srgbClr val="000000"/>
                </a:solidFill>
                <a:effectLst/>
                <a:latin typeface="Helvetica" pitchFamily="2" charset="0"/>
              </a:rPr>
              <a:t> (532 nm, 633 nm)</a:t>
            </a:r>
          </a:p>
          <a:p>
            <a:pPr algn="just"/>
            <a:endParaRPr lang="en-US" sz="1200" dirty="0">
              <a:solidFill>
                <a:srgbClr val="000000"/>
              </a:solidFill>
              <a:latin typeface="Helvetica" pitchFamily="2" charset="0"/>
            </a:endParaRPr>
          </a:p>
          <a:p>
            <a:pPr algn="just"/>
            <a:r>
              <a:rPr lang="en-US" sz="2400" b="0" i="0" u="sng" strike="noStrike" dirty="0">
                <a:solidFill>
                  <a:srgbClr val="000000"/>
                </a:solidFill>
                <a:effectLst/>
                <a:latin typeface="Helvetica" pitchFamily="2" charset="0"/>
              </a:rPr>
              <a:t>UV-Vis</a:t>
            </a:r>
            <a:r>
              <a:rPr lang="en-US" sz="2400" b="0" i="0" u="none" strike="noStrike" dirty="0">
                <a:solidFill>
                  <a:srgbClr val="000000"/>
                </a:solidFill>
                <a:effectLst/>
                <a:latin typeface="Helvetica" pitchFamily="2" charset="0"/>
              </a:rPr>
              <a:t>: VWR UV 6300 PC</a:t>
            </a:r>
          </a:p>
          <a:p>
            <a:pPr algn="just"/>
            <a:endParaRPr lang="en-US" sz="1200" dirty="0">
              <a:solidFill>
                <a:srgbClr val="000000"/>
              </a:solidFill>
              <a:latin typeface="Helvetica" pitchFamily="2" charset="0"/>
            </a:endParaRPr>
          </a:p>
          <a:p>
            <a:pPr algn="just"/>
            <a:r>
              <a:rPr lang="en-US" sz="2400" b="0" i="0" u="sng" strike="noStrike" dirty="0">
                <a:solidFill>
                  <a:srgbClr val="000000"/>
                </a:solidFill>
                <a:effectLst/>
                <a:latin typeface="Helvetica" pitchFamily="2" charset="0"/>
              </a:rPr>
              <a:t>Sample Prep</a:t>
            </a:r>
            <a:r>
              <a:rPr lang="en-US" sz="2400" b="0" i="0" u="none" strike="noStrike" dirty="0">
                <a:solidFill>
                  <a:srgbClr val="000000"/>
                </a:solidFill>
                <a:effectLst/>
                <a:latin typeface="Helvetica" pitchFamily="2" charset="0"/>
              </a:rPr>
              <a:t>: All chemicals and solvents were acquired from Sigma Aldrich or TCI chemicals. Pigments were analyzed in different preps (in organic solvent, dried solution, as solid). </a:t>
            </a:r>
            <a:r>
              <a:rPr lang="en-US" sz="2400" b="0" i="1" u="none" strike="noStrike" dirty="0">
                <a:solidFill>
                  <a:srgbClr val="000000"/>
                </a:solidFill>
                <a:effectLst/>
                <a:latin typeface="Helvetica" pitchFamily="2" charset="0"/>
              </a:rPr>
              <a:t>Halobacterium </a:t>
            </a:r>
            <a:r>
              <a:rPr lang="en-US" sz="2400" b="0" i="1" u="none" strike="noStrike" dirty="0" err="1">
                <a:solidFill>
                  <a:srgbClr val="000000"/>
                </a:solidFill>
                <a:effectLst/>
                <a:latin typeface="Helvetica" pitchFamily="2" charset="0"/>
              </a:rPr>
              <a:t>salinarum</a:t>
            </a:r>
            <a:r>
              <a:rPr lang="en-US" sz="2400" b="0" i="1" u="none" strike="noStrike" dirty="0">
                <a:solidFill>
                  <a:srgbClr val="000000"/>
                </a:solidFill>
                <a:effectLst/>
                <a:latin typeface="Helvetica" pitchFamily="2" charset="0"/>
              </a:rPr>
              <a:t> </a:t>
            </a:r>
            <a:r>
              <a:rPr lang="en-US" sz="2400" b="0" i="0" u="none" strike="noStrike" dirty="0">
                <a:solidFill>
                  <a:srgbClr val="000000"/>
                </a:solidFill>
                <a:effectLst/>
                <a:latin typeface="Helvetica" pitchFamily="2" charset="0"/>
              </a:rPr>
              <a:t>NRC-1 was acquired from Carlina Biological and grown </a:t>
            </a:r>
            <a:r>
              <a:rPr lang="en-US" sz="2400" dirty="0">
                <a:solidFill>
                  <a:srgbClr val="000000"/>
                </a:solidFill>
                <a:latin typeface="Helvetica" pitchFamily="2" charset="0"/>
              </a:rPr>
              <a:t>in Halobacterium liquid or on solid media, then placed at 4</a:t>
            </a:r>
            <a:r>
              <a:rPr lang="en-US" sz="2400" b="0" i="0" dirty="0">
                <a:effectLst/>
                <a:latin typeface="Helvetica" pitchFamily="2" charset="0"/>
              </a:rPr>
              <a:t>°</a:t>
            </a:r>
            <a:r>
              <a:rPr lang="en-US" sz="2400" dirty="0">
                <a:solidFill>
                  <a:srgbClr val="000000"/>
                </a:solidFill>
                <a:latin typeface="Helvetica" pitchFamily="2" charset="0"/>
              </a:rPr>
              <a:t>C for stronger pigment expression. </a:t>
            </a:r>
            <a:endParaRPr lang="en-US" sz="2400" b="0" i="0" u="none" strike="noStrike" dirty="0">
              <a:solidFill>
                <a:srgbClr val="000000"/>
              </a:solidFill>
              <a:effectLst/>
              <a:latin typeface="Helvetica" pitchFamily="2" charset="0"/>
            </a:endParaRPr>
          </a:p>
          <a:p>
            <a:pPr algn="just"/>
            <a:endParaRPr lang="en-US" sz="1200" dirty="0">
              <a:solidFill>
                <a:srgbClr val="000000"/>
              </a:solidFill>
              <a:latin typeface="Helvetica" pitchFamily="2" charset="0"/>
            </a:endParaRPr>
          </a:p>
          <a:p>
            <a:pPr algn="just"/>
            <a:r>
              <a:rPr lang="en-US" sz="2400" u="sng" dirty="0">
                <a:solidFill>
                  <a:srgbClr val="000000"/>
                </a:solidFill>
                <a:latin typeface="Helvetica" pitchFamily="2" charset="0"/>
              </a:rPr>
              <a:t>Data Analysis</a:t>
            </a:r>
            <a:r>
              <a:rPr lang="en-US" sz="2400" dirty="0">
                <a:solidFill>
                  <a:srgbClr val="000000"/>
                </a:solidFill>
                <a:latin typeface="Helvetica" pitchFamily="2" charset="0"/>
              </a:rPr>
              <a:t>: Igor Pro 9 (</a:t>
            </a:r>
            <a:r>
              <a:rPr lang="en-US" sz="2400" dirty="0" err="1">
                <a:solidFill>
                  <a:srgbClr val="000000"/>
                </a:solidFill>
                <a:latin typeface="Helvetica" pitchFamily="2" charset="0"/>
              </a:rPr>
              <a:t>Wavemetrics</a:t>
            </a:r>
            <a:r>
              <a:rPr lang="en-US" sz="2400" dirty="0">
                <a:solidFill>
                  <a:srgbClr val="000000"/>
                </a:solidFill>
                <a:latin typeface="Helvetica" pitchFamily="2" charset="0"/>
              </a:rPr>
              <a:t>)</a:t>
            </a:r>
          </a:p>
        </p:txBody>
      </p:sp>
      <p:sp>
        <p:nvSpPr>
          <p:cNvPr id="36" name="TextBox 35">
            <a:extLst>
              <a:ext uri="{FF2B5EF4-FFF2-40B4-BE49-F238E27FC236}">
                <a16:creationId xmlns:a16="http://schemas.microsoft.com/office/drawing/2014/main" id="{DECC1EEE-D3DF-A83B-4D22-8283572553E7}"/>
              </a:ext>
            </a:extLst>
          </p:cNvPr>
          <p:cNvSpPr txBox="1"/>
          <p:nvPr/>
        </p:nvSpPr>
        <p:spPr>
          <a:xfrm>
            <a:off x="10573203" y="18033103"/>
            <a:ext cx="11189685" cy="707886"/>
          </a:xfrm>
          <a:prstGeom prst="rect">
            <a:avLst/>
          </a:prstGeom>
          <a:noFill/>
        </p:spPr>
        <p:txBody>
          <a:bodyPr wrap="square">
            <a:spAutoFit/>
          </a:bodyPr>
          <a:lstStyle/>
          <a:p>
            <a:pPr algn="just"/>
            <a:r>
              <a:rPr lang="en-US" sz="2000" b="0" i="1" u="none" strike="noStrike" dirty="0">
                <a:solidFill>
                  <a:srgbClr val="000000"/>
                </a:solidFill>
                <a:effectLst/>
                <a:latin typeface="Helvetica" pitchFamily="2" charset="0"/>
              </a:rPr>
              <a:t>Figure 2. </a:t>
            </a:r>
            <a:r>
              <a:rPr lang="en-US" sz="2000" i="1" dirty="0">
                <a:solidFill>
                  <a:srgbClr val="000000"/>
                </a:solidFill>
                <a:latin typeface="Helvetica" pitchFamily="2" charset="0"/>
              </a:rPr>
              <a:t>Comparison of normalized Deep UV and visible Raman spectra for carotenoids. In all cases, top spectrum is 633 nm excitation; middle is 532 nm; bottom is 248 nm. </a:t>
            </a:r>
            <a:endParaRPr lang="en-US" sz="2000" b="0" i="1" u="none" strike="noStrike" dirty="0">
              <a:solidFill>
                <a:srgbClr val="000000"/>
              </a:solidFill>
              <a:effectLst/>
              <a:latin typeface="Helvetica" pitchFamily="2" charset="0"/>
            </a:endParaRPr>
          </a:p>
        </p:txBody>
      </p:sp>
      <p:pic>
        <p:nvPicPr>
          <p:cNvPr id="1048" name="Picture 24">
            <a:extLst>
              <a:ext uri="{FF2B5EF4-FFF2-40B4-BE49-F238E27FC236}">
                <a16:creationId xmlns:a16="http://schemas.microsoft.com/office/drawing/2014/main" id="{841B94EE-6123-FED4-B719-7D14A46C9E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33929" y="13074453"/>
            <a:ext cx="3730752" cy="212553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3CB2BE7C-F431-8034-860F-A96574E0063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33929" y="15380516"/>
            <a:ext cx="3728181" cy="221981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D258ACF3-AFAC-EE3C-8510-55754E7CE69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48"/>
          <a:stretch/>
        </p:blipFill>
        <p:spPr bwMode="auto">
          <a:xfrm>
            <a:off x="17994036" y="15379751"/>
            <a:ext cx="3624474" cy="2221341"/>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EE78CC2E-A222-42BC-C5E6-5678ECB2835C}"/>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848"/>
          <a:stretch/>
        </p:blipFill>
        <p:spPr bwMode="auto">
          <a:xfrm>
            <a:off x="14365836" y="15379751"/>
            <a:ext cx="3624474" cy="222134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E47F31B0-3F55-FEB7-5CB9-B134E69643F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780"/>
          <a:stretch/>
        </p:blipFill>
        <p:spPr bwMode="auto">
          <a:xfrm>
            <a:off x="17991464" y="13026551"/>
            <a:ext cx="3627045" cy="222134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72548DDD-759B-9B34-E307-A6D6E44BDDDF}"/>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848"/>
          <a:stretch/>
        </p:blipFill>
        <p:spPr bwMode="auto">
          <a:xfrm>
            <a:off x="14365836" y="13026551"/>
            <a:ext cx="3624474" cy="222134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798B46DF-391B-99B9-E7C7-0D26E9B8C112}"/>
              </a:ext>
            </a:extLst>
          </p:cNvPr>
          <p:cNvSpPr txBox="1"/>
          <p:nvPr/>
        </p:nvSpPr>
        <p:spPr>
          <a:xfrm>
            <a:off x="11558107" y="12885562"/>
            <a:ext cx="1774700" cy="323165"/>
          </a:xfrm>
          <a:prstGeom prst="rect">
            <a:avLst/>
          </a:prstGeom>
          <a:noFill/>
        </p:spPr>
        <p:txBody>
          <a:bodyPr wrap="square">
            <a:spAutoFit/>
          </a:bodyPr>
          <a:lstStyle/>
          <a:p>
            <a:pPr algn="ctr"/>
            <a:r>
              <a:rPr lang="el-GR" sz="1500" i="1" dirty="0">
                <a:effectLst/>
                <a:latin typeface="Helvetica" pitchFamily="2" charset="0"/>
              </a:rPr>
              <a:t>β</a:t>
            </a:r>
            <a:r>
              <a:rPr lang="en-US" sz="1500" i="1" dirty="0">
                <a:latin typeface="Helvetica" pitchFamily="2" charset="0"/>
              </a:rPr>
              <a:t>-</a:t>
            </a:r>
            <a:r>
              <a:rPr lang="en-US" sz="1500" b="0" i="1" u="none" strike="noStrike" dirty="0">
                <a:solidFill>
                  <a:srgbClr val="000000"/>
                </a:solidFill>
                <a:effectLst/>
                <a:latin typeface="Helvetica" pitchFamily="2" charset="0"/>
              </a:rPr>
              <a:t>carotene</a:t>
            </a:r>
          </a:p>
        </p:txBody>
      </p:sp>
      <p:sp>
        <p:nvSpPr>
          <p:cNvPr id="39" name="TextBox 38">
            <a:extLst>
              <a:ext uri="{FF2B5EF4-FFF2-40B4-BE49-F238E27FC236}">
                <a16:creationId xmlns:a16="http://schemas.microsoft.com/office/drawing/2014/main" id="{49AE5CBA-CE77-14D9-FFB6-631FC0ADC389}"/>
              </a:ext>
            </a:extLst>
          </p:cNvPr>
          <p:cNvSpPr txBox="1"/>
          <p:nvPr/>
        </p:nvSpPr>
        <p:spPr>
          <a:xfrm>
            <a:off x="11610669" y="15328986"/>
            <a:ext cx="1774700" cy="323165"/>
          </a:xfrm>
          <a:prstGeom prst="rect">
            <a:avLst/>
          </a:prstGeom>
          <a:noFill/>
        </p:spPr>
        <p:txBody>
          <a:bodyPr wrap="square">
            <a:spAutoFit/>
          </a:bodyPr>
          <a:lstStyle/>
          <a:p>
            <a:pPr algn="ctr"/>
            <a:r>
              <a:rPr lang="en-US" sz="1500" i="1" dirty="0">
                <a:effectLst/>
                <a:latin typeface="Helvetica" pitchFamily="2" charset="0"/>
              </a:rPr>
              <a:t>Astaxanthin</a:t>
            </a:r>
            <a:endParaRPr lang="en-US" sz="1500" b="0" i="1" u="none" strike="noStrike" dirty="0">
              <a:solidFill>
                <a:srgbClr val="000000"/>
              </a:solidFill>
              <a:effectLst/>
              <a:latin typeface="Helvetica" pitchFamily="2" charset="0"/>
            </a:endParaRPr>
          </a:p>
        </p:txBody>
      </p:sp>
      <p:sp>
        <p:nvSpPr>
          <p:cNvPr id="40" name="TextBox 39">
            <a:extLst>
              <a:ext uri="{FF2B5EF4-FFF2-40B4-BE49-F238E27FC236}">
                <a16:creationId xmlns:a16="http://schemas.microsoft.com/office/drawing/2014/main" id="{6FC699A4-9AD6-809B-630B-F14FE77FF142}"/>
              </a:ext>
            </a:extLst>
          </p:cNvPr>
          <p:cNvSpPr txBox="1"/>
          <p:nvPr/>
        </p:nvSpPr>
        <p:spPr>
          <a:xfrm>
            <a:off x="15328837" y="12879195"/>
            <a:ext cx="1774700" cy="323165"/>
          </a:xfrm>
          <a:prstGeom prst="rect">
            <a:avLst/>
          </a:prstGeom>
          <a:noFill/>
        </p:spPr>
        <p:txBody>
          <a:bodyPr wrap="square">
            <a:spAutoFit/>
          </a:bodyPr>
          <a:lstStyle/>
          <a:p>
            <a:pPr algn="ctr"/>
            <a:r>
              <a:rPr lang="en-US" sz="1500" i="1" dirty="0">
                <a:effectLst/>
                <a:latin typeface="Helvetica" pitchFamily="2" charset="0"/>
              </a:rPr>
              <a:t>Lutein</a:t>
            </a:r>
            <a:endParaRPr lang="en-US" sz="1500" b="0" i="1" u="none" strike="noStrike" dirty="0">
              <a:solidFill>
                <a:srgbClr val="000000"/>
              </a:solidFill>
              <a:effectLst/>
              <a:latin typeface="Helvetica" pitchFamily="2" charset="0"/>
            </a:endParaRPr>
          </a:p>
        </p:txBody>
      </p:sp>
      <p:sp>
        <p:nvSpPr>
          <p:cNvPr id="41" name="TextBox 40">
            <a:extLst>
              <a:ext uri="{FF2B5EF4-FFF2-40B4-BE49-F238E27FC236}">
                <a16:creationId xmlns:a16="http://schemas.microsoft.com/office/drawing/2014/main" id="{1583F2E3-4C64-93FF-4FB4-2E4987D9A03E}"/>
              </a:ext>
            </a:extLst>
          </p:cNvPr>
          <p:cNvSpPr txBox="1"/>
          <p:nvPr/>
        </p:nvSpPr>
        <p:spPr>
          <a:xfrm>
            <a:off x="15328837" y="15329457"/>
            <a:ext cx="1774700" cy="323165"/>
          </a:xfrm>
          <a:prstGeom prst="rect">
            <a:avLst/>
          </a:prstGeom>
          <a:noFill/>
        </p:spPr>
        <p:txBody>
          <a:bodyPr wrap="square">
            <a:spAutoFit/>
          </a:bodyPr>
          <a:lstStyle/>
          <a:p>
            <a:pPr algn="ctr"/>
            <a:r>
              <a:rPr lang="en-US" sz="1500" i="1" dirty="0">
                <a:effectLst/>
                <a:latin typeface="Helvetica" pitchFamily="2" charset="0"/>
              </a:rPr>
              <a:t>Lycopene</a:t>
            </a:r>
            <a:endParaRPr lang="en-US" sz="1500" b="0" i="1" u="none" strike="noStrike" dirty="0">
              <a:solidFill>
                <a:srgbClr val="000000"/>
              </a:solidFill>
              <a:effectLst/>
              <a:latin typeface="Helvetica" pitchFamily="2" charset="0"/>
            </a:endParaRPr>
          </a:p>
        </p:txBody>
      </p:sp>
      <p:sp>
        <p:nvSpPr>
          <p:cNvPr id="42" name="TextBox 41">
            <a:extLst>
              <a:ext uri="{FF2B5EF4-FFF2-40B4-BE49-F238E27FC236}">
                <a16:creationId xmlns:a16="http://schemas.microsoft.com/office/drawing/2014/main" id="{5CCB1474-9400-549B-9E5E-561785F35D8F}"/>
              </a:ext>
            </a:extLst>
          </p:cNvPr>
          <p:cNvSpPr txBox="1"/>
          <p:nvPr/>
        </p:nvSpPr>
        <p:spPr>
          <a:xfrm>
            <a:off x="19023339" y="12890702"/>
            <a:ext cx="1774700" cy="323165"/>
          </a:xfrm>
          <a:prstGeom prst="rect">
            <a:avLst/>
          </a:prstGeom>
          <a:noFill/>
        </p:spPr>
        <p:txBody>
          <a:bodyPr wrap="square">
            <a:spAutoFit/>
          </a:bodyPr>
          <a:lstStyle/>
          <a:p>
            <a:pPr algn="ctr"/>
            <a:r>
              <a:rPr lang="en-US" sz="1500" i="1" dirty="0">
                <a:effectLst/>
                <a:latin typeface="Helvetica" pitchFamily="2" charset="0"/>
              </a:rPr>
              <a:t>Zeaxanthin</a:t>
            </a:r>
            <a:endParaRPr lang="en-US" sz="1500" b="0" i="1" u="none" strike="noStrike" dirty="0">
              <a:solidFill>
                <a:srgbClr val="000000"/>
              </a:solidFill>
              <a:effectLst/>
              <a:latin typeface="Helvetica" pitchFamily="2" charset="0"/>
            </a:endParaRPr>
          </a:p>
        </p:txBody>
      </p:sp>
      <p:sp>
        <p:nvSpPr>
          <p:cNvPr id="43" name="TextBox 42">
            <a:extLst>
              <a:ext uri="{FF2B5EF4-FFF2-40B4-BE49-F238E27FC236}">
                <a16:creationId xmlns:a16="http://schemas.microsoft.com/office/drawing/2014/main" id="{EBEE90E2-9A80-4213-5079-089839D024AC}"/>
              </a:ext>
            </a:extLst>
          </p:cNvPr>
          <p:cNvSpPr txBox="1"/>
          <p:nvPr/>
        </p:nvSpPr>
        <p:spPr>
          <a:xfrm>
            <a:off x="19023339" y="15340964"/>
            <a:ext cx="1774700" cy="323165"/>
          </a:xfrm>
          <a:prstGeom prst="rect">
            <a:avLst/>
          </a:prstGeom>
          <a:noFill/>
        </p:spPr>
        <p:txBody>
          <a:bodyPr wrap="square">
            <a:spAutoFit/>
          </a:bodyPr>
          <a:lstStyle/>
          <a:p>
            <a:pPr algn="ctr"/>
            <a:r>
              <a:rPr lang="el-GR" sz="1500" i="1" dirty="0">
                <a:effectLst/>
                <a:latin typeface="Helvetica" pitchFamily="2" charset="0"/>
              </a:rPr>
              <a:t>β</a:t>
            </a:r>
            <a:r>
              <a:rPr lang="en-US" sz="1500" i="1" dirty="0">
                <a:latin typeface="Helvetica" pitchFamily="2" charset="0"/>
              </a:rPr>
              <a:t>-</a:t>
            </a:r>
            <a:r>
              <a:rPr lang="en-US" sz="1500" i="1" dirty="0">
                <a:solidFill>
                  <a:srgbClr val="000000"/>
                </a:solidFill>
                <a:latin typeface="Helvetica" pitchFamily="2" charset="0"/>
              </a:rPr>
              <a:t>ionone</a:t>
            </a:r>
            <a:endParaRPr lang="en-US" sz="1500" b="0" i="1" u="none" strike="noStrike" dirty="0">
              <a:solidFill>
                <a:srgbClr val="000000"/>
              </a:solidFill>
              <a:effectLst/>
              <a:latin typeface="Helvetica" pitchFamily="2" charset="0"/>
            </a:endParaRPr>
          </a:p>
        </p:txBody>
      </p:sp>
      <p:pic>
        <p:nvPicPr>
          <p:cNvPr id="45" name="Picture 44" descr="A group of graphs showing different colors&#10;&#10;Description automatically generated">
            <a:extLst>
              <a:ext uri="{FF2B5EF4-FFF2-40B4-BE49-F238E27FC236}">
                <a16:creationId xmlns:a16="http://schemas.microsoft.com/office/drawing/2014/main" id="{6DEF992B-3AC1-D5DD-C589-6A2D1C4257CA}"/>
              </a:ext>
            </a:extLst>
          </p:cNvPr>
          <p:cNvPicPr>
            <a:picLocks noChangeAspect="1"/>
          </p:cNvPicPr>
          <p:nvPr/>
        </p:nvPicPr>
        <p:blipFill>
          <a:blip r:embed="rId17"/>
          <a:stretch>
            <a:fillRect/>
          </a:stretch>
        </p:blipFill>
        <p:spPr>
          <a:xfrm>
            <a:off x="10511584" y="18907368"/>
            <a:ext cx="11143653" cy="4671442"/>
          </a:xfrm>
          <a:prstGeom prst="rect">
            <a:avLst/>
          </a:prstGeom>
          <a:ln>
            <a:solidFill>
              <a:schemeClr val="tx1"/>
            </a:solidFill>
          </a:ln>
        </p:spPr>
      </p:pic>
      <p:sp>
        <p:nvSpPr>
          <p:cNvPr id="46" name="TextBox 45">
            <a:extLst>
              <a:ext uri="{FF2B5EF4-FFF2-40B4-BE49-F238E27FC236}">
                <a16:creationId xmlns:a16="http://schemas.microsoft.com/office/drawing/2014/main" id="{6AC35FA0-6CC9-77B7-9D2E-7F1CA2948F61}"/>
              </a:ext>
            </a:extLst>
          </p:cNvPr>
          <p:cNvSpPr txBox="1"/>
          <p:nvPr/>
        </p:nvSpPr>
        <p:spPr>
          <a:xfrm>
            <a:off x="10573203" y="23754419"/>
            <a:ext cx="11189685" cy="400110"/>
          </a:xfrm>
          <a:prstGeom prst="rect">
            <a:avLst/>
          </a:prstGeom>
          <a:noFill/>
        </p:spPr>
        <p:txBody>
          <a:bodyPr wrap="square">
            <a:spAutoFit/>
          </a:bodyPr>
          <a:lstStyle/>
          <a:p>
            <a:pPr algn="just"/>
            <a:r>
              <a:rPr lang="en-US" sz="2000" b="0" i="1" u="none" strike="noStrike" dirty="0">
                <a:solidFill>
                  <a:srgbClr val="000000"/>
                </a:solidFill>
                <a:effectLst/>
                <a:latin typeface="Helvetica" pitchFamily="2" charset="0"/>
              </a:rPr>
              <a:t>Figure 3. </a:t>
            </a:r>
            <a:r>
              <a:rPr lang="en-US" sz="2000" i="1" dirty="0">
                <a:solidFill>
                  <a:srgbClr val="000000"/>
                </a:solidFill>
                <a:latin typeface="Helvetica" pitchFamily="2" charset="0"/>
              </a:rPr>
              <a:t>UV-Vis absorption spectra for carotenoids. The Raman laser lines are marked. </a:t>
            </a:r>
            <a:endParaRPr lang="en-US" sz="2000" b="0" i="1" u="none" strike="noStrike" dirty="0">
              <a:solidFill>
                <a:srgbClr val="000000"/>
              </a:solidFill>
              <a:effectLst/>
              <a:latin typeface="Helvetica" pitchFamily="2" charset="0"/>
            </a:endParaRPr>
          </a:p>
        </p:txBody>
      </p:sp>
      <p:sp>
        <p:nvSpPr>
          <p:cNvPr id="47" name="TextBox 46">
            <a:extLst>
              <a:ext uri="{FF2B5EF4-FFF2-40B4-BE49-F238E27FC236}">
                <a16:creationId xmlns:a16="http://schemas.microsoft.com/office/drawing/2014/main" id="{0190EA87-B03A-DBE7-69F6-4A7DC064CA57}"/>
              </a:ext>
            </a:extLst>
          </p:cNvPr>
          <p:cNvSpPr txBox="1"/>
          <p:nvPr/>
        </p:nvSpPr>
        <p:spPr>
          <a:xfrm>
            <a:off x="12165158" y="19252575"/>
            <a:ext cx="1774700" cy="323165"/>
          </a:xfrm>
          <a:prstGeom prst="rect">
            <a:avLst/>
          </a:prstGeom>
          <a:noFill/>
        </p:spPr>
        <p:txBody>
          <a:bodyPr wrap="square">
            <a:spAutoFit/>
          </a:bodyPr>
          <a:lstStyle/>
          <a:p>
            <a:pPr algn="ctr"/>
            <a:r>
              <a:rPr lang="el-GR" sz="1500" i="1" dirty="0">
                <a:effectLst/>
                <a:latin typeface="Helvetica" pitchFamily="2" charset="0"/>
              </a:rPr>
              <a:t>β</a:t>
            </a:r>
            <a:r>
              <a:rPr lang="en-US" sz="1500" i="1" dirty="0">
                <a:latin typeface="Helvetica" pitchFamily="2" charset="0"/>
              </a:rPr>
              <a:t>-</a:t>
            </a:r>
            <a:r>
              <a:rPr lang="en-US" sz="1500" b="0" i="1" u="none" strike="noStrike" dirty="0">
                <a:solidFill>
                  <a:srgbClr val="000000"/>
                </a:solidFill>
                <a:effectLst/>
                <a:latin typeface="Helvetica" pitchFamily="2" charset="0"/>
              </a:rPr>
              <a:t>carotene</a:t>
            </a:r>
          </a:p>
        </p:txBody>
      </p:sp>
      <p:sp>
        <p:nvSpPr>
          <p:cNvPr id="48" name="TextBox 47">
            <a:extLst>
              <a:ext uri="{FF2B5EF4-FFF2-40B4-BE49-F238E27FC236}">
                <a16:creationId xmlns:a16="http://schemas.microsoft.com/office/drawing/2014/main" id="{D345DF25-3FA3-D144-6455-2C963B889FFA}"/>
              </a:ext>
            </a:extLst>
          </p:cNvPr>
          <p:cNvSpPr txBox="1"/>
          <p:nvPr/>
        </p:nvSpPr>
        <p:spPr>
          <a:xfrm>
            <a:off x="12217720" y="21695999"/>
            <a:ext cx="1774700" cy="323165"/>
          </a:xfrm>
          <a:prstGeom prst="rect">
            <a:avLst/>
          </a:prstGeom>
          <a:noFill/>
        </p:spPr>
        <p:txBody>
          <a:bodyPr wrap="square">
            <a:spAutoFit/>
          </a:bodyPr>
          <a:lstStyle/>
          <a:p>
            <a:pPr algn="ctr"/>
            <a:r>
              <a:rPr lang="en-US" sz="1500" i="1" dirty="0">
                <a:effectLst/>
                <a:latin typeface="Helvetica" pitchFamily="2" charset="0"/>
              </a:rPr>
              <a:t>Astaxanthin</a:t>
            </a:r>
            <a:endParaRPr lang="en-US" sz="1500" b="0" i="1" u="none" strike="noStrike" dirty="0">
              <a:solidFill>
                <a:srgbClr val="000000"/>
              </a:solidFill>
              <a:effectLst/>
              <a:latin typeface="Helvetica" pitchFamily="2" charset="0"/>
            </a:endParaRPr>
          </a:p>
        </p:txBody>
      </p:sp>
      <p:sp>
        <p:nvSpPr>
          <p:cNvPr id="49" name="TextBox 48">
            <a:extLst>
              <a:ext uri="{FF2B5EF4-FFF2-40B4-BE49-F238E27FC236}">
                <a16:creationId xmlns:a16="http://schemas.microsoft.com/office/drawing/2014/main" id="{E0920ABC-3B21-9FC7-318E-A0BFF16E8AF1}"/>
              </a:ext>
            </a:extLst>
          </p:cNvPr>
          <p:cNvSpPr txBox="1"/>
          <p:nvPr/>
        </p:nvSpPr>
        <p:spPr>
          <a:xfrm>
            <a:off x="15935888" y="19246208"/>
            <a:ext cx="1774700" cy="323165"/>
          </a:xfrm>
          <a:prstGeom prst="rect">
            <a:avLst/>
          </a:prstGeom>
          <a:noFill/>
        </p:spPr>
        <p:txBody>
          <a:bodyPr wrap="square">
            <a:spAutoFit/>
          </a:bodyPr>
          <a:lstStyle/>
          <a:p>
            <a:pPr algn="ctr"/>
            <a:r>
              <a:rPr lang="en-US" sz="1500" i="1" dirty="0">
                <a:effectLst/>
                <a:latin typeface="Helvetica" pitchFamily="2" charset="0"/>
              </a:rPr>
              <a:t>Lutein</a:t>
            </a:r>
            <a:endParaRPr lang="en-US" sz="1500" b="0" i="1" u="none" strike="noStrike" dirty="0">
              <a:solidFill>
                <a:srgbClr val="000000"/>
              </a:solidFill>
              <a:effectLst/>
              <a:latin typeface="Helvetica" pitchFamily="2" charset="0"/>
            </a:endParaRPr>
          </a:p>
        </p:txBody>
      </p:sp>
      <p:sp>
        <p:nvSpPr>
          <p:cNvPr id="50" name="TextBox 49">
            <a:extLst>
              <a:ext uri="{FF2B5EF4-FFF2-40B4-BE49-F238E27FC236}">
                <a16:creationId xmlns:a16="http://schemas.microsoft.com/office/drawing/2014/main" id="{5D5F927B-FDF3-3532-0005-F099CC52B5A6}"/>
              </a:ext>
            </a:extLst>
          </p:cNvPr>
          <p:cNvSpPr txBox="1"/>
          <p:nvPr/>
        </p:nvSpPr>
        <p:spPr>
          <a:xfrm>
            <a:off x="15935888" y="21696470"/>
            <a:ext cx="1774700" cy="323165"/>
          </a:xfrm>
          <a:prstGeom prst="rect">
            <a:avLst/>
          </a:prstGeom>
          <a:noFill/>
        </p:spPr>
        <p:txBody>
          <a:bodyPr wrap="square">
            <a:spAutoFit/>
          </a:bodyPr>
          <a:lstStyle/>
          <a:p>
            <a:pPr algn="ctr"/>
            <a:r>
              <a:rPr lang="en-US" sz="1500" i="1" dirty="0">
                <a:effectLst/>
                <a:latin typeface="Helvetica" pitchFamily="2" charset="0"/>
              </a:rPr>
              <a:t>Lycopene</a:t>
            </a:r>
            <a:endParaRPr lang="en-US" sz="1500" b="0" i="1" u="none" strike="noStrike" dirty="0">
              <a:solidFill>
                <a:srgbClr val="000000"/>
              </a:solidFill>
              <a:effectLst/>
              <a:latin typeface="Helvetica" pitchFamily="2" charset="0"/>
            </a:endParaRPr>
          </a:p>
        </p:txBody>
      </p:sp>
      <p:sp>
        <p:nvSpPr>
          <p:cNvPr id="51" name="TextBox 50">
            <a:extLst>
              <a:ext uri="{FF2B5EF4-FFF2-40B4-BE49-F238E27FC236}">
                <a16:creationId xmlns:a16="http://schemas.microsoft.com/office/drawing/2014/main" id="{54BBD2B5-B66E-1C94-F34A-88BF78B69168}"/>
              </a:ext>
            </a:extLst>
          </p:cNvPr>
          <p:cNvSpPr txBox="1"/>
          <p:nvPr/>
        </p:nvSpPr>
        <p:spPr>
          <a:xfrm>
            <a:off x="19630390" y="19257715"/>
            <a:ext cx="1774700" cy="323165"/>
          </a:xfrm>
          <a:prstGeom prst="rect">
            <a:avLst/>
          </a:prstGeom>
          <a:noFill/>
        </p:spPr>
        <p:txBody>
          <a:bodyPr wrap="square">
            <a:spAutoFit/>
          </a:bodyPr>
          <a:lstStyle/>
          <a:p>
            <a:pPr algn="ctr"/>
            <a:r>
              <a:rPr lang="en-US" sz="1500" i="1" dirty="0">
                <a:effectLst/>
                <a:latin typeface="Helvetica" pitchFamily="2" charset="0"/>
              </a:rPr>
              <a:t>Zeaxanthin</a:t>
            </a:r>
            <a:endParaRPr lang="en-US" sz="1500" b="0" i="1" u="none" strike="noStrike" dirty="0">
              <a:solidFill>
                <a:srgbClr val="000000"/>
              </a:solidFill>
              <a:effectLst/>
              <a:latin typeface="Helvetica" pitchFamily="2" charset="0"/>
            </a:endParaRPr>
          </a:p>
        </p:txBody>
      </p:sp>
      <p:sp>
        <p:nvSpPr>
          <p:cNvPr id="52" name="TextBox 51">
            <a:extLst>
              <a:ext uri="{FF2B5EF4-FFF2-40B4-BE49-F238E27FC236}">
                <a16:creationId xmlns:a16="http://schemas.microsoft.com/office/drawing/2014/main" id="{97AF1CF2-7B7E-3583-CAF9-255DB101A624}"/>
              </a:ext>
            </a:extLst>
          </p:cNvPr>
          <p:cNvSpPr txBox="1"/>
          <p:nvPr/>
        </p:nvSpPr>
        <p:spPr>
          <a:xfrm>
            <a:off x="19630390" y="21707977"/>
            <a:ext cx="1774700" cy="323165"/>
          </a:xfrm>
          <a:prstGeom prst="rect">
            <a:avLst/>
          </a:prstGeom>
          <a:noFill/>
        </p:spPr>
        <p:txBody>
          <a:bodyPr wrap="square">
            <a:spAutoFit/>
          </a:bodyPr>
          <a:lstStyle/>
          <a:p>
            <a:pPr algn="ctr"/>
            <a:r>
              <a:rPr lang="el-GR" sz="1500" i="1" dirty="0">
                <a:effectLst/>
                <a:latin typeface="Helvetica" pitchFamily="2" charset="0"/>
              </a:rPr>
              <a:t>β</a:t>
            </a:r>
            <a:r>
              <a:rPr lang="en-US" sz="1500" i="1" dirty="0">
                <a:latin typeface="Helvetica" pitchFamily="2" charset="0"/>
              </a:rPr>
              <a:t>-</a:t>
            </a:r>
            <a:r>
              <a:rPr lang="en-US" sz="1500" i="1" dirty="0">
                <a:solidFill>
                  <a:srgbClr val="000000"/>
                </a:solidFill>
                <a:latin typeface="Helvetica" pitchFamily="2" charset="0"/>
              </a:rPr>
              <a:t>ionone</a:t>
            </a:r>
            <a:endParaRPr lang="en-US" sz="1500" b="0" i="1" u="none" strike="noStrike" dirty="0">
              <a:solidFill>
                <a:srgbClr val="000000"/>
              </a:solidFill>
              <a:effectLst/>
              <a:latin typeface="Helvetica" pitchFamily="2" charset="0"/>
            </a:endParaRPr>
          </a:p>
        </p:txBody>
      </p:sp>
      <p:cxnSp>
        <p:nvCxnSpPr>
          <p:cNvPr id="54" name="Straight Connector 53">
            <a:extLst>
              <a:ext uri="{FF2B5EF4-FFF2-40B4-BE49-F238E27FC236}">
                <a16:creationId xmlns:a16="http://schemas.microsoft.com/office/drawing/2014/main" id="{82438A48-AAC1-DC4A-9555-857C606E9943}"/>
              </a:ext>
            </a:extLst>
          </p:cNvPr>
          <p:cNvCxnSpPr/>
          <p:nvPr/>
        </p:nvCxnSpPr>
        <p:spPr>
          <a:xfrm>
            <a:off x="276184" y="24196093"/>
            <a:ext cx="213790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1109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17006</TotalTime>
  <Words>886</Words>
  <Application>Microsoft Office PowerPoint</Application>
  <PresentationFormat>Custom</PresentationFormat>
  <Paragraphs>71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1212)</cp:lastModifiedBy>
  <cp:revision>70</cp:revision>
  <dcterms:created xsi:type="dcterms:W3CDTF">2022-08-22T17:05:38Z</dcterms:created>
  <dcterms:modified xsi:type="dcterms:W3CDTF">2023-11-29T04:24:36Z</dcterms:modified>
</cp:coreProperties>
</file>