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219456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CCBEA06-7298-F5AF-E46F-36D6DE6EBD85}" name="Hong, Sophia (US 1200)" initials="HS(1" userId="S::ana.s.hong@jpl.nasa.gov::8ed35a80-99c1-44c0-b57b-9b3aa285e4d8" providerId="AD"/>
  <p188:author id="{9F1056C4-72A9-A504-F5CB-4FBBE654700D}" name="Castaneda, Lupe (US 1230)" initials="CL(1" userId="S::Guadalupe.Castaneda@jpl.nasa.gov::6691f1d8-cdcc-421d-b26a-5c6cdec0460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Laura Fackrell" initials="LF" lastIdx="5" clrIdx="0">
    <p:extLst>
      <p:ext uri="{19B8F6BF-5375-455C-9EA6-DF929625EA0E}">
        <p15:presenceInfo xmlns:p15="http://schemas.microsoft.com/office/powerpoint/2012/main" userId="8bb1908e19761512" providerId="Windows Live"/>
      </p:ext>
    </p:extLst>
  </p:cmAuthor>
  <p:cmAuthor id="2" name="Newlin, Laura E (US 3530)" initials="NLE(3" lastIdx="5" clrIdx="1">
    <p:extLst>
      <p:ext uri="{19B8F6BF-5375-455C-9EA6-DF929625EA0E}">
        <p15:presenceInfo xmlns:p15="http://schemas.microsoft.com/office/powerpoint/2012/main" userId="Newlin, Laura E (US 3530)" providerId="None"/>
      </p:ext>
    </p:extLst>
  </p:cmAuthor>
  <p:cmAuthor id="3" name="Fackrell, Laura E (US 353N-Affiliate)" initials="LF" lastIdx="1" clrIdx="2">
    <p:extLst>
      <p:ext uri="{19B8F6BF-5375-455C-9EA6-DF929625EA0E}">
        <p15:presenceInfo xmlns:p15="http://schemas.microsoft.com/office/powerpoint/2012/main" userId="S::laura.e.fackrell@jpl.nasa.gov::90ef88dc-61bc-4258-854f-5dfffdad8fc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1415"/>
    <a:srgbClr val="9F2B1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35"/>
    <p:restoredTop sz="96405"/>
  </p:normalViewPr>
  <p:slideViewPr>
    <p:cSldViewPr snapToGrid="0">
      <p:cViewPr varScale="1">
        <p:scale>
          <a:sx n="26" d="100"/>
          <a:sy n="26" d="100"/>
        </p:scale>
        <p:origin x="5803" y="9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microsoft.com/office/2018/10/relationships/authors" Target="authors.xml"/><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5920" y="5387342"/>
            <a:ext cx="18653760" cy="11460480"/>
          </a:xfrm>
        </p:spPr>
        <p:txBody>
          <a:bodyPr anchor="b"/>
          <a:lstStyle>
            <a:lvl1pPr algn="ctr">
              <a:defRPr sz="14400"/>
            </a:lvl1pPr>
          </a:lstStyle>
          <a:p>
            <a:r>
              <a:rPr lang="en-US"/>
              <a:t>Click to edit Master title style</a:t>
            </a:r>
            <a:endParaRPr lang="en-US" dirty="0"/>
          </a:p>
        </p:txBody>
      </p:sp>
      <p:sp>
        <p:nvSpPr>
          <p:cNvPr id="3" name="Subtitle 2"/>
          <p:cNvSpPr>
            <a:spLocks noGrp="1"/>
          </p:cNvSpPr>
          <p:nvPr>
            <p:ph type="subTitle" idx="1"/>
          </p:nvPr>
        </p:nvSpPr>
        <p:spPr>
          <a:xfrm>
            <a:off x="2743200" y="17289782"/>
            <a:ext cx="16459200" cy="7947658"/>
          </a:xfrm>
        </p:spPr>
        <p:txBody>
          <a:bodyPr/>
          <a:lstStyle>
            <a:lvl1pPr marL="0" indent="0" algn="ctr">
              <a:buNone/>
              <a:defRPr sz="5760"/>
            </a:lvl1pPr>
            <a:lvl2pPr marL="1097280" indent="0" algn="ctr">
              <a:buNone/>
              <a:defRPr sz="4800"/>
            </a:lvl2pPr>
            <a:lvl3pPr marL="2194560" indent="0" algn="ctr">
              <a:buNone/>
              <a:defRPr sz="4320"/>
            </a:lvl3pPr>
            <a:lvl4pPr marL="3291840" indent="0" algn="ctr">
              <a:buNone/>
              <a:defRPr sz="3840"/>
            </a:lvl4pPr>
            <a:lvl5pPr marL="4389120" indent="0" algn="ctr">
              <a:buNone/>
              <a:defRPr sz="3840"/>
            </a:lvl5pPr>
            <a:lvl6pPr marL="5486400" indent="0" algn="ctr">
              <a:buNone/>
              <a:defRPr sz="3840"/>
            </a:lvl6pPr>
            <a:lvl7pPr marL="6583680" indent="0" algn="ctr">
              <a:buNone/>
              <a:defRPr sz="3840"/>
            </a:lvl7pPr>
            <a:lvl8pPr marL="7680960" indent="0" algn="ctr">
              <a:buNone/>
              <a:defRPr sz="3840"/>
            </a:lvl8pPr>
            <a:lvl9pPr marL="8778240" indent="0" algn="ctr">
              <a:buNone/>
              <a:defRPr sz="38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B41C0FA-16C0-894C-A716-8787E14EF5B7}" type="datetimeFigureOut">
              <a:rPr lang="en-US" smtClean="0"/>
              <a:t>11/28/2023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A531C-7793-A540-B2EB-21B5693E78E3}" type="slidenum">
              <a:rPr lang="en-US" smtClean="0"/>
              <a:t>‹#›</a:t>
            </a:fld>
            <a:endParaRPr lang="en-US"/>
          </a:p>
        </p:txBody>
      </p:sp>
    </p:spTree>
    <p:extLst>
      <p:ext uri="{BB962C8B-B14F-4D97-AF65-F5344CB8AC3E}">
        <p14:creationId xmlns:p14="http://schemas.microsoft.com/office/powerpoint/2010/main" val="1820138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41C0FA-16C0-894C-A716-8787E14EF5B7}" type="datetimeFigureOut">
              <a:rPr lang="en-US" smtClean="0"/>
              <a:t>11/28/2023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A531C-7793-A540-B2EB-21B5693E78E3}" type="slidenum">
              <a:rPr lang="en-US" smtClean="0"/>
              <a:t>‹#›</a:t>
            </a:fld>
            <a:endParaRPr lang="en-US"/>
          </a:p>
        </p:txBody>
      </p:sp>
    </p:spTree>
    <p:extLst>
      <p:ext uri="{BB962C8B-B14F-4D97-AF65-F5344CB8AC3E}">
        <p14:creationId xmlns:p14="http://schemas.microsoft.com/office/powerpoint/2010/main" val="3890185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04821" y="1752600"/>
            <a:ext cx="473202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508761" y="1752600"/>
            <a:ext cx="1392174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41C0FA-16C0-894C-A716-8787E14EF5B7}" type="datetimeFigureOut">
              <a:rPr lang="en-US" smtClean="0"/>
              <a:t>11/28/2023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A531C-7793-A540-B2EB-21B5693E78E3}" type="slidenum">
              <a:rPr lang="en-US" smtClean="0"/>
              <a:t>‹#›</a:t>
            </a:fld>
            <a:endParaRPr lang="en-US"/>
          </a:p>
        </p:txBody>
      </p:sp>
    </p:spTree>
    <p:extLst>
      <p:ext uri="{BB962C8B-B14F-4D97-AF65-F5344CB8AC3E}">
        <p14:creationId xmlns:p14="http://schemas.microsoft.com/office/powerpoint/2010/main" val="4146967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41C0FA-16C0-894C-A716-8787E14EF5B7}" type="datetimeFigureOut">
              <a:rPr lang="en-US" smtClean="0"/>
              <a:t>11/28/2023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A531C-7793-A540-B2EB-21B5693E78E3}" type="slidenum">
              <a:rPr lang="en-US" smtClean="0"/>
              <a:t>‹#›</a:t>
            </a:fld>
            <a:endParaRPr lang="en-US"/>
          </a:p>
        </p:txBody>
      </p:sp>
    </p:spTree>
    <p:extLst>
      <p:ext uri="{BB962C8B-B14F-4D97-AF65-F5344CB8AC3E}">
        <p14:creationId xmlns:p14="http://schemas.microsoft.com/office/powerpoint/2010/main" val="1408014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97331" y="8206749"/>
            <a:ext cx="18928080" cy="13693138"/>
          </a:xfrm>
        </p:spPr>
        <p:txBody>
          <a:bodyPr anchor="b"/>
          <a:lstStyle>
            <a:lvl1pPr>
              <a:defRPr sz="14400"/>
            </a:lvl1pPr>
          </a:lstStyle>
          <a:p>
            <a:r>
              <a:rPr lang="en-US"/>
              <a:t>Click to edit Master title style</a:t>
            </a:r>
            <a:endParaRPr lang="en-US" dirty="0"/>
          </a:p>
        </p:txBody>
      </p:sp>
      <p:sp>
        <p:nvSpPr>
          <p:cNvPr id="3" name="Text Placeholder 2"/>
          <p:cNvSpPr>
            <a:spLocks noGrp="1"/>
          </p:cNvSpPr>
          <p:nvPr>
            <p:ph type="body" idx="1"/>
          </p:nvPr>
        </p:nvSpPr>
        <p:spPr>
          <a:xfrm>
            <a:off x="1497331" y="22029429"/>
            <a:ext cx="18928080" cy="7200898"/>
          </a:xfrm>
        </p:spPr>
        <p:txBody>
          <a:bodyPr/>
          <a:lstStyle>
            <a:lvl1pPr marL="0" indent="0">
              <a:buNone/>
              <a:defRPr sz="5760">
                <a:solidFill>
                  <a:schemeClr val="tx1"/>
                </a:solidFill>
              </a:defRPr>
            </a:lvl1pPr>
            <a:lvl2pPr marL="1097280" indent="0">
              <a:buNone/>
              <a:defRPr sz="4800">
                <a:solidFill>
                  <a:schemeClr val="tx1">
                    <a:tint val="75000"/>
                  </a:schemeClr>
                </a:solidFill>
              </a:defRPr>
            </a:lvl2pPr>
            <a:lvl3pPr marL="2194560" indent="0">
              <a:buNone/>
              <a:defRPr sz="4320">
                <a:solidFill>
                  <a:schemeClr val="tx1">
                    <a:tint val="75000"/>
                  </a:schemeClr>
                </a:solidFill>
              </a:defRPr>
            </a:lvl3pPr>
            <a:lvl4pPr marL="3291840" indent="0">
              <a:buNone/>
              <a:defRPr sz="3840">
                <a:solidFill>
                  <a:schemeClr val="tx1">
                    <a:tint val="75000"/>
                  </a:schemeClr>
                </a:solidFill>
              </a:defRPr>
            </a:lvl4pPr>
            <a:lvl5pPr marL="4389120" indent="0">
              <a:buNone/>
              <a:defRPr sz="3840">
                <a:solidFill>
                  <a:schemeClr val="tx1">
                    <a:tint val="75000"/>
                  </a:schemeClr>
                </a:solidFill>
              </a:defRPr>
            </a:lvl5pPr>
            <a:lvl6pPr marL="5486400" indent="0">
              <a:buNone/>
              <a:defRPr sz="3840">
                <a:solidFill>
                  <a:schemeClr val="tx1">
                    <a:tint val="75000"/>
                  </a:schemeClr>
                </a:solidFill>
              </a:defRPr>
            </a:lvl6pPr>
            <a:lvl7pPr marL="6583680" indent="0">
              <a:buNone/>
              <a:defRPr sz="3840">
                <a:solidFill>
                  <a:schemeClr val="tx1">
                    <a:tint val="75000"/>
                  </a:schemeClr>
                </a:solidFill>
              </a:defRPr>
            </a:lvl7pPr>
            <a:lvl8pPr marL="7680960" indent="0">
              <a:buNone/>
              <a:defRPr sz="3840">
                <a:solidFill>
                  <a:schemeClr val="tx1">
                    <a:tint val="75000"/>
                  </a:schemeClr>
                </a:solidFill>
              </a:defRPr>
            </a:lvl8pPr>
            <a:lvl9pPr marL="8778240" indent="0">
              <a:buNone/>
              <a:defRPr sz="38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41C0FA-16C0-894C-A716-8787E14EF5B7}" type="datetimeFigureOut">
              <a:rPr lang="en-US" smtClean="0"/>
              <a:t>11/28/2023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A531C-7793-A540-B2EB-21B5693E78E3}" type="slidenum">
              <a:rPr lang="en-US" smtClean="0"/>
              <a:t>‹#›</a:t>
            </a:fld>
            <a:endParaRPr lang="en-US"/>
          </a:p>
        </p:txBody>
      </p:sp>
    </p:spTree>
    <p:extLst>
      <p:ext uri="{BB962C8B-B14F-4D97-AF65-F5344CB8AC3E}">
        <p14:creationId xmlns:p14="http://schemas.microsoft.com/office/powerpoint/2010/main" val="3970350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08760" y="8763000"/>
            <a:ext cx="932688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1109960" y="8763000"/>
            <a:ext cx="932688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41C0FA-16C0-894C-A716-8787E14EF5B7}" type="datetimeFigureOut">
              <a:rPr lang="en-US" smtClean="0"/>
              <a:t>11/28/2023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CA531C-7793-A540-B2EB-21B5693E78E3}" type="slidenum">
              <a:rPr lang="en-US" smtClean="0"/>
              <a:t>‹#›</a:t>
            </a:fld>
            <a:endParaRPr lang="en-US"/>
          </a:p>
        </p:txBody>
      </p:sp>
    </p:spTree>
    <p:extLst>
      <p:ext uri="{BB962C8B-B14F-4D97-AF65-F5344CB8AC3E}">
        <p14:creationId xmlns:p14="http://schemas.microsoft.com/office/powerpoint/2010/main" val="70036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1618" y="1752607"/>
            <a:ext cx="1892808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11621" y="8069582"/>
            <a:ext cx="9284016" cy="3954778"/>
          </a:xfr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a:t>Click to edit Master text styles</a:t>
            </a:r>
          </a:p>
        </p:txBody>
      </p:sp>
      <p:sp>
        <p:nvSpPr>
          <p:cNvPr id="4" name="Content Placeholder 3"/>
          <p:cNvSpPr>
            <a:spLocks noGrp="1"/>
          </p:cNvSpPr>
          <p:nvPr>
            <p:ph sz="half" idx="2"/>
          </p:nvPr>
        </p:nvSpPr>
        <p:spPr>
          <a:xfrm>
            <a:off x="1511621" y="12024360"/>
            <a:ext cx="9284016"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1109961" y="8069582"/>
            <a:ext cx="9329738" cy="3954778"/>
          </a:xfr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a:t>Click to edit Master text styles</a:t>
            </a:r>
          </a:p>
        </p:txBody>
      </p:sp>
      <p:sp>
        <p:nvSpPr>
          <p:cNvPr id="6" name="Content Placeholder 5"/>
          <p:cNvSpPr>
            <a:spLocks noGrp="1"/>
          </p:cNvSpPr>
          <p:nvPr>
            <p:ph sz="quarter" idx="4"/>
          </p:nvPr>
        </p:nvSpPr>
        <p:spPr>
          <a:xfrm>
            <a:off x="11109961" y="12024360"/>
            <a:ext cx="9329738"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41C0FA-16C0-894C-A716-8787E14EF5B7}" type="datetimeFigureOut">
              <a:rPr lang="en-US" smtClean="0"/>
              <a:t>11/28/2023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CA531C-7793-A540-B2EB-21B5693E78E3}" type="slidenum">
              <a:rPr lang="en-US" smtClean="0"/>
              <a:t>‹#›</a:t>
            </a:fld>
            <a:endParaRPr lang="en-US"/>
          </a:p>
        </p:txBody>
      </p:sp>
    </p:spTree>
    <p:extLst>
      <p:ext uri="{BB962C8B-B14F-4D97-AF65-F5344CB8AC3E}">
        <p14:creationId xmlns:p14="http://schemas.microsoft.com/office/powerpoint/2010/main" val="1713448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41C0FA-16C0-894C-A716-8787E14EF5B7}" type="datetimeFigureOut">
              <a:rPr lang="en-US" smtClean="0"/>
              <a:t>11/28/2023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CA531C-7793-A540-B2EB-21B5693E78E3}" type="slidenum">
              <a:rPr lang="en-US" smtClean="0"/>
              <a:t>‹#›</a:t>
            </a:fld>
            <a:endParaRPr lang="en-US"/>
          </a:p>
        </p:txBody>
      </p:sp>
    </p:spTree>
    <p:extLst>
      <p:ext uri="{BB962C8B-B14F-4D97-AF65-F5344CB8AC3E}">
        <p14:creationId xmlns:p14="http://schemas.microsoft.com/office/powerpoint/2010/main" val="498772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41C0FA-16C0-894C-A716-8787E14EF5B7}" type="datetimeFigureOut">
              <a:rPr lang="en-US" smtClean="0"/>
              <a:t>11/28/2023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CA531C-7793-A540-B2EB-21B5693E78E3}" type="slidenum">
              <a:rPr lang="en-US" smtClean="0"/>
              <a:t>‹#›</a:t>
            </a:fld>
            <a:endParaRPr lang="en-US"/>
          </a:p>
        </p:txBody>
      </p:sp>
    </p:spTree>
    <p:extLst>
      <p:ext uri="{BB962C8B-B14F-4D97-AF65-F5344CB8AC3E}">
        <p14:creationId xmlns:p14="http://schemas.microsoft.com/office/powerpoint/2010/main" val="3819746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2194560"/>
            <a:ext cx="7078027" cy="7680960"/>
          </a:xfrm>
        </p:spPr>
        <p:txBody>
          <a:bodyPr anchor="b"/>
          <a:lstStyle>
            <a:lvl1pPr>
              <a:defRPr sz="7680"/>
            </a:lvl1pPr>
          </a:lstStyle>
          <a:p>
            <a:r>
              <a:rPr lang="en-US"/>
              <a:t>Click to edit Master title style</a:t>
            </a:r>
            <a:endParaRPr lang="en-US" dirty="0"/>
          </a:p>
        </p:txBody>
      </p:sp>
      <p:sp>
        <p:nvSpPr>
          <p:cNvPr id="3" name="Content Placeholder 2"/>
          <p:cNvSpPr>
            <a:spLocks noGrp="1"/>
          </p:cNvSpPr>
          <p:nvPr>
            <p:ph idx="1"/>
          </p:nvPr>
        </p:nvSpPr>
        <p:spPr>
          <a:xfrm>
            <a:off x="9329738" y="4739647"/>
            <a:ext cx="11109960" cy="23393400"/>
          </a:xfrm>
        </p:spPr>
        <p:txBody>
          <a:bodyPr/>
          <a:lstStyle>
            <a:lvl1pPr>
              <a:defRPr sz="7680"/>
            </a:lvl1pPr>
            <a:lvl2pPr>
              <a:defRPr sz="6720"/>
            </a:lvl2pPr>
            <a:lvl3pPr>
              <a:defRPr sz="5760"/>
            </a:lvl3pPr>
            <a:lvl4pPr>
              <a:defRPr sz="4800"/>
            </a:lvl4pPr>
            <a:lvl5pPr>
              <a:defRPr sz="4800"/>
            </a:lvl5pPr>
            <a:lvl6pPr>
              <a:defRPr sz="4800"/>
            </a:lvl6pPr>
            <a:lvl7pPr>
              <a:defRPr sz="4800"/>
            </a:lvl7pPr>
            <a:lvl8pPr>
              <a:defRPr sz="4800"/>
            </a:lvl8pPr>
            <a:lvl9pPr>
              <a:defRPr sz="4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11619" y="9875520"/>
            <a:ext cx="7078027" cy="18295622"/>
          </a:xfr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a:t>Click to edit Master text styles</a:t>
            </a:r>
          </a:p>
        </p:txBody>
      </p:sp>
      <p:sp>
        <p:nvSpPr>
          <p:cNvPr id="5" name="Date Placeholder 4"/>
          <p:cNvSpPr>
            <a:spLocks noGrp="1"/>
          </p:cNvSpPr>
          <p:nvPr>
            <p:ph type="dt" sz="half" idx="10"/>
          </p:nvPr>
        </p:nvSpPr>
        <p:spPr/>
        <p:txBody>
          <a:bodyPr/>
          <a:lstStyle/>
          <a:p>
            <a:fld id="{9B41C0FA-16C0-894C-A716-8787E14EF5B7}" type="datetimeFigureOut">
              <a:rPr lang="en-US" smtClean="0"/>
              <a:t>11/28/2023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CA531C-7793-A540-B2EB-21B5693E78E3}" type="slidenum">
              <a:rPr lang="en-US" smtClean="0"/>
              <a:t>‹#›</a:t>
            </a:fld>
            <a:endParaRPr lang="en-US"/>
          </a:p>
        </p:txBody>
      </p:sp>
    </p:spTree>
    <p:extLst>
      <p:ext uri="{BB962C8B-B14F-4D97-AF65-F5344CB8AC3E}">
        <p14:creationId xmlns:p14="http://schemas.microsoft.com/office/powerpoint/2010/main" val="3697742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2194560"/>
            <a:ext cx="7078027" cy="7680960"/>
          </a:xfrm>
        </p:spPr>
        <p:txBody>
          <a:bodyPr anchor="b"/>
          <a:lstStyle>
            <a:lvl1pPr>
              <a:defRPr sz="7680"/>
            </a:lvl1pPr>
          </a:lstStyle>
          <a:p>
            <a:r>
              <a:rPr lang="en-US"/>
              <a:t>Click to edit Master title style</a:t>
            </a:r>
            <a:endParaRPr lang="en-US" dirty="0"/>
          </a:p>
        </p:txBody>
      </p:sp>
      <p:sp>
        <p:nvSpPr>
          <p:cNvPr id="3" name="Picture Placeholder 2"/>
          <p:cNvSpPr>
            <a:spLocks noGrp="1" noChangeAspect="1"/>
          </p:cNvSpPr>
          <p:nvPr>
            <p:ph type="pic" idx="1"/>
          </p:nvPr>
        </p:nvSpPr>
        <p:spPr>
          <a:xfrm>
            <a:off x="9329738" y="4739647"/>
            <a:ext cx="11109960" cy="23393400"/>
          </a:xfrm>
        </p:spPr>
        <p:txBody>
          <a:bodyPr anchor="t"/>
          <a:lstStyle>
            <a:lvl1pPr marL="0" indent="0">
              <a:buNone/>
              <a:defRPr sz="7680"/>
            </a:lvl1pPr>
            <a:lvl2pPr marL="1097280" indent="0">
              <a:buNone/>
              <a:defRPr sz="6720"/>
            </a:lvl2pPr>
            <a:lvl3pPr marL="2194560" indent="0">
              <a:buNone/>
              <a:defRPr sz="5760"/>
            </a:lvl3pPr>
            <a:lvl4pPr marL="3291840" indent="0">
              <a:buNone/>
              <a:defRPr sz="4800"/>
            </a:lvl4pPr>
            <a:lvl5pPr marL="4389120" indent="0">
              <a:buNone/>
              <a:defRPr sz="4800"/>
            </a:lvl5pPr>
            <a:lvl6pPr marL="5486400" indent="0">
              <a:buNone/>
              <a:defRPr sz="4800"/>
            </a:lvl6pPr>
            <a:lvl7pPr marL="6583680" indent="0">
              <a:buNone/>
              <a:defRPr sz="4800"/>
            </a:lvl7pPr>
            <a:lvl8pPr marL="7680960" indent="0">
              <a:buNone/>
              <a:defRPr sz="4800"/>
            </a:lvl8pPr>
            <a:lvl9pPr marL="8778240" indent="0">
              <a:buNone/>
              <a:defRPr sz="4800"/>
            </a:lvl9pPr>
          </a:lstStyle>
          <a:p>
            <a:r>
              <a:rPr lang="en-US"/>
              <a:t>Click icon to add picture</a:t>
            </a:r>
            <a:endParaRPr lang="en-US" dirty="0"/>
          </a:p>
        </p:txBody>
      </p:sp>
      <p:sp>
        <p:nvSpPr>
          <p:cNvPr id="4" name="Text Placeholder 3"/>
          <p:cNvSpPr>
            <a:spLocks noGrp="1"/>
          </p:cNvSpPr>
          <p:nvPr>
            <p:ph type="body" sz="half" idx="2"/>
          </p:nvPr>
        </p:nvSpPr>
        <p:spPr>
          <a:xfrm>
            <a:off x="1511619" y="9875520"/>
            <a:ext cx="7078027" cy="18295622"/>
          </a:xfr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a:t>Click to edit Master text styles</a:t>
            </a:r>
          </a:p>
        </p:txBody>
      </p:sp>
      <p:sp>
        <p:nvSpPr>
          <p:cNvPr id="5" name="Date Placeholder 4"/>
          <p:cNvSpPr>
            <a:spLocks noGrp="1"/>
          </p:cNvSpPr>
          <p:nvPr>
            <p:ph type="dt" sz="half" idx="10"/>
          </p:nvPr>
        </p:nvSpPr>
        <p:spPr/>
        <p:txBody>
          <a:bodyPr/>
          <a:lstStyle/>
          <a:p>
            <a:fld id="{9B41C0FA-16C0-894C-A716-8787E14EF5B7}" type="datetimeFigureOut">
              <a:rPr lang="en-US" smtClean="0"/>
              <a:t>11/28/2023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CA531C-7793-A540-B2EB-21B5693E78E3}" type="slidenum">
              <a:rPr lang="en-US" smtClean="0"/>
              <a:t>‹#›</a:t>
            </a:fld>
            <a:endParaRPr lang="en-US"/>
          </a:p>
        </p:txBody>
      </p:sp>
    </p:spTree>
    <p:extLst>
      <p:ext uri="{BB962C8B-B14F-4D97-AF65-F5344CB8AC3E}">
        <p14:creationId xmlns:p14="http://schemas.microsoft.com/office/powerpoint/2010/main" val="545459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08760" y="1752607"/>
            <a:ext cx="1892808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508760" y="8763000"/>
            <a:ext cx="1892808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508760" y="30510487"/>
            <a:ext cx="4937760" cy="1752600"/>
          </a:xfrm>
          <a:prstGeom prst="rect">
            <a:avLst/>
          </a:prstGeom>
        </p:spPr>
        <p:txBody>
          <a:bodyPr vert="horz" lIns="91440" tIns="45720" rIns="91440" bIns="45720" rtlCol="0" anchor="ctr"/>
          <a:lstStyle>
            <a:lvl1pPr algn="l">
              <a:defRPr sz="2880">
                <a:solidFill>
                  <a:schemeClr val="tx1">
                    <a:tint val="75000"/>
                  </a:schemeClr>
                </a:solidFill>
              </a:defRPr>
            </a:lvl1pPr>
          </a:lstStyle>
          <a:p>
            <a:fld id="{9B41C0FA-16C0-894C-A716-8787E14EF5B7}" type="datetimeFigureOut">
              <a:rPr lang="en-US" smtClean="0"/>
              <a:t>11/28/2023</a:t>
            </a:fld>
            <a:endParaRPr lang="en-US"/>
          </a:p>
        </p:txBody>
      </p:sp>
      <p:sp>
        <p:nvSpPr>
          <p:cNvPr id="5" name="Footer Placeholder 4"/>
          <p:cNvSpPr>
            <a:spLocks noGrp="1"/>
          </p:cNvSpPr>
          <p:nvPr>
            <p:ph type="ftr" sz="quarter" idx="3"/>
          </p:nvPr>
        </p:nvSpPr>
        <p:spPr>
          <a:xfrm>
            <a:off x="7269480" y="30510487"/>
            <a:ext cx="7406640" cy="1752600"/>
          </a:xfrm>
          <a:prstGeom prst="rect">
            <a:avLst/>
          </a:prstGeom>
        </p:spPr>
        <p:txBody>
          <a:bodyPr vert="horz" lIns="91440" tIns="45720" rIns="91440" bIns="45720" rtlCol="0" anchor="ctr"/>
          <a:lstStyle>
            <a:lvl1pPr algn="ctr">
              <a:defRPr sz="288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499080" y="30510487"/>
            <a:ext cx="4937760" cy="1752600"/>
          </a:xfrm>
          <a:prstGeom prst="rect">
            <a:avLst/>
          </a:prstGeom>
        </p:spPr>
        <p:txBody>
          <a:bodyPr vert="horz" lIns="91440" tIns="45720" rIns="91440" bIns="45720" rtlCol="0" anchor="ctr"/>
          <a:lstStyle>
            <a:lvl1pPr algn="r">
              <a:defRPr sz="2880">
                <a:solidFill>
                  <a:schemeClr val="tx1">
                    <a:tint val="75000"/>
                  </a:schemeClr>
                </a:solidFill>
              </a:defRPr>
            </a:lvl1pPr>
          </a:lstStyle>
          <a:p>
            <a:fld id="{92CA531C-7793-A540-B2EB-21B5693E78E3}" type="slidenum">
              <a:rPr lang="en-US" smtClean="0"/>
              <a:t>‹#›</a:t>
            </a:fld>
            <a:endParaRPr lang="en-US"/>
          </a:p>
        </p:txBody>
      </p:sp>
    </p:spTree>
    <p:extLst>
      <p:ext uri="{BB962C8B-B14F-4D97-AF65-F5344CB8AC3E}">
        <p14:creationId xmlns:p14="http://schemas.microsoft.com/office/powerpoint/2010/main" val="32614262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4560" rtl="0" eaLnBrk="1" latinLnBrk="0" hangingPunct="1">
        <a:lnSpc>
          <a:spcPct val="90000"/>
        </a:lnSpc>
        <a:spcBef>
          <a:spcPct val="0"/>
        </a:spcBef>
        <a:buNone/>
        <a:defRPr sz="10560" kern="1200">
          <a:solidFill>
            <a:schemeClr val="tx1"/>
          </a:solidFill>
          <a:latin typeface="+mj-lt"/>
          <a:ea typeface="+mj-ea"/>
          <a:cs typeface="+mj-cs"/>
        </a:defRPr>
      </a:lvl1pPr>
    </p:titleStyle>
    <p:bodyStyle>
      <a:lvl1pPr marL="548640" indent="-548640" algn="l" defTabSz="2194560" rtl="0" eaLnBrk="1" latinLnBrk="0" hangingPunct="1">
        <a:lnSpc>
          <a:spcPct val="90000"/>
        </a:lnSpc>
        <a:spcBef>
          <a:spcPts val="2400"/>
        </a:spcBef>
        <a:buFont typeface="Arial" panose="020B0604020202020204" pitchFamily="34" charset="0"/>
        <a:buChar char="•"/>
        <a:defRPr sz="6720" kern="1200">
          <a:solidFill>
            <a:schemeClr val="tx1"/>
          </a:solidFill>
          <a:latin typeface="+mn-lt"/>
          <a:ea typeface="+mn-ea"/>
          <a:cs typeface="+mn-cs"/>
        </a:defRPr>
      </a:lvl1pPr>
      <a:lvl2pPr marL="1645920" indent="-548640" algn="l" defTabSz="2194560" rtl="0" eaLnBrk="1" latinLnBrk="0" hangingPunct="1">
        <a:lnSpc>
          <a:spcPct val="90000"/>
        </a:lnSpc>
        <a:spcBef>
          <a:spcPts val="1200"/>
        </a:spcBef>
        <a:buFont typeface="Arial" panose="020B0604020202020204" pitchFamily="34" charset="0"/>
        <a:buChar char="•"/>
        <a:defRPr sz="5760" kern="1200">
          <a:solidFill>
            <a:schemeClr val="tx1"/>
          </a:solidFill>
          <a:latin typeface="+mn-lt"/>
          <a:ea typeface="+mn-ea"/>
          <a:cs typeface="+mn-cs"/>
        </a:defRPr>
      </a:lvl2pPr>
      <a:lvl3pPr marL="2743200" indent="-548640" algn="l" defTabSz="2194560" rtl="0" eaLnBrk="1" latinLnBrk="0" hangingPunct="1">
        <a:lnSpc>
          <a:spcPct val="90000"/>
        </a:lnSpc>
        <a:spcBef>
          <a:spcPts val="1200"/>
        </a:spcBef>
        <a:buFont typeface="Arial" panose="020B0604020202020204" pitchFamily="34" charset="0"/>
        <a:buChar char="•"/>
        <a:defRPr sz="4800" kern="1200">
          <a:solidFill>
            <a:schemeClr val="tx1"/>
          </a:solidFill>
          <a:latin typeface="+mn-lt"/>
          <a:ea typeface="+mn-ea"/>
          <a:cs typeface="+mn-cs"/>
        </a:defRPr>
      </a:lvl3pPr>
      <a:lvl4pPr marL="38404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4pPr>
      <a:lvl5pPr marL="493776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5pPr>
      <a:lvl6pPr marL="603504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6pPr>
      <a:lvl7pPr marL="713232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7pPr>
      <a:lvl8pPr marL="822960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8pPr>
      <a:lvl9pPr marL="93268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9pPr>
    </p:bodyStyle>
    <p:otherStyle>
      <a:defPPr>
        <a:defRPr lang="en-US"/>
      </a:defPPr>
      <a:lvl1pPr marL="0" algn="l" defTabSz="2194560" rtl="0" eaLnBrk="1" latinLnBrk="0" hangingPunct="1">
        <a:defRPr sz="4320" kern="1200">
          <a:solidFill>
            <a:schemeClr val="tx1"/>
          </a:solidFill>
          <a:latin typeface="+mn-lt"/>
          <a:ea typeface="+mn-ea"/>
          <a:cs typeface="+mn-cs"/>
        </a:defRPr>
      </a:lvl1pPr>
      <a:lvl2pPr marL="1097280" algn="l" defTabSz="2194560" rtl="0" eaLnBrk="1" latinLnBrk="0" hangingPunct="1">
        <a:defRPr sz="4320" kern="1200">
          <a:solidFill>
            <a:schemeClr val="tx1"/>
          </a:solidFill>
          <a:latin typeface="+mn-lt"/>
          <a:ea typeface="+mn-ea"/>
          <a:cs typeface="+mn-cs"/>
        </a:defRPr>
      </a:lvl2pPr>
      <a:lvl3pPr marL="2194560" algn="l" defTabSz="2194560" rtl="0" eaLnBrk="1" latinLnBrk="0" hangingPunct="1">
        <a:defRPr sz="4320" kern="1200">
          <a:solidFill>
            <a:schemeClr val="tx1"/>
          </a:solidFill>
          <a:latin typeface="+mn-lt"/>
          <a:ea typeface="+mn-ea"/>
          <a:cs typeface="+mn-cs"/>
        </a:defRPr>
      </a:lvl3pPr>
      <a:lvl4pPr marL="3291840" algn="l" defTabSz="2194560" rtl="0" eaLnBrk="1" latinLnBrk="0" hangingPunct="1">
        <a:defRPr sz="4320" kern="1200">
          <a:solidFill>
            <a:schemeClr val="tx1"/>
          </a:solidFill>
          <a:latin typeface="+mn-lt"/>
          <a:ea typeface="+mn-ea"/>
          <a:cs typeface="+mn-cs"/>
        </a:defRPr>
      </a:lvl4pPr>
      <a:lvl5pPr marL="4389120" algn="l" defTabSz="2194560" rtl="0" eaLnBrk="1" latinLnBrk="0" hangingPunct="1">
        <a:defRPr sz="4320" kern="1200">
          <a:solidFill>
            <a:schemeClr val="tx1"/>
          </a:solidFill>
          <a:latin typeface="+mn-lt"/>
          <a:ea typeface="+mn-ea"/>
          <a:cs typeface="+mn-cs"/>
        </a:defRPr>
      </a:lvl5pPr>
      <a:lvl6pPr marL="5486400" algn="l" defTabSz="2194560" rtl="0" eaLnBrk="1" latinLnBrk="0" hangingPunct="1">
        <a:defRPr sz="4320" kern="1200">
          <a:solidFill>
            <a:schemeClr val="tx1"/>
          </a:solidFill>
          <a:latin typeface="+mn-lt"/>
          <a:ea typeface="+mn-ea"/>
          <a:cs typeface="+mn-cs"/>
        </a:defRPr>
      </a:lvl6pPr>
      <a:lvl7pPr marL="6583680" algn="l" defTabSz="2194560" rtl="0" eaLnBrk="1" latinLnBrk="0" hangingPunct="1">
        <a:defRPr sz="4320" kern="1200">
          <a:solidFill>
            <a:schemeClr val="tx1"/>
          </a:solidFill>
          <a:latin typeface="+mn-lt"/>
          <a:ea typeface="+mn-ea"/>
          <a:cs typeface="+mn-cs"/>
        </a:defRPr>
      </a:lvl7pPr>
      <a:lvl8pPr marL="7680960" algn="l" defTabSz="2194560" rtl="0" eaLnBrk="1" latinLnBrk="0" hangingPunct="1">
        <a:defRPr sz="4320" kern="1200">
          <a:solidFill>
            <a:schemeClr val="tx1"/>
          </a:solidFill>
          <a:latin typeface="+mn-lt"/>
          <a:ea typeface="+mn-ea"/>
          <a:cs typeface="+mn-cs"/>
        </a:defRPr>
      </a:lvl8pPr>
      <a:lvl9pPr marL="8778240" algn="l" defTabSz="2194560" rtl="0" eaLnBrk="1" latinLnBrk="0" hangingPunct="1">
        <a:defRPr sz="43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aura.e.fackrell@jpl.nasa.gov"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7008870-3C96-F7DA-7C91-760C1D693711}"/>
              </a:ext>
            </a:extLst>
          </p:cNvPr>
          <p:cNvSpPr/>
          <p:nvPr/>
        </p:nvSpPr>
        <p:spPr>
          <a:xfrm>
            <a:off x="0" y="-54024"/>
            <a:ext cx="21945600" cy="229791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000000"/>
              </a:highlight>
            </a:endParaRPr>
          </a:p>
        </p:txBody>
      </p:sp>
      <p:sp>
        <p:nvSpPr>
          <p:cNvPr id="4" name="Rectangle 3">
            <a:extLst>
              <a:ext uri="{FF2B5EF4-FFF2-40B4-BE49-F238E27FC236}">
                <a16:creationId xmlns:a16="http://schemas.microsoft.com/office/drawing/2014/main" id="{204185AC-9F19-D1B5-3E2C-C165D877F433}"/>
              </a:ext>
            </a:extLst>
          </p:cNvPr>
          <p:cNvSpPr/>
          <p:nvPr/>
        </p:nvSpPr>
        <p:spPr>
          <a:xfrm>
            <a:off x="0" y="2417069"/>
            <a:ext cx="21945600" cy="6220282"/>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366A532A-FFBD-15D8-A09B-9CB6F0E3F99E}"/>
              </a:ext>
            </a:extLst>
          </p:cNvPr>
          <p:cNvSpPr txBox="1"/>
          <p:nvPr/>
        </p:nvSpPr>
        <p:spPr>
          <a:xfrm>
            <a:off x="729474" y="28632241"/>
            <a:ext cx="8050696" cy="2354491"/>
          </a:xfrm>
          <a:prstGeom prst="rect">
            <a:avLst/>
          </a:prstGeom>
          <a:noFill/>
        </p:spPr>
        <p:txBody>
          <a:bodyPr wrap="square" rtlCol="0">
            <a:spAutoFit/>
          </a:bodyPr>
          <a:lstStyle/>
          <a:p>
            <a:r>
              <a:rPr lang="en-US" sz="2200" b="1" dirty="0">
                <a:latin typeface="Helvetica" pitchFamily="2" charset="0"/>
                <a:cs typeface="Arial" panose="020B0604020202020204" pitchFamily="34" charset="0"/>
              </a:rPr>
              <a:t>National Aeronautics and Space Administration</a:t>
            </a:r>
          </a:p>
          <a:p>
            <a:pPr>
              <a:spcBef>
                <a:spcPts val="1800"/>
              </a:spcBef>
            </a:pPr>
            <a:r>
              <a:rPr lang="en-US" sz="2200" b="1" dirty="0">
                <a:latin typeface="Helvetica" pitchFamily="2" charset="0"/>
                <a:cs typeface="Arial" panose="020B0604020202020204" pitchFamily="34" charset="0"/>
              </a:rPr>
              <a:t>Jet Propulsion Laboratory</a:t>
            </a:r>
          </a:p>
          <a:p>
            <a:r>
              <a:rPr lang="en-US" sz="2200" dirty="0">
                <a:latin typeface="Helvetica" pitchFamily="2" charset="0"/>
                <a:cs typeface="Arial" panose="020B0604020202020204" pitchFamily="34" charset="0"/>
              </a:rPr>
              <a:t>California Institute of Technology</a:t>
            </a:r>
          </a:p>
          <a:p>
            <a:r>
              <a:rPr lang="en-US" sz="2200" dirty="0">
                <a:latin typeface="Helvetica" pitchFamily="2" charset="0"/>
                <a:cs typeface="Arial" panose="020B0604020202020204" pitchFamily="34" charset="0"/>
              </a:rPr>
              <a:t>Pasadena, California</a:t>
            </a:r>
          </a:p>
          <a:p>
            <a:endParaRPr lang="en-US" sz="2200" dirty="0">
              <a:latin typeface="Helvetica" pitchFamily="2" charset="0"/>
              <a:cs typeface="Arial" panose="020B0604020202020204" pitchFamily="34" charset="0"/>
            </a:endParaRPr>
          </a:p>
          <a:p>
            <a:r>
              <a:rPr lang="en-US" sz="2200" b="1" dirty="0" err="1">
                <a:latin typeface="Helvetica" pitchFamily="2" charset="0"/>
                <a:cs typeface="Arial" panose="020B0604020202020204" pitchFamily="34" charset="0"/>
              </a:rPr>
              <a:t>www.nasa.gov</a:t>
            </a:r>
            <a:endParaRPr lang="en-US" sz="2200" b="1" dirty="0">
              <a:latin typeface="Helvetica" pitchFamily="2" charset="0"/>
              <a:cs typeface="Arial" panose="020B0604020202020204" pitchFamily="34" charset="0"/>
            </a:endParaRPr>
          </a:p>
        </p:txBody>
      </p:sp>
      <p:sp>
        <p:nvSpPr>
          <p:cNvPr id="9" name="TextBox 8">
            <a:extLst>
              <a:ext uri="{FF2B5EF4-FFF2-40B4-BE49-F238E27FC236}">
                <a16:creationId xmlns:a16="http://schemas.microsoft.com/office/drawing/2014/main" id="{D68DB0F1-A907-BDB2-DC66-13092EE4F97A}"/>
              </a:ext>
            </a:extLst>
          </p:cNvPr>
          <p:cNvSpPr txBox="1"/>
          <p:nvPr/>
        </p:nvSpPr>
        <p:spPr>
          <a:xfrm>
            <a:off x="729474" y="835097"/>
            <a:ext cx="7515225" cy="430887"/>
          </a:xfrm>
          <a:prstGeom prst="rect">
            <a:avLst/>
          </a:prstGeom>
          <a:noFill/>
        </p:spPr>
        <p:txBody>
          <a:bodyPr wrap="square" rtlCol="0">
            <a:spAutoFit/>
          </a:bodyPr>
          <a:lstStyle/>
          <a:p>
            <a:r>
              <a:rPr lang="en-US" sz="2200" dirty="0">
                <a:solidFill>
                  <a:schemeClr val="bg1"/>
                </a:solidFill>
                <a:latin typeface="Helvetica" pitchFamily="2" charset="0"/>
                <a:cs typeface="Arial" panose="020B0604020202020204" pitchFamily="34" charset="0"/>
              </a:rPr>
              <a:t>National Aeronautics and Space Administration</a:t>
            </a:r>
            <a:endParaRPr lang="en-US" sz="2000" dirty="0">
              <a:solidFill>
                <a:schemeClr val="bg1"/>
              </a:solidFill>
              <a:latin typeface="Helvetica" pitchFamily="2" charset="0"/>
              <a:cs typeface="Arial" panose="020B0604020202020204" pitchFamily="34" charset="0"/>
            </a:endParaRPr>
          </a:p>
        </p:txBody>
      </p:sp>
      <p:sp>
        <p:nvSpPr>
          <p:cNvPr id="12" name="Rectangle 11">
            <a:extLst>
              <a:ext uri="{FF2B5EF4-FFF2-40B4-BE49-F238E27FC236}">
                <a16:creationId xmlns:a16="http://schemas.microsoft.com/office/drawing/2014/main" id="{E1B6AD9F-C2D0-FAA0-B80B-B64AFDA924FD}"/>
              </a:ext>
            </a:extLst>
          </p:cNvPr>
          <p:cNvSpPr/>
          <p:nvPr/>
        </p:nvSpPr>
        <p:spPr>
          <a:xfrm>
            <a:off x="8541399" y="28332385"/>
            <a:ext cx="12674727" cy="4057709"/>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E03CE19A-D280-F67F-3E02-115A87F9AEB3}"/>
              </a:ext>
            </a:extLst>
          </p:cNvPr>
          <p:cNvSpPr txBox="1"/>
          <p:nvPr/>
        </p:nvSpPr>
        <p:spPr>
          <a:xfrm>
            <a:off x="2651761" y="3877531"/>
            <a:ext cx="16703040" cy="2308324"/>
          </a:xfrm>
          <a:prstGeom prst="rect">
            <a:avLst/>
          </a:prstGeom>
          <a:noFill/>
        </p:spPr>
        <p:txBody>
          <a:bodyPr wrap="square" rtlCol="0">
            <a:spAutoFit/>
          </a:bodyPr>
          <a:lstStyle/>
          <a:p>
            <a:pPr algn="ctr"/>
            <a:r>
              <a:rPr lang="en-US" sz="7200" b="1" dirty="0">
                <a:solidFill>
                  <a:schemeClr val="bg1"/>
                </a:solidFill>
                <a:latin typeface="Arial" panose="020B0604020202020204" pitchFamily="34" charset="0"/>
                <a:cs typeface="Arial" panose="020B0604020202020204" pitchFamily="34" charset="0"/>
              </a:rPr>
              <a:t>Microbiome development in and response to lunar regolith simulants</a:t>
            </a:r>
          </a:p>
        </p:txBody>
      </p:sp>
      <p:sp>
        <p:nvSpPr>
          <p:cNvPr id="15" name="TextBox 14">
            <a:extLst>
              <a:ext uri="{FF2B5EF4-FFF2-40B4-BE49-F238E27FC236}">
                <a16:creationId xmlns:a16="http://schemas.microsoft.com/office/drawing/2014/main" id="{1432E216-21F1-A2C5-49F4-69DE267EBFE5}"/>
              </a:ext>
            </a:extLst>
          </p:cNvPr>
          <p:cNvSpPr txBox="1"/>
          <p:nvPr/>
        </p:nvSpPr>
        <p:spPr>
          <a:xfrm>
            <a:off x="1321090" y="6407025"/>
            <a:ext cx="19376571" cy="1938992"/>
          </a:xfrm>
          <a:prstGeom prst="rect">
            <a:avLst/>
          </a:prstGeom>
          <a:noFill/>
        </p:spPr>
        <p:txBody>
          <a:bodyPr wrap="square" rtlCol="0">
            <a:spAutoFit/>
          </a:bodyPr>
          <a:lstStyle/>
          <a:p>
            <a:pPr algn="ctr"/>
            <a:r>
              <a:rPr lang="en-US" sz="4000" b="1" dirty="0">
                <a:solidFill>
                  <a:schemeClr val="bg1"/>
                </a:solidFill>
                <a:latin typeface="Arial" panose="020B0604020202020204" pitchFamily="34" charset="0"/>
                <a:cs typeface="Arial" panose="020B0604020202020204" pitchFamily="34" charset="0"/>
              </a:rPr>
              <a:t>Author: Laura Fackrell: NASA Postdoctoral Fellow (353N)</a:t>
            </a:r>
          </a:p>
          <a:p>
            <a:pPr algn="ctr"/>
            <a:r>
              <a:rPr lang="en-US" sz="4000" b="1" dirty="0">
                <a:solidFill>
                  <a:schemeClr val="bg1"/>
                </a:solidFill>
                <a:latin typeface="Arial" panose="020B0604020202020204" pitchFamily="34" charset="0"/>
                <a:cs typeface="Arial" panose="020B0604020202020204" pitchFamily="34" charset="0"/>
              </a:rPr>
              <a:t>Kasthuri J Venkateswaran (353N), Nitin K Singh (353N), Jack Dempsey (353N), and </a:t>
            </a:r>
            <a:r>
              <a:rPr lang="en-US" sz="4000" b="1" dirty="0" err="1">
                <a:solidFill>
                  <a:schemeClr val="bg1"/>
                </a:solidFill>
                <a:latin typeface="Arial" panose="020B0604020202020204" pitchFamily="34" charset="0"/>
                <a:cs typeface="Arial" panose="020B0604020202020204" pitchFamily="34" charset="0"/>
              </a:rPr>
              <a:t>Rohil</a:t>
            </a:r>
            <a:r>
              <a:rPr lang="en-US" sz="4000" b="1" dirty="0">
                <a:solidFill>
                  <a:schemeClr val="bg1"/>
                </a:solidFill>
                <a:latin typeface="Arial" panose="020B0604020202020204" pitchFamily="34" charset="0"/>
                <a:cs typeface="Arial" panose="020B0604020202020204" pitchFamily="34" charset="0"/>
              </a:rPr>
              <a:t> Dhaliwal (353N) </a:t>
            </a:r>
          </a:p>
        </p:txBody>
      </p:sp>
      <p:sp>
        <p:nvSpPr>
          <p:cNvPr id="16" name="TextBox 15">
            <a:extLst>
              <a:ext uri="{FF2B5EF4-FFF2-40B4-BE49-F238E27FC236}">
                <a16:creationId xmlns:a16="http://schemas.microsoft.com/office/drawing/2014/main" id="{1F793811-165A-F465-D149-810F948966A7}"/>
              </a:ext>
            </a:extLst>
          </p:cNvPr>
          <p:cNvSpPr txBox="1"/>
          <p:nvPr/>
        </p:nvSpPr>
        <p:spPr>
          <a:xfrm>
            <a:off x="800099" y="3078666"/>
            <a:ext cx="20416026" cy="707886"/>
          </a:xfrm>
          <a:prstGeom prst="rect">
            <a:avLst/>
          </a:prstGeom>
          <a:noFill/>
        </p:spPr>
        <p:txBody>
          <a:bodyPr wrap="square" rtlCol="0">
            <a:spAutoFit/>
          </a:bodyPr>
          <a:lstStyle/>
          <a:p>
            <a:pPr algn="ctr"/>
            <a:r>
              <a:rPr lang="en-US" sz="4000" dirty="0">
                <a:solidFill>
                  <a:schemeClr val="bg1"/>
                </a:solidFill>
                <a:latin typeface="Arial" panose="020B0604020202020204" pitchFamily="34" charset="0"/>
                <a:cs typeface="Arial" panose="020B0604020202020204" pitchFamily="34" charset="0"/>
              </a:rPr>
              <a:t>Postdoc Research</a:t>
            </a:r>
          </a:p>
        </p:txBody>
      </p:sp>
      <p:pic>
        <p:nvPicPr>
          <p:cNvPr id="19" name="Picture 18">
            <a:extLst>
              <a:ext uri="{FF2B5EF4-FFF2-40B4-BE49-F238E27FC236}">
                <a16:creationId xmlns:a16="http://schemas.microsoft.com/office/drawing/2014/main" id="{3A78E8C2-04FE-7596-E6E5-FDFA926D84D3}"/>
              </a:ext>
            </a:extLst>
          </p:cNvPr>
          <p:cNvPicPr>
            <a:picLocks noChangeAspect="1"/>
          </p:cNvPicPr>
          <p:nvPr/>
        </p:nvPicPr>
        <p:blipFill>
          <a:blip r:embed="rId2"/>
          <a:stretch>
            <a:fillRect/>
          </a:stretch>
        </p:blipFill>
        <p:spPr>
          <a:xfrm>
            <a:off x="19897512" y="279967"/>
            <a:ext cx="1548832" cy="1548832"/>
          </a:xfrm>
          <a:prstGeom prst="rect">
            <a:avLst/>
          </a:prstGeom>
        </p:spPr>
      </p:pic>
      <p:sp>
        <p:nvSpPr>
          <p:cNvPr id="20" name="TextBox 19">
            <a:extLst>
              <a:ext uri="{FF2B5EF4-FFF2-40B4-BE49-F238E27FC236}">
                <a16:creationId xmlns:a16="http://schemas.microsoft.com/office/drawing/2014/main" id="{C3D5331E-3FEF-EE5C-7D18-7A1A7CDF432F}"/>
              </a:ext>
            </a:extLst>
          </p:cNvPr>
          <p:cNvSpPr txBox="1"/>
          <p:nvPr/>
        </p:nvSpPr>
        <p:spPr>
          <a:xfrm>
            <a:off x="729474" y="31456747"/>
            <a:ext cx="5976257" cy="1323439"/>
          </a:xfrm>
          <a:prstGeom prst="rect">
            <a:avLst/>
          </a:prstGeom>
          <a:noFill/>
        </p:spPr>
        <p:txBody>
          <a:bodyPr wrap="square" rtlCol="0">
            <a:spAutoFit/>
          </a:bodyPr>
          <a:lstStyle/>
          <a:p>
            <a:pPr>
              <a:spcBef>
                <a:spcPts val="1200"/>
              </a:spcBef>
            </a:pPr>
            <a:r>
              <a:rPr lang="en-US" sz="2000" dirty="0">
                <a:latin typeface="Arial" panose="020B0604020202020204" pitchFamily="34" charset="0"/>
                <a:cs typeface="Arial" panose="020B0604020202020204" pitchFamily="34" charset="0"/>
              </a:rPr>
              <a:t>Clearance Number: CL#00-0000</a:t>
            </a:r>
          </a:p>
          <a:p>
            <a:pPr>
              <a:spcBef>
                <a:spcPts val="1200"/>
              </a:spcBef>
            </a:pPr>
            <a:r>
              <a:rPr lang="en-US" sz="2000" dirty="0">
                <a:latin typeface="Arial" panose="020B0604020202020204" pitchFamily="34" charset="0"/>
                <a:cs typeface="Arial" panose="020B0604020202020204" pitchFamily="34" charset="0"/>
              </a:rPr>
              <a:t>Poster Number: PRD-P-010</a:t>
            </a:r>
          </a:p>
          <a:p>
            <a:pPr>
              <a:spcBef>
                <a:spcPts val="1200"/>
              </a:spcBef>
            </a:pPr>
            <a:r>
              <a:rPr lang="en-US" sz="2000" dirty="0">
                <a:latin typeface="Helvetica" pitchFamily="2" charset="0"/>
                <a:cs typeface="Arial" panose="020B0604020202020204" pitchFamily="34" charset="0"/>
              </a:rPr>
              <a:t>Copyright 2023. All rights reserved.</a:t>
            </a:r>
          </a:p>
        </p:txBody>
      </p:sp>
      <p:sp>
        <p:nvSpPr>
          <p:cNvPr id="2" name="TextBox 1">
            <a:extLst>
              <a:ext uri="{FF2B5EF4-FFF2-40B4-BE49-F238E27FC236}">
                <a16:creationId xmlns:a16="http://schemas.microsoft.com/office/drawing/2014/main" id="{15F8681B-2025-FBE5-4C9F-CD63D9834A06}"/>
              </a:ext>
            </a:extLst>
          </p:cNvPr>
          <p:cNvSpPr txBox="1"/>
          <p:nvPr/>
        </p:nvSpPr>
        <p:spPr>
          <a:xfrm>
            <a:off x="8780170" y="28532869"/>
            <a:ext cx="12159590" cy="3539430"/>
          </a:xfrm>
          <a:prstGeom prst="rect">
            <a:avLst/>
          </a:prstGeom>
          <a:noFill/>
        </p:spPr>
        <p:txBody>
          <a:bodyPr wrap="square" rtlCol="0">
            <a:spAutoFit/>
          </a:bodyPr>
          <a:lstStyle/>
          <a:p>
            <a:pPr>
              <a:spcBef>
                <a:spcPct val="0"/>
              </a:spcBef>
            </a:pPr>
            <a:r>
              <a:rPr lang="en-US" altLang="en-US" sz="3000" b="1" dirty="0">
                <a:latin typeface="Arial" panose="020B0604020202020204" pitchFamily="34" charset="0"/>
              </a:rPr>
              <a:t>Publications and Acknowledgements:</a:t>
            </a:r>
          </a:p>
          <a:p>
            <a:pPr>
              <a:spcBef>
                <a:spcPct val="0"/>
              </a:spcBef>
            </a:pPr>
            <a:r>
              <a:rPr lang="en-US" sz="2000" kern="50" dirty="0">
                <a:latin typeface="Arial" panose="020B0604020202020204" pitchFamily="34" charset="0"/>
                <a:ea typeface="Arial Unicode MS" panose="020B0604020202020204" pitchFamily="34" charset="-128"/>
                <a:cs typeface="Arial" panose="020B0604020202020204" pitchFamily="34" charset="0"/>
              </a:rPr>
              <a:t>Fackrell, L.E., et al, 2023, A protocol for nanopore sequencing the microbial communities of regolith simulants and simulant-based materials, ASGSR 2023 Conference Poster</a:t>
            </a:r>
          </a:p>
          <a:p>
            <a:pPr>
              <a:spcBef>
                <a:spcPct val="0"/>
              </a:spcBef>
            </a:pPr>
            <a:r>
              <a:rPr lang="en-US" sz="2000" kern="50" dirty="0">
                <a:latin typeface="Arial" panose="020B0604020202020204" pitchFamily="34" charset="0"/>
                <a:ea typeface="Arial Unicode MS" panose="020B0604020202020204" pitchFamily="34" charset="-128"/>
                <a:cs typeface="Arial" panose="020B0604020202020204" pitchFamily="34" charset="0"/>
              </a:rPr>
              <a:t>Fackrell, L.E. et al, 2023, Nanopore Sequencing for Characterizing the Microbial Communities in Regolith Simulant-Based Soil-Like Substrates, LSPC 2023 Conference Poster</a:t>
            </a:r>
          </a:p>
          <a:p>
            <a:pPr>
              <a:spcBef>
                <a:spcPct val="0"/>
              </a:spcBef>
            </a:pPr>
            <a:r>
              <a:rPr lang="en-US" sz="2000" kern="50" dirty="0">
                <a:effectLst/>
                <a:latin typeface="Arial" panose="020B0604020202020204" pitchFamily="34" charset="0"/>
                <a:ea typeface="Arial Unicode MS" panose="020B0604020202020204" pitchFamily="34" charset="-128"/>
                <a:cs typeface="Arial" panose="020B0604020202020204" pitchFamily="34" charset="0"/>
              </a:rPr>
              <a:t>Fackrell, L.E. , 2024 expected, </a:t>
            </a:r>
            <a:r>
              <a:rPr lang="en-US" sz="2000" dirty="0">
                <a:effectLst/>
                <a:latin typeface="Arial" panose="020B0604020202020204" pitchFamily="34" charset="0"/>
                <a:ea typeface="Calibri" panose="020F0502020204030204" pitchFamily="34" charset="0"/>
                <a:cs typeface="Arial" panose="020B0604020202020204" pitchFamily="34" charset="0"/>
              </a:rPr>
              <a:t>Constructing regolith-based soil-like substrates in off-world agricultural systems</a:t>
            </a:r>
            <a:r>
              <a:rPr lang="en-US" sz="2000" kern="50" dirty="0">
                <a:effectLst/>
                <a:latin typeface="Arial" panose="020B0604020202020204" pitchFamily="34" charset="0"/>
                <a:ea typeface="Arial Unicode MS" panose="020B0604020202020204" pitchFamily="34" charset="-128"/>
                <a:cs typeface="Arial" panose="020B0604020202020204" pitchFamily="34" charset="0"/>
              </a:rPr>
              <a:t>: </a:t>
            </a:r>
            <a:r>
              <a:rPr lang="en-US" sz="2000" i="1" kern="50" dirty="0">
                <a:effectLst/>
                <a:latin typeface="Arial" panose="020B0604020202020204" pitchFamily="34" charset="0"/>
                <a:ea typeface="Arial Unicode MS" panose="020B0604020202020204" pitchFamily="34" charset="-128"/>
                <a:cs typeface="Arial" panose="020B0604020202020204" pitchFamily="34" charset="0"/>
              </a:rPr>
              <a:t>in preparation for submission to Life Sciences in Space Research</a:t>
            </a:r>
            <a:endParaRPr lang="en-US" altLang="en-US" sz="3600" dirty="0">
              <a:latin typeface="Arial" panose="020B0604020202020204" pitchFamily="34" charset="0"/>
            </a:endParaRPr>
          </a:p>
          <a:p>
            <a:pPr>
              <a:spcBef>
                <a:spcPct val="0"/>
              </a:spcBef>
            </a:pPr>
            <a:endParaRPr lang="en-US" altLang="en-US" sz="1400" b="1" dirty="0">
              <a:latin typeface="Arial" panose="020B0604020202020204" pitchFamily="34" charset="0"/>
            </a:endParaRPr>
          </a:p>
          <a:p>
            <a:pPr>
              <a:spcBef>
                <a:spcPct val="0"/>
              </a:spcBef>
            </a:pPr>
            <a:r>
              <a:rPr lang="en-US" altLang="en-US" sz="3000" b="1" dirty="0">
                <a:latin typeface="Arial" panose="020B0604020202020204" pitchFamily="34" charset="0"/>
              </a:rPr>
              <a:t>Author Contact Information: </a:t>
            </a:r>
          </a:p>
          <a:p>
            <a:pPr>
              <a:spcBef>
                <a:spcPct val="0"/>
              </a:spcBef>
            </a:pPr>
            <a:r>
              <a:rPr lang="en-US" altLang="en-US" sz="3000" b="1" i="1" dirty="0">
                <a:solidFill>
                  <a:schemeClr val="bg2">
                    <a:lumMod val="50000"/>
                  </a:schemeClr>
                </a:solidFill>
                <a:latin typeface="Arial" panose="020B0604020202020204" pitchFamily="34" charset="0"/>
              </a:rPr>
              <a:t>(913-307-6510 and </a:t>
            </a:r>
            <a:r>
              <a:rPr lang="en-US" altLang="en-US" sz="3000" b="1" i="1" dirty="0">
                <a:solidFill>
                  <a:schemeClr val="bg2">
                    <a:lumMod val="50000"/>
                  </a:schemeClr>
                </a:solidFill>
                <a:latin typeface="Arial" panose="020B0604020202020204" pitchFamily="34" charset="0"/>
                <a:hlinkClick r:id="rId3"/>
              </a:rPr>
              <a:t>laura.e.fackrell@jpl.nasa.gov</a:t>
            </a:r>
            <a:r>
              <a:rPr lang="en-US" altLang="en-US" sz="3000" b="1" i="1" dirty="0">
                <a:solidFill>
                  <a:schemeClr val="bg2">
                    <a:lumMod val="50000"/>
                  </a:schemeClr>
                </a:solidFill>
                <a:latin typeface="Arial" panose="020B0604020202020204" pitchFamily="34" charset="0"/>
              </a:rPr>
              <a:t>)</a:t>
            </a:r>
            <a:endParaRPr lang="en-US" altLang="en-US" sz="3000" i="1" dirty="0">
              <a:solidFill>
                <a:schemeClr val="bg2">
                  <a:lumMod val="50000"/>
                </a:schemeClr>
              </a:solidFill>
              <a:latin typeface="Arial" panose="020B0604020202020204" pitchFamily="34" charset="0"/>
            </a:endParaRPr>
          </a:p>
        </p:txBody>
      </p:sp>
      <p:sp>
        <p:nvSpPr>
          <p:cNvPr id="10" name="Rectangle 9">
            <a:extLst>
              <a:ext uri="{FF2B5EF4-FFF2-40B4-BE49-F238E27FC236}">
                <a16:creationId xmlns:a16="http://schemas.microsoft.com/office/drawing/2014/main" id="{CD2D4DAF-FBA5-BA61-8C16-458A0F29468E}"/>
              </a:ext>
            </a:extLst>
          </p:cNvPr>
          <p:cNvSpPr/>
          <p:nvPr/>
        </p:nvSpPr>
        <p:spPr>
          <a:xfrm>
            <a:off x="729474" y="9627513"/>
            <a:ext cx="9760688" cy="11418510"/>
          </a:xfrm>
          <a:prstGeom prst="rect">
            <a:avLst/>
          </a:prstGeom>
        </p:spPr>
        <p:txBody>
          <a:bodyPr wrap="square">
            <a:spAutoFit/>
          </a:bodyPr>
          <a:lstStyle/>
          <a:p>
            <a:pPr>
              <a:spcAft>
                <a:spcPts val="800"/>
              </a:spcAft>
            </a:pPr>
            <a:r>
              <a:rPr lang="en-US" sz="3200" dirty="0">
                <a:effectLst/>
                <a:ea typeface="Calibri" panose="020F0502020204030204" pitchFamily="34" charset="0"/>
                <a:cs typeface="Arial" panose="020B0604020202020204" pitchFamily="34" charset="0"/>
              </a:rPr>
              <a:t>Crewed missions beyond low Earth orbit present a unique and complex set of challenges for planetary protection. There has been significant effort to detect and identify microorganisms that occur on spacecraft surfaces to understand their potential to survive extraterrestrial and clean room conditions. Much of this work focuses on organisms that occur incidentally or inevitably on spacecraft surfaces </a:t>
            </a:r>
            <a:r>
              <a:rPr lang="en-US" sz="3200" dirty="0">
                <a:ea typeface="Calibri" panose="020F0502020204030204" pitchFamily="34" charset="0"/>
                <a:cs typeface="Arial" panose="020B0604020202020204" pitchFamily="34" charset="0"/>
              </a:rPr>
              <a:t>[1]</a:t>
            </a:r>
            <a:r>
              <a:rPr lang="en-US" sz="3200" dirty="0">
                <a:effectLst/>
                <a:ea typeface="Calibri" panose="020F0502020204030204" pitchFamily="34" charset="0"/>
                <a:cs typeface="Arial" panose="020B0604020202020204" pitchFamily="34" charset="0"/>
              </a:rPr>
              <a:t>. Just as essential are microorganisms intentionally introduced as living components to life support systems and other bioreactor technologies. </a:t>
            </a:r>
            <a:r>
              <a:rPr lang="en-US" sz="3200" dirty="0">
                <a:ea typeface="Calibri" panose="020F0502020204030204" pitchFamily="34" charset="0"/>
                <a:cs typeface="Arial" panose="020B0604020202020204" pitchFamily="34" charset="0"/>
              </a:rPr>
              <a:t>M</a:t>
            </a:r>
            <a:r>
              <a:rPr lang="en-US" sz="3200" dirty="0">
                <a:effectLst/>
                <a:ea typeface="Calibri" panose="020F0502020204030204" pitchFamily="34" charset="0"/>
                <a:cs typeface="Arial" panose="020B0604020202020204" pitchFamily="34" charset="0"/>
              </a:rPr>
              <a:t>icroorganisms may play important roles in </a:t>
            </a:r>
            <a:r>
              <a:rPr lang="en-US" sz="3200" dirty="0">
                <a:ea typeface="Calibri" panose="020F0502020204030204" pitchFamily="34" charset="0"/>
                <a:cs typeface="Arial" panose="020B0604020202020204" pitchFamily="34" charset="0"/>
              </a:rPr>
              <a:t>the function of life support technology and behavior of biogeochemical cycles (C, N, O, P, etc.) within these closed systems. Growing plants on the moon requires multiple resources and produces significant waste in which nutrients are lost. To help amend this gap, recycling the waste to recover nutrients turns waste into a resource [2]. In this poster, we present the initial results for project OHSNAP (Off-world Habitat Sustainable Nitrogen recovery for Agriculture Project) examining the development of microbiomes within regolith simulant / plant waste materials applicable to simulated lunar agricultural systems. </a:t>
            </a:r>
          </a:p>
        </p:txBody>
      </p:sp>
      <p:sp>
        <p:nvSpPr>
          <p:cNvPr id="11" name="Rectangle 10">
            <a:extLst>
              <a:ext uri="{FF2B5EF4-FFF2-40B4-BE49-F238E27FC236}">
                <a16:creationId xmlns:a16="http://schemas.microsoft.com/office/drawing/2014/main" id="{B6E91503-C95A-FBBD-E80C-E4B2DCEC3A20}"/>
              </a:ext>
            </a:extLst>
          </p:cNvPr>
          <p:cNvSpPr/>
          <p:nvPr/>
        </p:nvSpPr>
        <p:spPr>
          <a:xfrm>
            <a:off x="769619" y="22048037"/>
            <a:ext cx="9759354" cy="5509200"/>
          </a:xfrm>
          <a:prstGeom prst="rect">
            <a:avLst/>
          </a:prstGeom>
        </p:spPr>
        <p:txBody>
          <a:bodyPr wrap="square">
            <a:spAutoFit/>
          </a:bodyPr>
          <a:lstStyle/>
          <a:p>
            <a:pPr lvl="0"/>
            <a:r>
              <a:rPr lang="en-US" sz="3200" dirty="0">
                <a:ea typeface="Calibri" panose="020F0502020204030204" pitchFamily="34" charset="0"/>
                <a:cs typeface="Arial" panose="020B0604020202020204" pitchFamily="34" charset="0"/>
              </a:rPr>
              <a:t>In OHSNAP, inedible plant waste (wheat straw) and lunar regolith simulant (</a:t>
            </a:r>
            <a:r>
              <a:rPr lang="en-US" sz="3200" dirty="0" err="1">
                <a:ea typeface="Calibri" panose="020F0502020204030204" pitchFamily="34" charset="0"/>
                <a:cs typeface="Arial" panose="020B0604020202020204" pitchFamily="34" charset="0"/>
              </a:rPr>
              <a:t>Exolith</a:t>
            </a:r>
            <a:r>
              <a:rPr lang="en-US" sz="3200" dirty="0">
                <a:ea typeface="Calibri" panose="020F0502020204030204" pitchFamily="34" charset="0"/>
                <a:cs typeface="Arial" panose="020B0604020202020204" pitchFamily="34" charset="0"/>
              </a:rPr>
              <a:t> LHS-1) are combined and decomposed into a growing medium [3]. Plant growth experiments using </a:t>
            </a:r>
            <a:r>
              <a:rPr lang="en-US" sz="3200" i="1" dirty="0">
                <a:ea typeface="Calibri" panose="020F0502020204030204" pitchFamily="34" charset="0"/>
                <a:cs typeface="Arial" panose="020B0604020202020204" pitchFamily="34" charset="0"/>
              </a:rPr>
              <a:t>Pisum sativum var snowbird</a:t>
            </a:r>
            <a:r>
              <a:rPr lang="en-US" sz="3200" dirty="0">
                <a:ea typeface="Calibri" panose="020F0502020204030204" pitchFamily="34" charset="0"/>
                <a:cs typeface="Arial" panose="020B0604020202020204" pitchFamily="34" charset="0"/>
              </a:rPr>
              <a:t> (snow peas) test the response of a legume to the growing medium. Microbial inoculants are added at various stages to help enhance decomposition or plant growth. The Microbiome was sampled at each stage. DNA was extracted using a Qiagen </a:t>
            </a:r>
            <a:r>
              <a:rPr lang="en-US" sz="3200" dirty="0" err="1">
                <a:ea typeface="Calibri" panose="020F0502020204030204" pitchFamily="34" charset="0"/>
                <a:cs typeface="Arial" panose="020B0604020202020204" pitchFamily="34" charset="0"/>
              </a:rPr>
              <a:t>PowerSoil</a:t>
            </a:r>
            <a:r>
              <a:rPr lang="en-US" sz="3200" dirty="0">
                <a:ea typeface="Calibri" panose="020F0502020204030204" pitchFamily="34" charset="0"/>
                <a:cs typeface="Arial" panose="020B0604020202020204" pitchFamily="34" charset="0"/>
              </a:rPr>
              <a:t> Pro kit and sequenced with Oxford Nanopore </a:t>
            </a:r>
            <a:r>
              <a:rPr lang="en-US" sz="3200" dirty="0" err="1">
                <a:ea typeface="Calibri" panose="020F0502020204030204" pitchFamily="34" charset="0"/>
                <a:cs typeface="Arial" panose="020B0604020202020204" pitchFamily="34" charset="0"/>
              </a:rPr>
              <a:t>MinION</a:t>
            </a:r>
            <a:r>
              <a:rPr lang="en-US" sz="3200" dirty="0">
                <a:ea typeface="Calibri" panose="020F0502020204030204" pitchFamily="34" charset="0"/>
                <a:cs typeface="Arial" panose="020B0604020202020204" pitchFamily="34" charset="0"/>
              </a:rPr>
              <a:t> Rabid Barcoding Kit. </a:t>
            </a:r>
          </a:p>
          <a:p>
            <a:pPr lvl="0"/>
            <a:endParaRPr lang="en-US" sz="3200" dirty="0"/>
          </a:p>
        </p:txBody>
      </p:sp>
      <p:sp>
        <p:nvSpPr>
          <p:cNvPr id="17" name="Rectangle 16">
            <a:extLst>
              <a:ext uri="{FF2B5EF4-FFF2-40B4-BE49-F238E27FC236}">
                <a16:creationId xmlns:a16="http://schemas.microsoft.com/office/drawing/2014/main" id="{C54E1159-FF06-1C3A-586D-366C4C8E7FE6}"/>
              </a:ext>
            </a:extLst>
          </p:cNvPr>
          <p:cNvSpPr/>
          <p:nvPr/>
        </p:nvSpPr>
        <p:spPr>
          <a:xfrm>
            <a:off x="11302325" y="15401759"/>
            <a:ext cx="9760688" cy="6955750"/>
          </a:xfrm>
          <a:prstGeom prst="rect">
            <a:avLst/>
          </a:prstGeom>
        </p:spPr>
        <p:txBody>
          <a:bodyPr wrap="square">
            <a:spAutoFit/>
          </a:bodyPr>
          <a:lstStyle/>
          <a:p>
            <a:pPr algn="ctr"/>
            <a:r>
              <a:rPr lang="en-US" sz="2400" b="1" i="1" dirty="0"/>
              <a:t>Figure 1: Taxonomic Distribution of Genus found in each sample for the vermicomposting stage. </a:t>
            </a:r>
          </a:p>
          <a:p>
            <a:endParaRPr lang="en-US" sz="1400" dirty="0"/>
          </a:p>
          <a:p>
            <a:r>
              <a:rPr lang="en-US" sz="3200" dirty="0"/>
              <a:t>The starting materials were autoclaved and pasteurized which resulted in very low abundance of microorganisms when decomposition began. This particular run did not include inoculants, but represented the microbiome that would naturally develop. Both decomposition stages (fermentation and vermicomposting) the biomass increased and the resulting communities were overall similar between control and treatment with regolith with the exception of the genus </a:t>
            </a:r>
            <a:r>
              <a:rPr lang="en-US" sz="3200" dirty="0" err="1"/>
              <a:t>C</a:t>
            </a:r>
            <a:r>
              <a:rPr lang="en-US" sz="3200" i="1" dirty="0" err="1"/>
              <a:t>ellvibrio</a:t>
            </a:r>
            <a:r>
              <a:rPr lang="en-US" sz="3200" dirty="0"/>
              <a:t> which was only detected in control samples. The majority of identified species are related to common soil microorganisms including plant relevant species. </a:t>
            </a:r>
          </a:p>
        </p:txBody>
      </p:sp>
      <p:sp>
        <p:nvSpPr>
          <p:cNvPr id="18" name="Rectangle 17">
            <a:extLst>
              <a:ext uri="{FF2B5EF4-FFF2-40B4-BE49-F238E27FC236}">
                <a16:creationId xmlns:a16="http://schemas.microsoft.com/office/drawing/2014/main" id="{E7203F8C-FC95-D160-6E84-76DA5EDA04F4}"/>
              </a:ext>
            </a:extLst>
          </p:cNvPr>
          <p:cNvSpPr/>
          <p:nvPr/>
        </p:nvSpPr>
        <p:spPr>
          <a:xfrm>
            <a:off x="11173737" y="23234798"/>
            <a:ext cx="9759354" cy="4801314"/>
          </a:xfrm>
          <a:prstGeom prst="rect">
            <a:avLst/>
          </a:prstGeom>
        </p:spPr>
        <p:txBody>
          <a:bodyPr wrap="square">
            <a:spAutoFit/>
          </a:bodyPr>
          <a:lstStyle/>
          <a:p>
            <a:r>
              <a:rPr lang="en-US" sz="3200" dirty="0">
                <a:solidFill>
                  <a:srgbClr val="000000"/>
                </a:solidFill>
                <a:latin typeface="Calibri" panose="020F0502020204030204" pitchFamily="34" charset="0"/>
              </a:rPr>
              <a:t>The next steps of this work are to test additional inoculants of microorganisms isolated from the International Space Station (ISS) relevant to decomposition or plant growth. Replications of the previous trials will also be completed to verify results.</a:t>
            </a:r>
          </a:p>
          <a:p>
            <a:endParaRPr lang="en-US" sz="1400" dirty="0">
              <a:solidFill>
                <a:srgbClr val="000000"/>
              </a:solidFill>
              <a:latin typeface="Calibri" panose="020F0502020204030204" pitchFamily="34" charset="0"/>
            </a:endParaRPr>
          </a:p>
          <a:p>
            <a:r>
              <a:rPr lang="en-US" sz="3200" b="1" dirty="0">
                <a:latin typeface="Arial" panose="020B0604020202020204" pitchFamily="34" charset="0"/>
                <a:ea typeface="Calibri" panose="020F0502020204030204" pitchFamily="34" charset="0"/>
                <a:cs typeface="Arial" panose="020B0604020202020204" pitchFamily="34" charset="0"/>
              </a:rPr>
              <a:t>References: </a:t>
            </a:r>
            <a:r>
              <a:rPr lang="en-US" sz="3200" baseline="30000" dirty="0">
                <a:latin typeface="Arial" panose="020B0604020202020204" pitchFamily="34" charset="0"/>
                <a:ea typeface="Calibri" panose="020F0502020204030204" pitchFamily="34" charset="0"/>
                <a:cs typeface="Arial" panose="020B0604020202020204" pitchFamily="34" charset="0"/>
              </a:rPr>
              <a:t>1</a:t>
            </a:r>
            <a:r>
              <a:rPr lang="en-US" sz="3200" dirty="0">
                <a:latin typeface="Arial" panose="020B0604020202020204" pitchFamily="34" charset="0"/>
                <a:ea typeface="Calibri" panose="020F0502020204030204" pitchFamily="34" charset="0"/>
                <a:cs typeface="Arial" panose="020B0604020202020204" pitchFamily="34" charset="0"/>
              </a:rPr>
              <a:t>Smith, et al. (2017), </a:t>
            </a:r>
            <a:r>
              <a:rPr lang="en-US" sz="3200" i="1" dirty="0">
                <a:latin typeface="Arial" panose="020B0604020202020204" pitchFamily="34" charset="0"/>
                <a:ea typeface="Calibri" panose="020F0502020204030204" pitchFamily="34" charset="0"/>
                <a:cs typeface="Arial" panose="020B0604020202020204" pitchFamily="34" charset="0"/>
              </a:rPr>
              <a:t>Astrobiology (17)</a:t>
            </a:r>
            <a:r>
              <a:rPr lang="en-US" sz="3200" dirty="0">
                <a:latin typeface="Arial" panose="020B0604020202020204" pitchFamily="34" charset="0"/>
                <a:ea typeface="Calibri" panose="020F0502020204030204" pitchFamily="34" charset="0"/>
                <a:cs typeface="Arial" panose="020B0604020202020204" pitchFamily="34" charset="0"/>
              </a:rPr>
              <a:t>, 253-265; </a:t>
            </a:r>
            <a:r>
              <a:rPr lang="en-US" sz="3200" baseline="30000" dirty="0">
                <a:latin typeface="Arial" panose="020B0604020202020204" pitchFamily="34" charset="0"/>
                <a:ea typeface="Calibri" panose="020F0502020204030204" pitchFamily="34" charset="0"/>
                <a:cs typeface="Arial" panose="020B0604020202020204" pitchFamily="34" charset="0"/>
              </a:rPr>
              <a:t>2</a:t>
            </a:r>
            <a:r>
              <a:rPr lang="en-US" sz="3200" dirty="0">
                <a:latin typeface="Arial" panose="020B0604020202020204" pitchFamily="34" charset="0"/>
                <a:ea typeface="Calibri" panose="020F0502020204030204" pitchFamily="34" charset="0"/>
                <a:cs typeface="Arial" panose="020B0604020202020204" pitchFamily="34" charset="0"/>
              </a:rPr>
              <a:t>Clauwaert, et al. (2017), </a:t>
            </a:r>
            <a:r>
              <a:rPr lang="en-US" sz="3200" i="1" dirty="0">
                <a:latin typeface="Arial" panose="020B0604020202020204" pitchFamily="34" charset="0"/>
                <a:ea typeface="Calibri" panose="020F0502020204030204" pitchFamily="34" charset="0"/>
                <a:cs typeface="Arial" panose="020B0604020202020204" pitchFamily="34" charset="0"/>
              </a:rPr>
              <a:t>Prog. </a:t>
            </a:r>
            <a:r>
              <a:rPr lang="en-US" sz="3200" i="1" dirty="0" err="1">
                <a:latin typeface="Arial" panose="020B0604020202020204" pitchFamily="34" charset="0"/>
                <a:ea typeface="Calibri" panose="020F0502020204030204" pitchFamily="34" charset="0"/>
                <a:cs typeface="Arial" panose="020B0604020202020204" pitchFamily="34" charset="0"/>
              </a:rPr>
              <a:t>Aerosp</a:t>
            </a:r>
            <a:r>
              <a:rPr lang="en-US" sz="3200" i="1" dirty="0">
                <a:latin typeface="Arial" panose="020B0604020202020204" pitchFamily="34" charset="0"/>
                <a:ea typeface="Calibri" panose="020F0502020204030204" pitchFamily="34" charset="0"/>
                <a:cs typeface="Arial" panose="020B0604020202020204" pitchFamily="34" charset="0"/>
              </a:rPr>
              <a:t>. Sci. (91), </a:t>
            </a:r>
            <a:r>
              <a:rPr lang="en-US" sz="3200" dirty="0">
                <a:latin typeface="Arial" panose="020B0604020202020204" pitchFamily="34" charset="0"/>
                <a:ea typeface="Calibri" panose="020F0502020204030204" pitchFamily="34" charset="0"/>
                <a:cs typeface="Arial" panose="020B0604020202020204" pitchFamily="34" charset="0"/>
              </a:rPr>
              <a:t>87-98; </a:t>
            </a:r>
            <a:r>
              <a:rPr lang="en-US" sz="3200" baseline="30000" dirty="0">
                <a:latin typeface="Arial" panose="020B0604020202020204" pitchFamily="34" charset="0"/>
                <a:ea typeface="Calibri" panose="020F0502020204030204" pitchFamily="34" charset="0"/>
                <a:cs typeface="Arial" panose="020B0604020202020204" pitchFamily="34" charset="0"/>
              </a:rPr>
              <a:t>3</a:t>
            </a:r>
            <a:r>
              <a:rPr lang="en-US" sz="3200" dirty="0">
                <a:latin typeface="Arial" panose="020B0604020202020204" pitchFamily="34" charset="0"/>
                <a:ea typeface="Calibri" panose="020F0502020204030204" pitchFamily="34" charset="0"/>
                <a:cs typeface="Arial" panose="020B0604020202020204" pitchFamily="34" charset="0"/>
              </a:rPr>
              <a:t>Gros, et al. (2005), </a:t>
            </a:r>
            <a:r>
              <a:rPr lang="en-US" sz="3200" i="1" dirty="0">
                <a:latin typeface="Arial" panose="020B0604020202020204" pitchFamily="34" charset="0"/>
                <a:ea typeface="Calibri" panose="020F0502020204030204" pitchFamily="34" charset="0"/>
                <a:cs typeface="Arial" panose="020B0604020202020204" pitchFamily="34" charset="0"/>
              </a:rPr>
              <a:t>Adv. Sp. Res. (36), </a:t>
            </a:r>
            <a:r>
              <a:rPr lang="en-US" sz="3200" dirty="0">
                <a:latin typeface="Arial" panose="020B0604020202020204" pitchFamily="34" charset="0"/>
                <a:ea typeface="Calibri" panose="020F0502020204030204" pitchFamily="34" charset="0"/>
                <a:cs typeface="Arial" panose="020B0604020202020204" pitchFamily="34" charset="0"/>
              </a:rPr>
              <a:t>1312-1318.</a:t>
            </a:r>
          </a:p>
        </p:txBody>
      </p:sp>
      <p:sp>
        <p:nvSpPr>
          <p:cNvPr id="6" name="TextBox 5">
            <a:extLst>
              <a:ext uri="{FF2B5EF4-FFF2-40B4-BE49-F238E27FC236}">
                <a16:creationId xmlns:a16="http://schemas.microsoft.com/office/drawing/2014/main" id="{2940CBC4-3CA2-086E-D244-C22627A438BF}"/>
              </a:ext>
            </a:extLst>
          </p:cNvPr>
          <p:cNvSpPr txBox="1"/>
          <p:nvPr/>
        </p:nvSpPr>
        <p:spPr>
          <a:xfrm>
            <a:off x="729474" y="8776024"/>
            <a:ext cx="9760688" cy="707886"/>
          </a:xfrm>
          <a:prstGeom prst="rect">
            <a:avLst/>
          </a:prstGeom>
          <a:solidFill>
            <a:schemeClr val="tx1"/>
          </a:solidFill>
          <a:ln>
            <a:solidFill>
              <a:schemeClr val="tx1"/>
            </a:solidFill>
          </a:ln>
        </p:spPr>
        <p:txBody>
          <a:bodyPr wrap="square" rtlCol="0">
            <a:spAutoFit/>
          </a:bodyPr>
          <a:lstStyle/>
          <a:p>
            <a:r>
              <a:rPr lang="en-US" sz="4000" b="1" dirty="0">
                <a:solidFill>
                  <a:schemeClr val="bg1"/>
                </a:solidFill>
              </a:rPr>
              <a:t>Background and Objectives</a:t>
            </a:r>
          </a:p>
        </p:txBody>
      </p:sp>
      <p:sp>
        <p:nvSpPr>
          <p:cNvPr id="7" name="TextBox 6">
            <a:extLst>
              <a:ext uri="{FF2B5EF4-FFF2-40B4-BE49-F238E27FC236}">
                <a16:creationId xmlns:a16="http://schemas.microsoft.com/office/drawing/2014/main" id="{6E68842F-69E4-6928-AC70-AD6D99918806}"/>
              </a:ext>
            </a:extLst>
          </p:cNvPr>
          <p:cNvSpPr txBox="1"/>
          <p:nvPr/>
        </p:nvSpPr>
        <p:spPr>
          <a:xfrm>
            <a:off x="729474" y="21195074"/>
            <a:ext cx="9760688" cy="707886"/>
          </a:xfrm>
          <a:prstGeom prst="rect">
            <a:avLst/>
          </a:prstGeom>
          <a:solidFill>
            <a:schemeClr val="tx1"/>
          </a:solidFill>
          <a:ln>
            <a:solidFill>
              <a:schemeClr val="tx1"/>
            </a:solidFill>
          </a:ln>
        </p:spPr>
        <p:txBody>
          <a:bodyPr wrap="square" rtlCol="0">
            <a:spAutoFit/>
          </a:bodyPr>
          <a:lstStyle/>
          <a:p>
            <a:r>
              <a:rPr lang="en-US" sz="4000" b="1" dirty="0">
                <a:solidFill>
                  <a:schemeClr val="bg1"/>
                </a:solidFill>
              </a:rPr>
              <a:t>Approach</a:t>
            </a:r>
          </a:p>
        </p:txBody>
      </p:sp>
      <p:sp>
        <p:nvSpPr>
          <p:cNvPr id="13" name="TextBox 12">
            <a:extLst>
              <a:ext uri="{FF2B5EF4-FFF2-40B4-BE49-F238E27FC236}">
                <a16:creationId xmlns:a16="http://schemas.microsoft.com/office/drawing/2014/main" id="{DB56A04F-7D27-09B1-A03E-F5D60DDC9ADC}"/>
              </a:ext>
            </a:extLst>
          </p:cNvPr>
          <p:cNvSpPr txBox="1"/>
          <p:nvPr/>
        </p:nvSpPr>
        <p:spPr>
          <a:xfrm>
            <a:off x="11173737" y="8800346"/>
            <a:ext cx="9760688" cy="707886"/>
          </a:xfrm>
          <a:prstGeom prst="rect">
            <a:avLst/>
          </a:prstGeom>
          <a:solidFill>
            <a:schemeClr val="tx1"/>
          </a:solidFill>
          <a:ln>
            <a:solidFill>
              <a:schemeClr val="tx1"/>
            </a:solidFill>
          </a:ln>
        </p:spPr>
        <p:txBody>
          <a:bodyPr wrap="square" rtlCol="0">
            <a:spAutoFit/>
          </a:bodyPr>
          <a:lstStyle/>
          <a:p>
            <a:r>
              <a:rPr lang="en-US" sz="4000" b="1" dirty="0">
                <a:solidFill>
                  <a:schemeClr val="bg1"/>
                </a:solidFill>
              </a:rPr>
              <a:t>Results and Significance</a:t>
            </a:r>
          </a:p>
        </p:txBody>
      </p:sp>
      <p:sp>
        <p:nvSpPr>
          <p:cNvPr id="21" name="TextBox 20">
            <a:extLst>
              <a:ext uri="{FF2B5EF4-FFF2-40B4-BE49-F238E27FC236}">
                <a16:creationId xmlns:a16="http://schemas.microsoft.com/office/drawing/2014/main" id="{34C6F94F-D905-F48A-3475-639F3020BAB9}"/>
              </a:ext>
            </a:extLst>
          </p:cNvPr>
          <p:cNvSpPr txBox="1"/>
          <p:nvPr/>
        </p:nvSpPr>
        <p:spPr>
          <a:xfrm>
            <a:off x="11173737" y="22498124"/>
            <a:ext cx="9760688" cy="707886"/>
          </a:xfrm>
          <a:prstGeom prst="rect">
            <a:avLst/>
          </a:prstGeom>
          <a:solidFill>
            <a:schemeClr val="tx1"/>
          </a:solidFill>
          <a:ln>
            <a:solidFill>
              <a:schemeClr val="tx1"/>
            </a:solidFill>
          </a:ln>
        </p:spPr>
        <p:txBody>
          <a:bodyPr wrap="square" rtlCol="0">
            <a:spAutoFit/>
          </a:bodyPr>
          <a:lstStyle/>
          <a:p>
            <a:r>
              <a:rPr lang="en-US" sz="4000" b="1" dirty="0">
                <a:solidFill>
                  <a:schemeClr val="bg1"/>
                </a:solidFill>
              </a:rPr>
              <a:t>Future Work</a:t>
            </a:r>
          </a:p>
        </p:txBody>
      </p:sp>
      <p:pic>
        <p:nvPicPr>
          <p:cNvPr id="25" name="Picture 24">
            <a:extLst>
              <a:ext uri="{FF2B5EF4-FFF2-40B4-BE49-F238E27FC236}">
                <a16:creationId xmlns:a16="http://schemas.microsoft.com/office/drawing/2014/main" id="{5BF0D3D4-01DB-3FC9-6B1E-20307AB82A80}"/>
              </a:ext>
            </a:extLst>
          </p:cNvPr>
          <p:cNvPicPr>
            <a:picLocks noChangeAspect="1"/>
          </p:cNvPicPr>
          <p:nvPr/>
        </p:nvPicPr>
        <p:blipFill>
          <a:blip r:embed="rId4"/>
          <a:stretch>
            <a:fillRect/>
          </a:stretch>
        </p:blipFill>
        <p:spPr>
          <a:xfrm>
            <a:off x="10669244" y="9491856"/>
            <a:ext cx="10265181" cy="5978367"/>
          </a:xfrm>
          <a:prstGeom prst="rect">
            <a:avLst/>
          </a:prstGeom>
        </p:spPr>
      </p:pic>
    </p:spTree>
    <p:extLst>
      <p:ext uri="{BB962C8B-B14F-4D97-AF65-F5344CB8AC3E}">
        <p14:creationId xmlns:p14="http://schemas.microsoft.com/office/powerpoint/2010/main" val="18997944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1705</TotalTime>
  <Words>697</Words>
  <Application>Microsoft Office PowerPoint</Application>
  <PresentationFormat>Custom</PresentationFormat>
  <Paragraphs>33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Helvetica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2022 Poster Template Guidelines</dc:title>
  <dc:creator>Chen, Joy (US 183B)</dc:creator>
  <cp:lastModifiedBy>Hong, Sophia (US 1212)</cp:lastModifiedBy>
  <cp:revision>34</cp:revision>
  <dcterms:created xsi:type="dcterms:W3CDTF">2022-08-22T17:05:38Z</dcterms:created>
  <dcterms:modified xsi:type="dcterms:W3CDTF">2023-11-29T04:32:27Z</dcterms:modified>
</cp:coreProperties>
</file>