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BFB5B"/>
    <a:srgbClr val="FFD03B"/>
    <a:srgbClr val="9F2B1F"/>
    <a:srgbClr val="551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405"/>
  </p:normalViewPr>
  <p:slideViewPr>
    <p:cSldViewPr snapToGrid="0">
      <p:cViewPr varScale="1">
        <p:scale>
          <a:sx n="26" d="100"/>
          <a:sy n="26" d="100"/>
        </p:scale>
        <p:origin x="492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30000">
              <a:srgbClr val="9F2B1F"/>
            </a:gs>
            <a:gs pos="100000">
              <a:srgbClr val="551415"/>
            </a:gs>
          </a:gsLst>
          <a:lin ang="16200000" scaled="1"/>
          <a:tileRect/>
        </a:gra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C435C2-3972-4E3A-92C0-314FDD552B2D}"/>
              </a:ext>
            </a:extLst>
          </p:cNvPr>
          <p:cNvSpPr txBox="1"/>
          <p:nvPr/>
        </p:nvSpPr>
        <p:spPr>
          <a:xfrm rot="16200000">
            <a:off x="-316155" y="14527267"/>
            <a:ext cx="2014206" cy="276999"/>
          </a:xfrm>
          <a:prstGeom prst="rect">
            <a:avLst/>
          </a:prstGeom>
          <a:solidFill>
            <a:srgbClr val="FF6D6D">
              <a:alpha val="54000"/>
            </a:srgbClr>
          </a:solidFill>
        </p:spPr>
        <p:txBody>
          <a:bodyPr wrap="none" rtlCol="0">
            <a:spAutoFit/>
          </a:bodyPr>
          <a:lstStyle/>
          <a:p>
            <a:r>
              <a:rPr lang="en-US" sz="1200" dirty="0"/>
              <a:t>Source: NASA/Europa Clipper</a:t>
            </a:r>
          </a:p>
        </p:txBody>
      </p:sp>
      <p:sp>
        <p:nvSpPr>
          <p:cNvPr id="42" name="Rectangle 41">
            <a:extLst>
              <a:ext uri="{FF2B5EF4-FFF2-40B4-BE49-F238E27FC236}">
                <a16:creationId xmlns:a16="http://schemas.microsoft.com/office/drawing/2014/main" id="{B5AE4224-C9BA-403F-B26A-A9B1A349206A}"/>
              </a:ext>
            </a:extLst>
          </p:cNvPr>
          <p:cNvSpPr/>
          <p:nvPr/>
        </p:nvSpPr>
        <p:spPr>
          <a:xfrm>
            <a:off x="5686491" y="8766753"/>
            <a:ext cx="10770661" cy="5229136"/>
          </a:xfrm>
          <a:prstGeom prst="rect">
            <a:avLst/>
          </a:prstGeom>
          <a:solidFill>
            <a:srgbClr val="FBF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F89F48D-3679-4C61-81DD-D79C0A890943}"/>
              </a:ext>
            </a:extLst>
          </p:cNvPr>
          <p:cNvSpPr/>
          <p:nvPr/>
        </p:nvSpPr>
        <p:spPr>
          <a:xfrm>
            <a:off x="5702709" y="19168646"/>
            <a:ext cx="10754442" cy="4641415"/>
          </a:xfrm>
          <a:prstGeom prst="rect">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FC83F9-7080-47D4-982C-C12DBAD59DDD}"/>
              </a:ext>
            </a:extLst>
          </p:cNvPr>
          <p:cNvSpPr/>
          <p:nvPr/>
        </p:nvSpPr>
        <p:spPr>
          <a:xfrm>
            <a:off x="5702710" y="13926792"/>
            <a:ext cx="10754442" cy="5383502"/>
          </a:xfrm>
          <a:prstGeom prst="rect">
            <a:avLst/>
          </a:prstGeom>
          <a:solidFill>
            <a:srgbClr val="FFD03B"/>
          </a:solid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C01C077-CCAB-4044-BE11-911F75C35396}"/>
              </a:ext>
            </a:extLst>
          </p:cNvPr>
          <p:cNvSpPr/>
          <p:nvPr/>
        </p:nvSpPr>
        <p:spPr>
          <a:xfrm>
            <a:off x="5738771" y="11704047"/>
            <a:ext cx="10706679" cy="2231380"/>
          </a:xfrm>
          <a:prstGeom prst="rect">
            <a:avLst/>
          </a:prstGeom>
        </p:spPr>
        <p:txBody>
          <a:bodyPr wrap="square">
            <a:spAutoFit/>
          </a:bodyPr>
          <a:lstStyle/>
          <a:p>
            <a:pPr algn="ctr"/>
            <a:r>
              <a:rPr lang="en-US" sz="2400" b="1" dirty="0"/>
              <a:t>Objectives </a:t>
            </a:r>
            <a:endParaRPr lang="en-US" sz="2400" dirty="0">
              <a:solidFill>
                <a:srgbClr val="FF0000"/>
              </a:solidFill>
            </a:endParaRPr>
          </a:p>
          <a:p>
            <a:pPr algn="just"/>
            <a:r>
              <a:rPr lang="en-US" sz="2300" dirty="0"/>
              <a:t>In this work, I aim to combine mantle-scale geodynamic modeling with local-scale dike propagation and cooling calculation for the first time. This allows me to dynamically determine how much magma is produced at depth within Europa’s mantle (middle-left figure) and evaluate if crustal scale volcanic processes are physically capable of transporting that magma upward to the seafloor.</a:t>
            </a:r>
          </a:p>
        </p:txBody>
      </p:sp>
      <p:sp>
        <p:nvSpPr>
          <p:cNvPr id="38" name="Rectangle 37">
            <a:extLst>
              <a:ext uri="{FF2B5EF4-FFF2-40B4-BE49-F238E27FC236}">
                <a16:creationId xmlns:a16="http://schemas.microsoft.com/office/drawing/2014/main" id="{9ECD0996-F14D-42CC-8E35-6EE5C4E3B627}"/>
              </a:ext>
            </a:extLst>
          </p:cNvPr>
          <p:cNvSpPr/>
          <p:nvPr/>
        </p:nvSpPr>
        <p:spPr>
          <a:xfrm>
            <a:off x="5734552" y="13905655"/>
            <a:ext cx="10706679" cy="5632311"/>
          </a:xfrm>
          <a:prstGeom prst="rect">
            <a:avLst/>
          </a:prstGeom>
        </p:spPr>
        <p:txBody>
          <a:bodyPr wrap="square">
            <a:spAutoFit/>
          </a:bodyPr>
          <a:lstStyle/>
          <a:p>
            <a:pPr algn="ctr"/>
            <a:r>
              <a:rPr lang="en-US" sz="2400" b="1" dirty="0"/>
              <a:t>Approach and Results </a:t>
            </a:r>
            <a:endParaRPr lang="en-US" sz="2400" dirty="0">
              <a:solidFill>
                <a:srgbClr val="FF0000"/>
              </a:solidFill>
            </a:endParaRPr>
          </a:p>
          <a:p>
            <a:pPr lvl="0" algn="just"/>
            <a:r>
              <a:rPr lang="en-US" sz="2300" dirty="0"/>
              <a:t>I implemented a model of Europa’s mantle in the geodynamic simulation code </a:t>
            </a:r>
            <a:r>
              <a:rPr lang="en-US" sz="2300" dirty="0" err="1"/>
              <a:t>StagYY</a:t>
            </a:r>
            <a:r>
              <a:rPr lang="en-US" sz="2300" dirty="0"/>
              <a:t>, designing within </a:t>
            </a:r>
            <a:r>
              <a:rPr lang="en-US" sz="2300" dirty="0" err="1"/>
              <a:t>StagYY</a:t>
            </a:r>
            <a:r>
              <a:rPr lang="en-US" sz="2300" dirty="0"/>
              <a:t> an entirely new melt extraction routine that assesses the ability of </a:t>
            </a:r>
            <a:r>
              <a:rPr lang="en-US" sz="2300" dirty="0" err="1"/>
              <a:t>Europan</a:t>
            </a:r>
            <a:r>
              <a:rPr lang="en-US" sz="2300" dirty="0"/>
              <a:t> magma to penetrate and travel through the lithosphere (described at top-right). Two criteria must be met for eruption: 1) Magma must exert sufficient buoyancy stress at the base of the lithosphere to break it and initiate a dike. 2) The dike must propagate upward through the lithosphere faster than conductive cooling solidifies the dike, halting it.</a:t>
            </a:r>
          </a:p>
          <a:p>
            <a:pPr lvl="0" algn="just"/>
            <a:endParaRPr lang="en-US" sz="2300" dirty="0"/>
          </a:p>
          <a:p>
            <a:pPr lvl="0" algn="just"/>
            <a:r>
              <a:rPr lang="en-US" sz="2300" dirty="0"/>
              <a:t>I was unable to find </a:t>
            </a:r>
            <a:r>
              <a:rPr lang="en-US" sz="2300" dirty="0" err="1"/>
              <a:t>Europan</a:t>
            </a:r>
            <a:r>
              <a:rPr lang="en-US" sz="2300" dirty="0"/>
              <a:t> mantle conditions capable of satisfying these criteria. Magmatic buoyancy stress is low in all cases considered, making it difficult to initiate a dike event (bottom figure).  When a dike event is initiated, Magma influx is extremely low (~0.0001 m</a:t>
            </a:r>
            <a:r>
              <a:rPr lang="en-US" sz="2300" baseline="30000" dirty="0"/>
              <a:t>2</a:t>
            </a:r>
            <a:r>
              <a:rPr lang="en-US" sz="2300" dirty="0"/>
              <a:t>/s), four orders of magnitude smaller than the influx necessary for eruption (bottom figure). These fluxes result in dike heights of 1-10 km penetrating only the lowermost portions of a ~200 km thick lithosphere (bottom-right figure).</a:t>
            </a:r>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552448" y="3592759"/>
            <a:ext cx="20911325"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Strong Lithospheric Resistance Limits Potential for </a:t>
            </a:r>
            <a:r>
              <a:rPr lang="en-US" sz="7200" b="1" dirty="0" err="1">
                <a:solidFill>
                  <a:schemeClr val="bg1"/>
                </a:solidFill>
                <a:latin typeface="Arial" panose="020B0604020202020204" pitchFamily="34" charset="0"/>
                <a:cs typeface="Arial" panose="020B0604020202020204" pitchFamily="34" charset="0"/>
              </a:rPr>
              <a:t>Europan</a:t>
            </a:r>
            <a:r>
              <a:rPr lang="en-US" sz="7200" b="1" dirty="0">
                <a:solidFill>
                  <a:schemeClr val="bg1"/>
                </a:solidFill>
                <a:latin typeface="Arial" panose="020B0604020202020204" pitchFamily="34" charset="0"/>
                <a:cs typeface="Arial" panose="020B0604020202020204" pitchFamily="34" charset="0"/>
              </a:rPr>
              <a:t> Seafloor Volcanism</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19826" y="6090217"/>
            <a:ext cx="19376571" cy="2554545"/>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Austin Green, JPL Postdoctoral Fellow (Section 3226)</a:t>
            </a:r>
          </a:p>
          <a:p>
            <a:pPr algn="ctr"/>
            <a:r>
              <a:rPr lang="en-US" sz="4000" b="1" dirty="0">
                <a:solidFill>
                  <a:schemeClr val="bg1"/>
                </a:solidFill>
                <a:latin typeface="Arial" panose="020B0604020202020204" pitchFamily="34" charset="0"/>
                <a:cs typeface="Arial" panose="020B0604020202020204" pitchFamily="34" charset="0"/>
              </a:rPr>
              <a:t>Catherine Elder (Section 3226)</a:t>
            </a:r>
          </a:p>
          <a:p>
            <a:pPr algn="ctr"/>
            <a:r>
              <a:rPr lang="en-US" sz="4000" b="1" dirty="0">
                <a:solidFill>
                  <a:schemeClr val="bg1"/>
                </a:solidFill>
                <a:latin typeface="Arial" panose="020B0604020202020204" pitchFamily="34" charset="0"/>
                <a:cs typeface="Arial" panose="020B0604020202020204" pitchFamily="34" charset="0"/>
              </a:rPr>
              <a:t>Michael Bland (U.S. Geological Survey, Flagstaff, AZ)</a:t>
            </a:r>
          </a:p>
          <a:p>
            <a:pPr algn="ctr"/>
            <a:r>
              <a:rPr lang="en-US" sz="4000" b="1" dirty="0">
                <a:solidFill>
                  <a:schemeClr val="bg1"/>
                </a:solidFill>
                <a:latin typeface="Arial" panose="020B0604020202020204" pitchFamily="34" charset="0"/>
                <a:cs typeface="Arial" panose="020B0604020202020204" pitchFamily="34" charset="0"/>
              </a:rPr>
              <a:t>Paul Tackley (Department of Earth Sciences, ETH Zurich, Switzerland)</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PRD-P-011</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625472" y="28352051"/>
            <a:ext cx="12251030" cy="4062651"/>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r>
              <a:rPr lang="en-US" altLang="en-US" sz="2000" i="1" dirty="0">
                <a:latin typeface="Arial" panose="020B0604020202020204" pitchFamily="34" charset="0"/>
              </a:rPr>
              <a:t>Conference Presentations:</a:t>
            </a:r>
          </a:p>
          <a:p>
            <a:pPr>
              <a:spcBef>
                <a:spcPct val="0"/>
              </a:spcBef>
            </a:pPr>
            <a:r>
              <a:rPr lang="en-US" altLang="en-US" sz="1600" b="1" i="1" dirty="0">
                <a:latin typeface="Arial" panose="020B0604020202020204" pitchFamily="34" charset="0"/>
              </a:rPr>
              <a:t>LPSC LIV (2023)</a:t>
            </a:r>
            <a:r>
              <a:rPr lang="en-US" altLang="en-US" sz="1600" b="1" dirty="0">
                <a:latin typeface="Arial" panose="020B0604020202020204" pitchFamily="34" charset="0"/>
              </a:rPr>
              <a:t>: </a:t>
            </a:r>
            <a:r>
              <a:rPr lang="en-US" altLang="en-US" sz="1600" u="sng" dirty="0">
                <a:latin typeface="Arial" panose="020B0604020202020204" pitchFamily="34" charset="0"/>
              </a:rPr>
              <a:t>Poster Presentation</a:t>
            </a:r>
            <a:r>
              <a:rPr lang="en-US" altLang="en-US" sz="1600" dirty="0">
                <a:latin typeface="Arial" panose="020B0604020202020204" pitchFamily="34" charset="0"/>
              </a:rPr>
              <a:t>. “Modeling Present-Day Melting and Eruption in Europa’s Silicate Mantle”. March 2023.</a:t>
            </a:r>
          </a:p>
          <a:p>
            <a:pPr>
              <a:spcBef>
                <a:spcPct val="0"/>
              </a:spcBef>
            </a:pPr>
            <a:r>
              <a:rPr lang="en-US" altLang="en-US" sz="1600" b="1" i="1" dirty="0">
                <a:latin typeface="Arial" panose="020B0604020202020204" pitchFamily="34" charset="0"/>
              </a:rPr>
              <a:t>GSA Connects 2023</a:t>
            </a:r>
            <a:r>
              <a:rPr lang="en-US" altLang="en-US" sz="1600" dirty="0">
                <a:latin typeface="Arial" panose="020B0604020202020204" pitchFamily="34" charset="0"/>
              </a:rPr>
              <a:t>: </a:t>
            </a:r>
            <a:r>
              <a:rPr lang="en-US" altLang="en-US" sz="1600" u="sng" dirty="0">
                <a:latin typeface="Arial" panose="020B0604020202020204" pitchFamily="34" charset="0"/>
              </a:rPr>
              <a:t>Invited Oral Presentation</a:t>
            </a:r>
            <a:r>
              <a:rPr lang="en-US" altLang="en-US" sz="1600" dirty="0">
                <a:latin typeface="Arial" panose="020B0604020202020204" pitchFamily="34" charset="0"/>
              </a:rPr>
              <a:t>. “Strong Lithospheric Resistance Limits Potential for </a:t>
            </a:r>
            <a:r>
              <a:rPr lang="en-US" altLang="en-US" sz="1600" dirty="0" err="1">
                <a:latin typeface="Arial" panose="020B0604020202020204" pitchFamily="34" charset="0"/>
              </a:rPr>
              <a:t>Europan</a:t>
            </a:r>
            <a:r>
              <a:rPr lang="en-US" altLang="en-US" sz="1600" dirty="0">
                <a:latin typeface="Arial" panose="020B0604020202020204" pitchFamily="34" charset="0"/>
              </a:rPr>
              <a:t> Seafloor Volcanism”. October 2023.</a:t>
            </a:r>
          </a:p>
          <a:p>
            <a:pPr>
              <a:spcBef>
                <a:spcPct val="0"/>
              </a:spcBef>
            </a:pPr>
            <a:r>
              <a:rPr lang="en-US" altLang="en-US" sz="1600" b="1" i="1" dirty="0">
                <a:latin typeface="Arial" panose="020B0604020202020204" pitchFamily="34" charset="0"/>
              </a:rPr>
              <a:t>AGU 2023:</a:t>
            </a:r>
            <a:r>
              <a:rPr lang="en-US" altLang="en-US" sz="1600" dirty="0">
                <a:latin typeface="Arial" panose="020B0604020202020204" pitchFamily="34" charset="0"/>
              </a:rPr>
              <a:t> </a:t>
            </a:r>
            <a:r>
              <a:rPr lang="en-US" altLang="en-US" sz="1600" u="sng" dirty="0">
                <a:latin typeface="Arial" panose="020B0604020202020204" pitchFamily="34" charset="0"/>
              </a:rPr>
              <a:t>Submitted Abstract</a:t>
            </a:r>
            <a:r>
              <a:rPr lang="en-US" altLang="en-US" sz="1600" dirty="0">
                <a:latin typeface="Arial" panose="020B0604020202020204" pitchFamily="34" charset="0"/>
              </a:rPr>
              <a:t>. “</a:t>
            </a:r>
            <a:r>
              <a:rPr lang="en-US" altLang="en-US" sz="1600" dirty="0" err="1">
                <a:latin typeface="Arial" panose="020B0604020202020204" pitchFamily="34" charset="0"/>
              </a:rPr>
              <a:t>Stong</a:t>
            </a:r>
            <a:r>
              <a:rPr lang="en-US" altLang="en-US" sz="1600" dirty="0">
                <a:latin typeface="Arial" panose="020B0604020202020204" pitchFamily="34" charset="0"/>
              </a:rPr>
              <a:t> Lithospheric Resistance Limits Potential for </a:t>
            </a:r>
            <a:r>
              <a:rPr lang="en-US" altLang="en-US" sz="1600" dirty="0" err="1">
                <a:latin typeface="Arial" panose="020B0604020202020204" pitchFamily="34" charset="0"/>
              </a:rPr>
              <a:t>Europan</a:t>
            </a:r>
            <a:r>
              <a:rPr lang="en-US" altLang="en-US" sz="1600" dirty="0">
                <a:latin typeface="Arial" panose="020B0604020202020204" pitchFamily="34" charset="0"/>
              </a:rPr>
              <a:t> Seafloor Volcanism”. December 2023.</a:t>
            </a:r>
          </a:p>
          <a:p>
            <a:pPr>
              <a:spcBef>
                <a:spcPct val="0"/>
              </a:spcBef>
            </a:pPr>
            <a:endParaRPr lang="en-US" altLang="en-US" sz="1600" dirty="0">
              <a:latin typeface="Arial" panose="020B0604020202020204" pitchFamily="34" charset="0"/>
            </a:endParaRPr>
          </a:p>
          <a:p>
            <a:pPr>
              <a:spcBef>
                <a:spcPct val="0"/>
              </a:spcBef>
            </a:pPr>
            <a:r>
              <a:rPr lang="en-US" altLang="en-US" sz="2000" i="1" dirty="0">
                <a:latin typeface="Arial" panose="020B0604020202020204" pitchFamily="34" charset="0"/>
              </a:rPr>
              <a:t>Journal Publications</a:t>
            </a:r>
            <a:r>
              <a:rPr lang="en-US" altLang="en-US" sz="1600" i="1" dirty="0">
                <a:latin typeface="Arial" panose="020B0604020202020204" pitchFamily="34" charset="0"/>
              </a:rPr>
              <a:t>:</a:t>
            </a:r>
          </a:p>
          <a:p>
            <a:pPr>
              <a:spcBef>
                <a:spcPct val="0"/>
              </a:spcBef>
            </a:pPr>
            <a:r>
              <a:rPr lang="en-US" altLang="en-US" sz="1600" b="1" i="1" dirty="0">
                <a:latin typeface="Arial" panose="020B0604020202020204" pitchFamily="34" charset="0"/>
              </a:rPr>
              <a:t>Nature: </a:t>
            </a:r>
            <a:r>
              <a:rPr lang="en-US" altLang="en-US" sz="1600" u="sng" dirty="0">
                <a:latin typeface="Arial" panose="020B0604020202020204" pitchFamily="34" charset="0"/>
              </a:rPr>
              <a:t>Manuscript in Preparation</a:t>
            </a:r>
            <a:r>
              <a:rPr lang="en-US" altLang="en-US" sz="1600" dirty="0">
                <a:latin typeface="Arial" panose="020B0604020202020204" pitchFamily="34" charset="0"/>
              </a:rPr>
              <a:t>. “Strong Lithospheric Resistance Limits Potential for </a:t>
            </a:r>
            <a:r>
              <a:rPr lang="en-US" altLang="en-US" sz="1600" dirty="0" err="1">
                <a:latin typeface="Arial" panose="020B0604020202020204" pitchFamily="34" charset="0"/>
              </a:rPr>
              <a:t>Europan</a:t>
            </a:r>
            <a:r>
              <a:rPr lang="en-US" altLang="en-US" sz="1600" dirty="0">
                <a:latin typeface="Arial" panose="020B0604020202020204" pitchFamily="34" charset="0"/>
              </a:rPr>
              <a:t> Seafloor Volcanism”. Submitting October/November 2023.</a:t>
            </a:r>
          </a:p>
          <a:p>
            <a:pPr>
              <a:spcBef>
                <a:spcPct val="0"/>
              </a:spcBef>
            </a:pPr>
            <a:endParaRPr lang="en-US" altLang="en-US" sz="16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sz="3000" b="1" i="1" dirty="0">
                <a:solidFill>
                  <a:schemeClr val="bg2">
                    <a:lumMod val="50000"/>
                  </a:schemeClr>
                </a:solidFill>
                <a:latin typeface="Arial" panose="020B0604020202020204" pitchFamily="34" charset="0"/>
              </a:rPr>
              <a:t>Phone: 626-491-5382   Email: Austin.green@jpl.nasa.gov</a:t>
            </a:r>
            <a:endParaRPr lang="en-US" sz="3000" dirty="0"/>
          </a:p>
        </p:txBody>
      </p:sp>
      <p:pic>
        <p:nvPicPr>
          <p:cNvPr id="22" name="Picture 21">
            <a:extLst>
              <a:ext uri="{FF2B5EF4-FFF2-40B4-BE49-F238E27FC236}">
                <a16:creationId xmlns:a16="http://schemas.microsoft.com/office/drawing/2014/main" id="{ADEB15E3-4237-40A5-9E19-91D2E90F5DB4}"/>
              </a:ext>
            </a:extLst>
          </p:cNvPr>
          <p:cNvPicPr>
            <a:picLocks noChangeAspect="1"/>
          </p:cNvPicPr>
          <p:nvPr/>
        </p:nvPicPr>
        <p:blipFill rotWithShape="1">
          <a:blip r:embed="rId3"/>
          <a:srcRect l="9999" t="8073" r="9532" b="9465"/>
          <a:stretch/>
        </p:blipFill>
        <p:spPr>
          <a:xfrm>
            <a:off x="16632212" y="8766753"/>
            <a:ext cx="4640886" cy="6776676"/>
          </a:xfrm>
          <a:prstGeom prst="rect">
            <a:avLst/>
          </a:prstGeom>
          <a:ln w="12700">
            <a:solidFill>
              <a:schemeClr val="tx1"/>
            </a:solidFill>
          </a:ln>
        </p:spPr>
      </p:pic>
      <p:pic>
        <p:nvPicPr>
          <p:cNvPr id="27" name="Picture 26">
            <a:extLst>
              <a:ext uri="{FF2B5EF4-FFF2-40B4-BE49-F238E27FC236}">
                <a16:creationId xmlns:a16="http://schemas.microsoft.com/office/drawing/2014/main" id="{0E048B01-A796-4345-93A9-3872B1A35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79" y="8811758"/>
            <a:ext cx="4695113" cy="6864200"/>
          </a:xfrm>
          <a:prstGeom prst="rect">
            <a:avLst/>
          </a:prstGeom>
          <a:ln w="38100">
            <a:solidFill>
              <a:schemeClr val="tx1"/>
            </a:solidFill>
          </a:ln>
        </p:spPr>
      </p:pic>
      <p:pic>
        <p:nvPicPr>
          <p:cNvPr id="31" name="Picture 30">
            <a:extLst>
              <a:ext uri="{FF2B5EF4-FFF2-40B4-BE49-F238E27FC236}">
                <a16:creationId xmlns:a16="http://schemas.microsoft.com/office/drawing/2014/main" id="{1FBC0A54-AB36-4CA2-ABA7-996D418F7DB2}"/>
              </a:ext>
            </a:extLst>
          </p:cNvPr>
          <p:cNvPicPr>
            <a:picLocks noChangeAspect="1"/>
          </p:cNvPicPr>
          <p:nvPr/>
        </p:nvPicPr>
        <p:blipFill>
          <a:blip r:embed="rId5"/>
          <a:stretch>
            <a:fillRect/>
          </a:stretch>
        </p:blipFill>
        <p:spPr>
          <a:xfrm>
            <a:off x="793792" y="24019445"/>
            <a:ext cx="15663360" cy="4103556"/>
          </a:xfrm>
          <a:prstGeom prst="rect">
            <a:avLst/>
          </a:prstGeom>
        </p:spPr>
      </p:pic>
      <p:pic>
        <p:nvPicPr>
          <p:cNvPr id="29" name="Picture 28">
            <a:extLst>
              <a:ext uri="{FF2B5EF4-FFF2-40B4-BE49-F238E27FC236}">
                <a16:creationId xmlns:a16="http://schemas.microsoft.com/office/drawing/2014/main" id="{AC56D23B-C75F-4240-8417-FB466E17AE46}"/>
              </a:ext>
            </a:extLst>
          </p:cNvPr>
          <p:cNvPicPr>
            <a:picLocks noChangeAspect="1"/>
          </p:cNvPicPr>
          <p:nvPr/>
        </p:nvPicPr>
        <p:blipFill>
          <a:blip r:embed="rId6"/>
          <a:stretch>
            <a:fillRect/>
          </a:stretch>
        </p:blipFill>
        <p:spPr>
          <a:xfrm>
            <a:off x="16632211" y="15946999"/>
            <a:ext cx="4612212" cy="12156336"/>
          </a:xfrm>
          <a:prstGeom prst="rect">
            <a:avLst/>
          </a:prstGeom>
          <a:ln w="38100">
            <a:solidFill>
              <a:schemeClr val="tx1"/>
            </a:solidFill>
          </a:ln>
        </p:spPr>
      </p:pic>
      <p:pic>
        <p:nvPicPr>
          <p:cNvPr id="32" name="Picture 31">
            <a:extLst>
              <a:ext uri="{FF2B5EF4-FFF2-40B4-BE49-F238E27FC236}">
                <a16:creationId xmlns:a16="http://schemas.microsoft.com/office/drawing/2014/main" id="{DE1E25EF-71A5-4FAB-8F23-21E86ADE309D}"/>
              </a:ext>
            </a:extLst>
          </p:cNvPr>
          <p:cNvPicPr>
            <a:picLocks noChangeAspect="1"/>
          </p:cNvPicPr>
          <p:nvPr/>
        </p:nvPicPr>
        <p:blipFill>
          <a:blip r:embed="rId7"/>
          <a:stretch>
            <a:fillRect/>
          </a:stretch>
        </p:blipFill>
        <p:spPr>
          <a:xfrm>
            <a:off x="864379" y="15828593"/>
            <a:ext cx="4695113" cy="7979728"/>
          </a:xfrm>
          <a:prstGeom prst="rect">
            <a:avLst/>
          </a:prstGeom>
          <a:ln w="38100">
            <a:solidFill>
              <a:schemeClr val="tx1"/>
            </a:solidFill>
          </a:ln>
        </p:spPr>
      </p:pic>
      <p:sp>
        <p:nvSpPr>
          <p:cNvPr id="39" name="Rectangle 38">
            <a:extLst>
              <a:ext uri="{FF2B5EF4-FFF2-40B4-BE49-F238E27FC236}">
                <a16:creationId xmlns:a16="http://schemas.microsoft.com/office/drawing/2014/main" id="{C942B06E-1438-4912-9A17-2264A299A2ED}"/>
              </a:ext>
            </a:extLst>
          </p:cNvPr>
          <p:cNvSpPr/>
          <p:nvPr/>
        </p:nvSpPr>
        <p:spPr>
          <a:xfrm>
            <a:off x="5686492" y="19313922"/>
            <a:ext cx="10770660" cy="3046988"/>
          </a:xfrm>
          <a:prstGeom prst="rect">
            <a:avLst/>
          </a:prstGeom>
        </p:spPr>
        <p:txBody>
          <a:bodyPr wrap="square">
            <a:spAutoFit/>
          </a:bodyPr>
          <a:lstStyle/>
          <a:p>
            <a:pPr algn="ctr"/>
            <a:r>
              <a:rPr lang="en-US" sz="2400" b="1" dirty="0"/>
              <a:t>Significance of Results/Benefits to NASA/JPL </a:t>
            </a:r>
            <a:endParaRPr lang="en-US" sz="2400" dirty="0">
              <a:solidFill>
                <a:srgbClr val="FF0000"/>
              </a:solidFill>
            </a:endParaRPr>
          </a:p>
          <a:p>
            <a:pPr algn="just"/>
            <a:r>
              <a:rPr lang="en-US" sz="2300" dirty="0"/>
              <a:t>Our primary discovery is that Europa’s rocky lithosphere is far too thick to accommodate seafloor volcanism. Therefore, if this volcanism is the sole source of life-sustaining oceanic reactants, Europa’s ocean is uninhabitable.  This conclusion will have a significant impacts on the science of </a:t>
            </a:r>
            <a:r>
              <a:rPr lang="en-US" sz="2300" dirty="0" err="1"/>
              <a:t>Europan</a:t>
            </a:r>
            <a:r>
              <a:rPr lang="en-US" sz="2300" dirty="0"/>
              <a:t> habitability assessment and the Europa Clipper flagship mission managed by JPL. Alternative habitability models that do not rely on seafloor volcanism must be considered in Clipper’s habitability assessment, as well as within the broader Europa community.</a:t>
            </a:r>
          </a:p>
        </p:txBody>
      </p:sp>
      <p:sp>
        <p:nvSpPr>
          <p:cNvPr id="40" name="Rectangle 39">
            <a:extLst>
              <a:ext uri="{FF2B5EF4-FFF2-40B4-BE49-F238E27FC236}">
                <a16:creationId xmlns:a16="http://schemas.microsoft.com/office/drawing/2014/main" id="{84181015-69F3-485A-A5E8-8F7B0F252A63}"/>
              </a:ext>
            </a:extLst>
          </p:cNvPr>
          <p:cNvSpPr/>
          <p:nvPr/>
        </p:nvSpPr>
        <p:spPr>
          <a:xfrm>
            <a:off x="5718631" y="22224884"/>
            <a:ext cx="10722600" cy="1523494"/>
          </a:xfrm>
          <a:prstGeom prst="rect">
            <a:avLst/>
          </a:prstGeom>
        </p:spPr>
        <p:txBody>
          <a:bodyPr wrap="square">
            <a:spAutoFit/>
          </a:bodyPr>
          <a:lstStyle/>
          <a:p>
            <a:pPr algn="ctr"/>
            <a:r>
              <a:rPr lang="en-US" sz="2400" b="1" dirty="0"/>
              <a:t>Future Work </a:t>
            </a:r>
            <a:endParaRPr lang="en-US" sz="2400" dirty="0">
              <a:solidFill>
                <a:srgbClr val="FF0000"/>
              </a:solidFill>
            </a:endParaRPr>
          </a:p>
          <a:p>
            <a:pPr algn="just"/>
            <a:r>
              <a:rPr lang="en-US" sz="2300" dirty="0">
                <a:solidFill>
                  <a:srgbClr val="000000"/>
                </a:solidFill>
                <a:latin typeface="Calibri" panose="020F0502020204030204" pitchFamily="34" charset="0"/>
              </a:rPr>
              <a:t>Modeling for this project is now complete.  We are in the process of sharing this work with the wider community via conference talks at GSA and AGU, as well as smaller meetings and seminars. We plan to submit a manuscript of these results to Nature.</a:t>
            </a:r>
            <a:endParaRPr lang="en-US" sz="2300" dirty="0"/>
          </a:p>
        </p:txBody>
      </p:sp>
      <p:sp>
        <p:nvSpPr>
          <p:cNvPr id="36" name="Rectangle 35">
            <a:extLst>
              <a:ext uri="{FF2B5EF4-FFF2-40B4-BE49-F238E27FC236}">
                <a16:creationId xmlns:a16="http://schemas.microsoft.com/office/drawing/2014/main" id="{882FD8B7-5DD8-4AD7-B631-5104963F8103}"/>
              </a:ext>
            </a:extLst>
          </p:cNvPr>
          <p:cNvSpPr/>
          <p:nvPr/>
        </p:nvSpPr>
        <p:spPr>
          <a:xfrm>
            <a:off x="5734552" y="8781498"/>
            <a:ext cx="10722600" cy="2939266"/>
          </a:xfrm>
          <a:prstGeom prst="rect">
            <a:avLst/>
          </a:prstGeom>
        </p:spPr>
        <p:txBody>
          <a:bodyPr wrap="square">
            <a:spAutoFit/>
          </a:bodyPr>
          <a:lstStyle/>
          <a:p>
            <a:pPr algn="ctr"/>
            <a:r>
              <a:rPr lang="en-US" sz="2400" b="1" dirty="0"/>
              <a:t>Background</a:t>
            </a:r>
            <a:endParaRPr lang="en-US" sz="2400" dirty="0">
              <a:solidFill>
                <a:srgbClr val="FF0000"/>
              </a:solidFill>
            </a:endParaRPr>
          </a:p>
          <a:p>
            <a:pPr algn="just"/>
            <a:r>
              <a:rPr lang="en-US" sz="2300" dirty="0"/>
              <a:t>The overarching goal of the Europa Clipper mission is to assess the habitability of the ocean underneath Europa’s icy shell. In the absence of sunlight, chemical input from seafloor volcanism is thought to be necessary for a healthy </a:t>
            </a:r>
            <a:r>
              <a:rPr lang="en-US" sz="2300" dirty="0" err="1"/>
              <a:t>Europan</a:t>
            </a:r>
            <a:r>
              <a:rPr lang="en-US" sz="2300" dirty="0"/>
              <a:t> oceanic biosphere (top-left figure). However, whether Europa’s rocky mantle is capable of driving this volcanism remains an open question. Europa’s 200 km thick lithosphere is likely to be the largest obstacle for any volcanic processes. We conceptualize this volcanism as occurring through the emplacement of large, lithospheric-scale dikes (right).</a:t>
            </a:r>
            <a:endParaRPr lang="en-US" sz="2300" dirty="0">
              <a:solidFill>
                <a:srgbClr val="0070C0"/>
              </a:solidFill>
            </a:endParaRPr>
          </a:p>
        </p:txBody>
      </p:sp>
      <p:sp>
        <p:nvSpPr>
          <p:cNvPr id="45" name="Rectangle 44">
            <a:extLst>
              <a:ext uri="{FF2B5EF4-FFF2-40B4-BE49-F238E27FC236}">
                <a16:creationId xmlns:a16="http://schemas.microsoft.com/office/drawing/2014/main" id="{7EB23A07-3448-484E-AAEB-C898B0369C3B}"/>
              </a:ext>
            </a:extLst>
          </p:cNvPr>
          <p:cNvSpPr/>
          <p:nvPr/>
        </p:nvSpPr>
        <p:spPr>
          <a:xfrm>
            <a:off x="5702707" y="8766753"/>
            <a:ext cx="10754443" cy="1504330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11035</TotalTime>
  <Words>718</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68</cp:revision>
  <dcterms:created xsi:type="dcterms:W3CDTF">2022-08-22T17:05:38Z</dcterms:created>
  <dcterms:modified xsi:type="dcterms:W3CDTF">2023-11-29T04:04:57Z</dcterms:modified>
</cp:coreProperties>
</file>