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CBEA06-7298-F5AF-E46F-36D6DE6EBD85}" name="Hong, Sophia (US 1200)" initials="HS(1" userId="S::ana.s.hong@jpl.nasa.gov::8ed35a80-99c1-44c0-b57b-9b3aa285e4d8" providerId="AD"/>
  <p188:author id="{9F1056C4-72A9-A504-F5CB-4FBBE654700D}" name="Castaneda, Lupe (US 1230)" initials="CL(1" userId="S::Guadalupe.Castaneda@jpl.nasa.gov::6691f1d8-cdcc-421d-b26a-5c6cdec04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70719B"/>
    <a:srgbClr val="8E50D0"/>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40"/>
    <p:restoredTop sz="96405"/>
  </p:normalViewPr>
  <p:slideViewPr>
    <p:cSldViewPr snapToGrid="0">
      <p:cViewPr varScale="1">
        <p:scale>
          <a:sx n="22" d="100"/>
          <a:sy n="22" d="100"/>
        </p:scale>
        <p:origin x="2102" y="13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9/20/2023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9/20/2023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9/20/2023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9/20/2023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9/20/2023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9/20/2023</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hyperlink" Target="mailto:Ashwin.S.Braude@jpl.nasa.gov" TargetMode="Externa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684354-8D42-4276-ACD3-E4029FEFBCD7}"/>
              </a:ext>
            </a:extLst>
          </p:cNvPr>
          <p:cNvPicPr>
            <a:picLocks noChangeAspect="1"/>
          </p:cNvPicPr>
          <p:nvPr/>
        </p:nvPicPr>
        <p:blipFill rotWithShape="1">
          <a:blip r:embed="rId2"/>
          <a:srcRect l="1358" t="2220" r="2045" b="2149"/>
          <a:stretch/>
        </p:blipFill>
        <p:spPr>
          <a:xfrm>
            <a:off x="0" y="7461931"/>
            <a:ext cx="21945599" cy="20700296"/>
          </a:xfrm>
          <a:prstGeom prst="rect">
            <a:avLst/>
          </a:prstGeom>
        </p:spPr>
      </p:pic>
      <p:sp>
        <p:nvSpPr>
          <p:cNvPr id="3" name="Rectangle 2">
            <a:extLst>
              <a:ext uri="{FF2B5EF4-FFF2-40B4-BE49-F238E27FC236}">
                <a16:creationId xmlns:a16="http://schemas.microsoft.com/office/drawing/2014/main" id="{17008870-3C96-F7DA-7C91-760C1D693711}"/>
              </a:ext>
            </a:extLst>
          </p:cNvPr>
          <p:cNvSpPr/>
          <p:nvPr/>
        </p:nvSpPr>
        <p:spPr>
          <a:xfrm>
            <a:off x="0" y="-54024"/>
            <a:ext cx="21945600" cy="19856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sp>
        <p:nvSpPr>
          <p:cNvPr id="4" name="Rectangle 3">
            <a:extLst>
              <a:ext uri="{FF2B5EF4-FFF2-40B4-BE49-F238E27FC236}">
                <a16:creationId xmlns:a16="http://schemas.microsoft.com/office/drawing/2014/main" id="{204185AC-9F19-D1B5-3E2C-C165D877F433}"/>
              </a:ext>
            </a:extLst>
          </p:cNvPr>
          <p:cNvSpPr/>
          <p:nvPr/>
        </p:nvSpPr>
        <p:spPr>
          <a:xfrm>
            <a:off x="0" y="1931668"/>
            <a:ext cx="21945600" cy="553026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729474" y="28632241"/>
            <a:ext cx="8050696" cy="2354491"/>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2200" dirty="0">
              <a:latin typeface="Helvetica" pitchFamily="2" charset="0"/>
              <a:cs typeface="Arial" panose="020B0604020202020204" pitchFamily="34" charset="0"/>
            </a:endParaRPr>
          </a:p>
          <a:p>
            <a:r>
              <a:rPr lang="en-US" sz="2200" b="1" dirty="0" err="1">
                <a:latin typeface="Helvetica" pitchFamily="2" charset="0"/>
                <a:cs typeface="Arial" panose="020B0604020202020204" pitchFamily="34" charset="0"/>
              </a:rPr>
              <a:t>www.nasa.gov</a:t>
            </a:r>
            <a:endParaRPr lang="en-US" sz="2200" b="1"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729474" y="835097"/>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2" name="Rectangle 11">
            <a:extLst>
              <a:ext uri="{FF2B5EF4-FFF2-40B4-BE49-F238E27FC236}">
                <a16:creationId xmlns:a16="http://schemas.microsoft.com/office/drawing/2014/main" id="{E1B6AD9F-C2D0-FAA0-B80B-B64AFDA924FD}"/>
              </a:ext>
            </a:extLst>
          </p:cNvPr>
          <p:cNvSpPr/>
          <p:nvPr/>
        </p:nvSpPr>
        <p:spPr>
          <a:xfrm>
            <a:off x="8541399" y="28277133"/>
            <a:ext cx="13076541" cy="456506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247651" y="2855582"/>
            <a:ext cx="20968474" cy="2308324"/>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The effect of volcanic outgassing </a:t>
            </a:r>
            <a:r>
              <a:rPr lang="en-US" sz="7200" b="1">
                <a:solidFill>
                  <a:schemeClr val="bg1"/>
                </a:solidFill>
                <a:latin typeface="Arial" panose="020B0604020202020204" pitchFamily="34" charset="0"/>
                <a:cs typeface="Arial" panose="020B0604020202020204" pitchFamily="34" charset="0"/>
              </a:rPr>
              <a:t>on the early </a:t>
            </a:r>
            <a:r>
              <a:rPr lang="en-US" sz="7200" b="1" dirty="0">
                <a:solidFill>
                  <a:schemeClr val="bg1"/>
                </a:solidFill>
                <a:latin typeface="Arial" panose="020B0604020202020204" pitchFamily="34" charset="0"/>
                <a:cs typeface="Arial" panose="020B0604020202020204" pitchFamily="34" charset="0"/>
              </a:rPr>
              <a:t>Martian climate and geology</a:t>
            </a:r>
          </a:p>
        </p:txBody>
      </p:sp>
      <p:sp>
        <p:nvSpPr>
          <p:cNvPr id="15" name="TextBox 14">
            <a:extLst>
              <a:ext uri="{FF2B5EF4-FFF2-40B4-BE49-F238E27FC236}">
                <a16:creationId xmlns:a16="http://schemas.microsoft.com/office/drawing/2014/main" id="{1432E216-21F1-A2C5-49F4-69DE267EBFE5}"/>
              </a:ext>
            </a:extLst>
          </p:cNvPr>
          <p:cNvSpPr txBox="1"/>
          <p:nvPr/>
        </p:nvSpPr>
        <p:spPr>
          <a:xfrm>
            <a:off x="438150" y="5923155"/>
            <a:ext cx="20968474" cy="1384995"/>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Author: Ashwin S. Braude, JPL Postdoctoral Fellow (3223)</a:t>
            </a:r>
          </a:p>
          <a:p>
            <a:pPr algn="ctr"/>
            <a:r>
              <a:rPr lang="en-US" sz="3600" b="1" dirty="0">
                <a:solidFill>
                  <a:schemeClr val="bg1"/>
                </a:solidFill>
                <a:latin typeface="Arial" panose="020B0604020202020204" pitchFamily="34" charset="0"/>
                <a:cs typeface="Arial" panose="020B0604020202020204" pitchFamily="34" charset="0"/>
              </a:rPr>
              <a:t>Laura Kerber (3223), Franck </a:t>
            </a:r>
            <a:r>
              <a:rPr lang="en-US" sz="3600" b="1" dirty="0" err="1">
                <a:solidFill>
                  <a:schemeClr val="bg1"/>
                </a:solidFill>
                <a:latin typeface="Arial" panose="020B0604020202020204" pitchFamily="34" charset="0"/>
                <a:cs typeface="Arial" panose="020B0604020202020204" pitchFamily="34" charset="0"/>
              </a:rPr>
              <a:t>Lef</a:t>
            </a:r>
            <a:r>
              <a:rPr lang="fr-CA" sz="3600" b="1" dirty="0" err="1">
                <a:solidFill>
                  <a:schemeClr val="bg1"/>
                </a:solidFill>
                <a:latin typeface="Arial" panose="020B0604020202020204" pitchFamily="34" charset="0"/>
                <a:cs typeface="Arial" panose="020B0604020202020204" pitchFamily="34" charset="0"/>
              </a:rPr>
              <a:t>èvre</a:t>
            </a:r>
            <a:r>
              <a:rPr lang="fr-CA" sz="3600" b="1" dirty="0">
                <a:solidFill>
                  <a:schemeClr val="bg1"/>
                </a:solidFill>
                <a:latin typeface="Arial" panose="020B0604020202020204" pitchFamily="34" charset="0"/>
                <a:cs typeface="Arial" panose="020B0604020202020204" pitchFamily="34" charset="0"/>
              </a:rPr>
              <a:t> (LATMOS, France), Yassin </a:t>
            </a:r>
            <a:r>
              <a:rPr lang="fr-CA" sz="3600" b="1" dirty="0" err="1">
                <a:solidFill>
                  <a:schemeClr val="bg1"/>
                </a:solidFill>
                <a:latin typeface="Arial" panose="020B0604020202020204" pitchFamily="34" charset="0"/>
                <a:cs typeface="Arial" panose="020B0604020202020204" pitchFamily="34" charset="0"/>
              </a:rPr>
              <a:t>Jaziri</a:t>
            </a:r>
            <a:r>
              <a:rPr lang="fr-CA" sz="3600" b="1" dirty="0">
                <a:solidFill>
                  <a:schemeClr val="bg1"/>
                </a:solidFill>
                <a:latin typeface="Arial" panose="020B0604020202020204" pitchFamily="34" charset="0"/>
                <a:cs typeface="Arial" panose="020B0604020202020204" pitchFamily="34" charset="0"/>
              </a:rPr>
              <a:t> (LATMOS, France)</a:t>
            </a:r>
            <a:endParaRPr lang="en-US" sz="36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F793811-165A-F465-D149-810F948966A7}"/>
              </a:ext>
            </a:extLst>
          </p:cNvPr>
          <p:cNvSpPr txBox="1"/>
          <p:nvPr/>
        </p:nvSpPr>
        <p:spPr>
          <a:xfrm>
            <a:off x="800099" y="2367466"/>
            <a:ext cx="20416026" cy="707886"/>
          </a:xfrm>
          <a:prstGeom prst="rect">
            <a:avLst/>
          </a:prstGeom>
          <a:noFill/>
        </p:spPr>
        <p:txBody>
          <a:bodyPr wrap="square" rtlCol="0">
            <a:spAutoFit/>
          </a:bodyPr>
          <a:lstStyle/>
          <a:p>
            <a:pPr algn="ctr"/>
            <a:r>
              <a:rPr lang="en-US" sz="4000" dirty="0">
                <a:solidFill>
                  <a:schemeClr val="bg1"/>
                </a:solidFill>
                <a:latin typeface="Arial" panose="020B0604020202020204" pitchFamily="34" charset="0"/>
                <a:cs typeface="Arial" panose="020B0604020202020204" pitchFamily="34" charset="0"/>
              </a:rPr>
              <a:t>Postdoc Research</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3"/>
          <a:stretch>
            <a:fillRect/>
          </a:stretch>
        </p:blipFill>
        <p:spPr>
          <a:xfrm>
            <a:off x="20507112" y="660399"/>
            <a:ext cx="1181099" cy="1181099"/>
          </a:xfrm>
          <a:prstGeom prst="rect">
            <a:avLst/>
          </a:prstGeom>
        </p:spPr>
      </p:pic>
      <p:sp>
        <p:nvSpPr>
          <p:cNvPr id="20" name="TextBox 19">
            <a:extLst>
              <a:ext uri="{FF2B5EF4-FFF2-40B4-BE49-F238E27FC236}">
                <a16:creationId xmlns:a16="http://schemas.microsoft.com/office/drawing/2014/main" id="{C3D5331E-3FEF-EE5C-7D18-7A1A7CDF432F}"/>
              </a:ext>
            </a:extLst>
          </p:cNvPr>
          <p:cNvSpPr txBox="1"/>
          <p:nvPr/>
        </p:nvSpPr>
        <p:spPr>
          <a:xfrm>
            <a:off x="729474" y="31456747"/>
            <a:ext cx="5976257" cy="1323439"/>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Clearance Number: CL#00-0000</a:t>
            </a:r>
          </a:p>
          <a:p>
            <a:pPr>
              <a:spcBef>
                <a:spcPts val="1200"/>
              </a:spcBef>
            </a:pPr>
            <a:r>
              <a:rPr lang="en-US" sz="2000" dirty="0">
                <a:latin typeface="Arial" panose="020B0604020202020204" pitchFamily="34" charset="0"/>
                <a:cs typeface="Arial" panose="020B0604020202020204" pitchFamily="34" charset="0"/>
              </a:rPr>
              <a:t>Poster Number: PRD-P-012</a:t>
            </a:r>
          </a:p>
          <a:p>
            <a:pPr>
              <a:spcBef>
                <a:spcPts val="1200"/>
              </a:spcBef>
            </a:pPr>
            <a:r>
              <a:rPr lang="en-US" sz="2000" dirty="0">
                <a:latin typeface="Helvetica" pitchFamily="2" charset="0"/>
                <a:cs typeface="Arial" panose="020B0604020202020204" pitchFamily="34" charset="0"/>
              </a:rPr>
              <a:t>Copyright 2023. All rights reserved.</a:t>
            </a:r>
          </a:p>
        </p:txBody>
      </p:sp>
      <p:sp>
        <p:nvSpPr>
          <p:cNvPr id="2" name="TextBox 1">
            <a:extLst>
              <a:ext uri="{FF2B5EF4-FFF2-40B4-BE49-F238E27FC236}">
                <a16:creationId xmlns:a16="http://schemas.microsoft.com/office/drawing/2014/main" id="{15F8681B-2025-FBE5-4C9F-CD63D9834A06}"/>
              </a:ext>
            </a:extLst>
          </p:cNvPr>
          <p:cNvSpPr txBox="1"/>
          <p:nvPr/>
        </p:nvSpPr>
        <p:spPr>
          <a:xfrm>
            <a:off x="8780169" y="28433809"/>
            <a:ext cx="12776811" cy="4355038"/>
          </a:xfrm>
          <a:prstGeom prst="rect">
            <a:avLst/>
          </a:prstGeom>
          <a:noFill/>
        </p:spPr>
        <p:txBody>
          <a:bodyPr wrap="square" rtlCol="0">
            <a:spAutoFit/>
          </a:bodyPr>
          <a:lstStyle/>
          <a:p>
            <a:pPr>
              <a:spcBef>
                <a:spcPct val="0"/>
              </a:spcBef>
            </a:pPr>
            <a:r>
              <a:rPr lang="en-US" altLang="en-US" sz="3000" b="1" dirty="0">
                <a:latin typeface="Arial" panose="020B0604020202020204" pitchFamily="34" charset="0"/>
              </a:rPr>
              <a:t>Publications and Acknowledgements:</a:t>
            </a:r>
          </a:p>
          <a:p>
            <a:r>
              <a:rPr lang="en-GB" sz="2100" dirty="0"/>
              <a:t>A. S. Braude, L. Kerber, F. </a:t>
            </a:r>
            <a:r>
              <a:rPr lang="en-GB" sz="2100" dirty="0" err="1"/>
              <a:t>Lefèvre</a:t>
            </a:r>
            <a:r>
              <a:rPr lang="en-GB" sz="2100" dirty="0"/>
              <a:t>, A. Y. Jaziri, S. S. Hamid, E. </a:t>
            </a:r>
            <a:r>
              <a:rPr lang="en-GB" sz="2100" dirty="0" err="1"/>
              <a:t>Millour</a:t>
            </a:r>
            <a:r>
              <a:rPr lang="en-GB" sz="2100" dirty="0"/>
              <a:t>, F. Forget and R. Hu. “Using a 3-D GCM to identify the effect of sulphur photochemistry on the climate of early Hesperian Mars”,</a:t>
            </a:r>
            <a:r>
              <a:rPr lang="en-GB" sz="2100" i="1" dirty="0"/>
              <a:t> </a:t>
            </a:r>
            <a:r>
              <a:rPr lang="en-GB" sz="2100" dirty="0"/>
              <a:t>in prep.</a:t>
            </a:r>
          </a:p>
          <a:p>
            <a:r>
              <a:rPr lang="en-GB" sz="2100" dirty="0"/>
              <a:t>A. S. Braude, L. Kerber, F. </a:t>
            </a:r>
            <a:r>
              <a:rPr lang="en-GB" sz="2100" dirty="0" err="1"/>
              <a:t>Lefèvre</a:t>
            </a:r>
            <a:r>
              <a:rPr lang="en-GB" sz="2100" dirty="0"/>
              <a:t>, A. Y. Jaziri, S. S. Hamid, E. </a:t>
            </a:r>
            <a:r>
              <a:rPr lang="en-GB" sz="2100" dirty="0" err="1"/>
              <a:t>Millour</a:t>
            </a:r>
            <a:r>
              <a:rPr lang="en-GB" sz="2100" dirty="0"/>
              <a:t>, F. Forget and R. Hu. “Modelling the distribution of sulphur deposits on the Martian surface as a result of the Hesperian sulphur cycle”</a:t>
            </a:r>
            <a:r>
              <a:rPr lang="en-GB" sz="2100" i="1" dirty="0"/>
              <a:t>, </a:t>
            </a:r>
            <a:r>
              <a:rPr lang="en-GB" sz="2100" dirty="0"/>
              <a:t>in prep.</a:t>
            </a:r>
          </a:p>
          <a:p>
            <a:endParaRPr lang="en-US" altLang="en-US" sz="2000" dirty="0"/>
          </a:p>
          <a:p>
            <a:r>
              <a:rPr lang="en-US" altLang="en-US" sz="2000" b="1" dirty="0"/>
              <a:t>References</a:t>
            </a:r>
          </a:p>
          <a:p>
            <a:r>
              <a:rPr lang="en-US" altLang="en-US" sz="1300" dirty="0"/>
              <a:t>[1] </a:t>
            </a:r>
            <a:r>
              <a:rPr lang="en-US" altLang="en-US" sz="1300" dirty="0" err="1"/>
              <a:t>Carr</a:t>
            </a:r>
            <a:r>
              <a:rPr lang="en-US" altLang="en-US" sz="1300" dirty="0"/>
              <a:t> and Head (2010), EPSL 294, 185-203.				[4]</a:t>
            </a:r>
            <a:r>
              <a:rPr lang="en-US" sz="1300" dirty="0"/>
              <a:t> Kerber et al. (2015), Icarus 261, 133–148. </a:t>
            </a:r>
            <a:r>
              <a:rPr lang="en-US" altLang="en-US" sz="1300" dirty="0"/>
              <a:t>				[7]</a:t>
            </a:r>
            <a:r>
              <a:rPr lang="en-US" sz="1300" dirty="0"/>
              <a:t> Sholes et al. (2017), Icarus 290, 46–62.</a:t>
            </a:r>
            <a:endParaRPr lang="en-US" altLang="en-US" sz="1300" dirty="0"/>
          </a:p>
          <a:p>
            <a:r>
              <a:rPr lang="en-US" altLang="en-US" sz="1300" dirty="0"/>
              <a:t>[2] </a:t>
            </a:r>
            <a:r>
              <a:rPr lang="en-US" altLang="en-US" sz="1300" dirty="0" err="1"/>
              <a:t>McSween</a:t>
            </a:r>
            <a:r>
              <a:rPr lang="en-US" altLang="en-US" sz="1300" dirty="0"/>
              <a:t> et al. (2012), J. </a:t>
            </a:r>
            <a:r>
              <a:rPr lang="en-US" altLang="en-US" sz="1300" dirty="0" err="1"/>
              <a:t>Geophys</a:t>
            </a:r>
            <a:r>
              <a:rPr lang="en-US" altLang="en-US" sz="1300" dirty="0"/>
              <a:t>. Res. 115, E00F12.		[5] Forget et al. (1999), </a:t>
            </a:r>
            <a:r>
              <a:rPr lang="pt-BR" sz="1300" dirty="0"/>
              <a:t>J. Geophys. Res. 104, 24155–24176.		[8] </a:t>
            </a:r>
            <a:r>
              <a:rPr lang="en-GB" sz="1300" dirty="0" err="1"/>
              <a:t>Stolzenbach</a:t>
            </a:r>
            <a:r>
              <a:rPr lang="en-GB" sz="1300" dirty="0"/>
              <a:t> et al. (2023), Icarus 395, 115447.</a:t>
            </a:r>
            <a:endParaRPr lang="pt-BR" sz="1300" dirty="0"/>
          </a:p>
          <a:p>
            <a:r>
              <a:rPr lang="pt-BR" altLang="en-US" sz="1300" dirty="0"/>
              <a:t>[3] </a:t>
            </a:r>
            <a:r>
              <a:rPr lang="en-US" sz="1300" dirty="0"/>
              <a:t>Tian et al. (2010), EPSL 295, 412–418.				</a:t>
            </a:r>
            <a:r>
              <a:rPr lang="pt-BR" altLang="en-US" sz="1300" dirty="0"/>
              <a:t>[6] </a:t>
            </a:r>
            <a:r>
              <a:rPr lang="en-US" sz="1300" dirty="0"/>
              <a:t>Johnson et al. (2009), J. </a:t>
            </a:r>
            <a:r>
              <a:rPr lang="en-US" sz="1300" dirty="0" err="1"/>
              <a:t>Geophys</a:t>
            </a:r>
            <a:r>
              <a:rPr lang="en-US" sz="1300" dirty="0"/>
              <a:t>. Res. Plan. 114, E11011.		[9] Hu et al. (2012), </a:t>
            </a:r>
            <a:r>
              <a:rPr lang="en-US" sz="1300" dirty="0" err="1"/>
              <a:t>ApJ</a:t>
            </a:r>
            <a:r>
              <a:rPr lang="en-US" sz="1300" dirty="0"/>
              <a:t> 761, 166.</a:t>
            </a:r>
            <a:endParaRPr lang="en-US" altLang="en-US" sz="1300" dirty="0"/>
          </a:p>
          <a:p>
            <a:pPr>
              <a:spcBef>
                <a:spcPct val="0"/>
              </a:spcBef>
            </a:pPr>
            <a:endParaRPr lang="en-US" altLang="en-US" sz="2400" dirty="0">
              <a:latin typeface="Arial" panose="020B0604020202020204" pitchFamily="34" charset="0"/>
            </a:endParaRPr>
          </a:p>
          <a:p>
            <a:pPr>
              <a:spcBef>
                <a:spcPct val="0"/>
              </a:spcBef>
            </a:pPr>
            <a:r>
              <a:rPr lang="en-US" altLang="en-US" sz="3000" b="1" dirty="0">
                <a:latin typeface="Arial" panose="020B0604020202020204" pitchFamily="34" charset="0"/>
              </a:rPr>
              <a:t>Author Contact Information: </a:t>
            </a:r>
          </a:p>
          <a:p>
            <a:pPr>
              <a:spcBef>
                <a:spcPct val="0"/>
              </a:spcBef>
            </a:pPr>
            <a:r>
              <a:rPr lang="en-US" altLang="en-US" sz="3000" b="1" i="1" dirty="0">
                <a:solidFill>
                  <a:schemeClr val="bg2">
                    <a:lumMod val="50000"/>
                  </a:schemeClr>
                </a:solidFill>
                <a:latin typeface="Arial" panose="020B0604020202020204" pitchFamily="34" charset="0"/>
                <a:hlinkClick r:id="rId4"/>
              </a:rPr>
              <a:t>Ashwin.S.Braude@jpl.nasa.gov</a:t>
            </a:r>
            <a:r>
              <a:rPr lang="en-US" altLang="en-US" sz="3000" b="1" i="1" dirty="0">
                <a:solidFill>
                  <a:schemeClr val="bg2">
                    <a:lumMod val="50000"/>
                  </a:schemeClr>
                </a:solidFill>
                <a:latin typeface="Arial" panose="020B0604020202020204" pitchFamily="34" charset="0"/>
              </a:rPr>
              <a:t> (183-255) </a:t>
            </a:r>
            <a:r>
              <a:rPr lang="en-US" altLang="en-US" sz="3000" b="1" i="1" dirty="0" err="1">
                <a:solidFill>
                  <a:schemeClr val="bg2">
                    <a:lumMod val="50000"/>
                  </a:schemeClr>
                </a:solidFill>
                <a:latin typeface="Arial" panose="020B0604020202020204" pitchFamily="34" charset="0"/>
              </a:rPr>
              <a:t>tel</a:t>
            </a:r>
            <a:r>
              <a:rPr lang="en-US" altLang="en-US" sz="3000" b="1" i="1" dirty="0">
                <a:solidFill>
                  <a:schemeClr val="bg2">
                    <a:lumMod val="50000"/>
                  </a:schemeClr>
                </a:solidFill>
                <a:latin typeface="Arial" panose="020B0604020202020204" pitchFamily="34" charset="0"/>
              </a:rPr>
              <a:t>: (626) 491-3609</a:t>
            </a:r>
            <a:endParaRPr lang="en-US" sz="3000" dirty="0"/>
          </a:p>
        </p:txBody>
      </p:sp>
      <p:sp>
        <p:nvSpPr>
          <p:cNvPr id="6" name="Rectangle: Rounded Corners 5">
            <a:extLst>
              <a:ext uri="{FF2B5EF4-FFF2-40B4-BE49-F238E27FC236}">
                <a16:creationId xmlns:a16="http://schemas.microsoft.com/office/drawing/2014/main" id="{464E370F-E3D8-49F6-B434-15D285D435FC}"/>
              </a:ext>
            </a:extLst>
          </p:cNvPr>
          <p:cNvSpPr/>
          <p:nvPr/>
        </p:nvSpPr>
        <p:spPr>
          <a:xfrm>
            <a:off x="255417" y="9745582"/>
            <a:ext cx="14352123" cy="3305067"/>
          </a:xfrm>
          <a:prstGeom prst="roundRect">
            <a:avLst/>
          </a:prstGeom>
          <a:gradFill>
            <a:gsLst>
              <a:gs pos="27000">
                <a:srgbClr val="FFFF00">
                  <a:alpha val="38000"/>
                </a:srgbClr>
              </a:gs>
              <a:gs pos="100000">
                <a:schemeClr val="accent2"/>
              </a:gs>
              <a:gs pos="0">
                <a:srgbClr val="00B0F0"/>
              </a:gs>
            </a:gsLst>
            <a:lin ang="2700000" scaled="1"/>
          </a:gra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ln w="0">
                  <a:noFill/>
                </a:ln>
                <a:solidFill>
                  <a:schemeClr val="bg1"/>
                </a:solidFill>
                <a:effectLst>
                  <a:outerShdw blurRad="50800" dist="38100" dir="18900000" algn="bl" rotWithShape="0">
                    <a:prstClr val="black">
                      <a:alpha val="40000"/>
                    </a:prstClr>
                  </a:outerShdw>
                </a:effectLst>
              </a:rPr>
              <a:t>Background</a:t>
            </a:r>
          </a:p>
          <a:p>
            <a:pPr algn="just"/>
            <a:r>
              <a:rPr lang="en-US" sz="2400" dirty="0">
                <a:ln w="0">
                  <a:noFill/>
                </a:ln>
                <a:solidFill>
                  <a:schemeClr val="bg1"/>
                </a:solidFill>
                <a:effectLst>
                  <a:outerShdw blurRad="50800" dist="38100" dir="18900000" algn="bl" rotWithShape="0">
                    <a:prstClr val="black">
                      <a:alpha val="40000"/>
                    </a:prstClr>
                  </a:outerShdw>
                </a:effectLst>
              </a:rPr>
              <a:t>Around the end of the Noachian era (~3.8 </a:t>
            </a:r>
            <a:r>
              <a:rPr lang="en-US" sz="2400" dirty="0" err="1">
                <a:ln w="0">
                  <a:noFill/>
                </a:ln>
                <a:solidFill>
                  <a:schemeClr val="bg1"/>
                </a:solidFill>
                <a:effectLst>
                  <a:outerShdw blurRad="50800" dist="38100" dir="18900000" algn="bl" rotWithShape="0">
                    <a:prstClr val="black">
                      <a:alpha val="40000"/>
                    </a:prstClr>
                  </a:outerShdw>
                </a:effectLst>
              </a:rPr>
              <a:t>Gya</a:t>
            </a:r>
            <a:r>
              <a:rPr lang="en-US" sz="2400" dirty="0">
                <a:ln w="0">
                  <a:noFill/>
                </a:ln>
                <a:solidFill>
                  <a:schemeClr val="bg1"/>
                </a:solidFill>
                <a:effectLst>
                  <a:outerShdw blurRad="50800" dist="38100" dir="18900000" algn="bl" rotWithShape="0">
                    <a:prstClr val="black">
                      <a:alpha val="40000"/>
                    </a:prstClr>
                  </a:outerShdw>
                </a:effectLst>
              </a:rPr>
              <a:t>), Mars shifted from a potentially warm and wet climate to one that was colder, drier and more acidic [1] (Fig. 1). This coincided with an increase in the </a:t>
            </a:r>
            <a:r>
              <a:rPr lang="en-US" sz="2400" dirty="0" err="1">
                <a:ln w="0">
                  <a:noFill/>
                </a:ln>
                <a:solidFill>
                  <a:schemeClr val="bg1"/>
                </a:solidFill>
                <a:effectLst>
                  <a:outerShdw blurRad="50800" dist="38100" dir="18900000" algn="bl" rotWithShape="0">
                    <a:prstClr val="black">
                      <a:alpha val="40000"/>
                    </a:prstClr>
                  </a:outerShdw>
                </a:effectLst>
              </a:rPr>
              <a:t>sulphur</a:t>
            </a:r>
            <a:r>
              <a:rPr lang="en-US" sz="2400" dirty="0">
                <a:ln w="0">
                  <a:noFill/>
                </a:ln>
                <a:solidFill>
                  <a:schemeClr val="bg1"/>
                </a:solidFill>
                <a:effectLst>
                  <a:outerShdw blurRad="50800" dist="38100" dir="18900000" algn="bl" rotWithShape="0">
                    <a:prstClr val="black">
                      <a:alpha val="40000"/>
                    </a:prstClr>
                  </a:outerShdw>
                </a:effectLst>
              </a:rPr>
              <a:t> content of gases emitted by Martian volcanoes, primarily as SO</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 and H</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S, which condensed into H</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SO</a:t>
            </a:r>
            <a:r>
              <a:rPr lang="en-US" sz="2400" baseline="-25000" dirty="0">
                <a:ln w="0">
                  <a:noFill/>
                </a:ln>
                <a:solidFill>
                  <a:schemeClr val="bg1"/>
                </a:solidFill>
                <a:effectLst>
                  <a:outerShdw blurRad="50800" dist="38100" dir="18900000" algn="bl" rotWithShape="0">
                    <a:prstClr val="black">
                      <a:alpha val="40000"/>
                    </a:prstClr>
                  </a:outerShdw>
                </a:effectLst>
              </a:rPr>
              <a:t>4</a:t>
            </a:r>
            <a:r>
              <a:rPr lang="en-US" sz="2400" dirty="0">
                <a:ln w="0">
                  <a:noFill/>
                </a:ln>
                <a:solidFill>
                  <a:schemeClr val="bg1"/>
                </a:solidFill>
                <a:effectLst>
                  <a:outerShdw blurRad="50800" dist="38100" dir="18900000" algn="bl" rotWithShape="0">
                    <a:prstClr val="black">
                      <a:alpha val="40000"/>
                    </a:prstClr>
                  </a:outerShdw>
                </a:effectLst>
              </a:rPr>
              <a:t> and S</a:t>
            </a:r>
            <a:r>
              <a:rPr lang="en-US" sz="2400" baseline="-25000" dirty="0">
                <a:ln w="0">
                  <a:noFill/>
                </a:ln>
                <a:solidFill>
                  <a:schemeClr val="bg1"/>
                </a:solidFill>
                <a:effectLst>
                  <a:outerShdw blurRad="50800" dist="38100" dir="18900000" algn="bl" rotWithShape="0">
                    <a:prstClr val="black">
                      <a:alpha val="40000"/>
                    </a:prstClr>
                  </a:outerShdw>
                </a:effectLst>
              </a:rPr>
              <a:t>8</a:t>
            </a:r>
            <a:r>
              <a:rPr lang="en-US" sz="2400" dirty="0">
                <a:ln w="0">
                  <a:noFill/>
                </a:ln>
                <a:solidFill>
                  <a:schemeClr val="bg1"/>
                </a:solidFill>
                <a:effectLst>
                  <a:outerShdw blurRad="50800" dist="38100" dir="18900000" algn="bl" rotWithShape="0">
                    <a:prstClr val="black">
                      <a:alpha val="40000"/>
                    </a:prstClr>
                  </a:outerShdw>
                </a:effectLst>
              </a:rPr>
              <a:t> clouds in the atmosphere that contributed to the formation of </a:t>
            </a:r>
            <a:r>
              <a:rPr lang="en-US" sz="2400" dirty="0" err="1">
                <a:ln w="0">
                  <a:noFill/>
                </a:ln>
                <a:solidFill>
                  <a:schemeClr val="bg1"/>
                </a:solidFill>
                <a:effectLst>
                  <a:outerShdw blurRad="50800" dist="38100" dir="18900000" algn="bl" rotWithShape="0">
                    <a:prstClr val="black">
                      <a:alpha val="40000"/>
                    </a:prstClr>
                  </a:outerShdw>
                </a:effectLst>
              </a:rPr>
              <a:t>sulphur</a:t>
            </a:r>
            <a:r>
              <a:rPr lang="en-US" sz="2400" dirty="0">
                <a:ln w="0">
                  <a:noFill/>
                </a:ln>
                <a:solidFill>
                  <a:schemeClr val="bg1"/>
                </a:solidFill>
                <a:effectLst>
                  <a:outerShdw blurRad="50800" dist="38100" dir="18900000" algn="bl" rotWithShape="0">
                    <a:prstClr val="black">
                      <a:alpha val="40000"/>
                    </a:prstClr>
                  </a:outerShdw>
                </a:effectLst>
              </a:rPr>
              <a:t> deposits covering approximately 5-10% of the Martian surface [2]. Although SO</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 is a greenhouse gas, H</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SO</a:t>
            </a:r>
            <a:r>
              <a:rPr lang="en-US" sz="2400" baseline="-25000" dirty="0">
                <a:ln w="0">
                  <a:noFill/>
                </a:ln>
                <a:solidFill>
                  <a:schemeClr val="bg1"/>
                </a:solidFill>
                <a:effectLst>
                  <a:outerShdw blurRad="50800" dist="38100" dir="18900000" algn="bl" rotWithShape="0">
                    <a:prstClr val="black">
                      <a:alpha val="40000"/>
                    </a:prstClr>
                  </a:outerShdw>
                </a:effectLst>
              </a:rPr>
              <a:t>4</a:t>
            </a:r>
            <a:r>
              <a:rPr lang="en-US" sz="2400" dirty="0">
                <a:ln w="0">
                  <a:noFill/>
                </a:ln>
                <a:solidFill>
                  <a:schemeClr val="bg1"/>
                </a:solidFill>
                <a:effectLst>
                  <a:outerShdw blurRad="50800" dist="38100" dir="18900000" algn="bl" rotWithShape="0">
                    <a:prstClr val="black">
                      <a:alpha val="40000"/>
                    </a:prstClr>
                  </a:outerShdw>
                </a:effectLst>
              </a:rPr>
              <a:t> and S</a:t>
            </a:r>
            <a:r>
              <a:rPr lang="en-US" sz="2400" baseline="-25000" dirty="0">
                <a:ln w="0">
                  <a:noFill/>
                </a:ln>
                <a:solidFill>
                  <a:schemeClr val="bg1"/>
                </a:solidFill>
                <a:effectLst>
                  <a:outerShdw blurRad="50800" dist="38100" dir="18900000" algn="bl" rotWithShape="0">
                    <a:prstClr val="black">
                      <a:alpha val="40000"/>
                    </a:prstClr>
                  </a:outerShdw>
                </a:effectLst>
              </a:rPr>
              <a:t>8</a:t>
            </a:r>
            <a:r>
              <a:rPr lang="en-US" sz="2400" dirty="0">
                <a:ln w="0">
                  <a:noFill/>
                </a:ln>
                <a:solidFill>
                  <a:schemeClr val="bg1"/>
                </a:solidFill>
                <a:effectLst>
                  <a:outerShdw blurRad="50800" dist="38100" dir="18900000" algn="bl" rotWithShape="0">
                    <a:prstClr val="black">
                      <a:alpha val="40000"/>
                    </a:prstClr>
                  </a:outerShdw>
                </a:effectLst>
              </a:rPr>
              <a:t> clouds have a net cooling effect [3,4]. Quantifying the net balance of SO</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 warming versus H</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SO</a:t>
            </a:r>
            <a:r>
              <a:rPr lang="en-US" sz="2400" baseline="-25000" dirty="0">
                <a:ln w="0">
                  <a:noFill/>
                </a:ln>
                <a:solidFill>
                  <a:schemeClr val="bg1"/>
                </a:solidFill>
                <a:effectLst>
                  <a:outerShdw blurRad="50800" dist="38100" dir="18900000" algn="bl" rotWithShape="0">
                    <a:prstClr val="black">
                      <a:alpha val="40000"/>
                    </a:prstClr>
                  </a:outerShdw>
                </a:effectLst>
              </a:rPr>
              <a:t>4</a:t>
            </a:r>
            <a:r>
              <a:rPr lang="en-US" sz="2400" dirty="0">
                <a:ln w="0">
                  <a:noFill/>
                </a:ln>
                <a:solidFill>
                  <a:schemeClr val="bg1"/>
                </a:solidFill>
                <a:effectLst>
                  <a:outerShdw blurRad="50800" dist="38100" dir="18900000" algn="bl" rotWithShape="0">
                    <a:prstClr val="black">
                      <a:alpha val="40000"/>
                    </a:prstClr>
                  </a:outerShdw>
                </a:effectLst>
              </a:rPr>
              <a:t> cooling, and the surface deposition of </a:t>
            </a:r>
            <a:r>
              <a:rPr lang="en-US" sz="2400" dirty="0" err="1">
                <a:ln w="0">
                  <a:noFill/>
                </a:ln>
                <a:solidFill>
                  <a:schemeClr val="bg1"/>
                </a:solidFill>
                <a:effectLst>
                  <a:outerShdw blurRad="50800" dist="38100" dir="18900000" algn="bl" rotWithShape="0">
                    <a:prstClr val="black">
                      <a:alpha val="40000"/>
                    </a:prstClr>
                  </a:outerShdw>
                </a:effectLst>
              </a:rPr>
              <a:t>sulphur</a:t>
            </a:r>
            <a:r>
              <a:rPr lang="en-US" sz="2400" dirty="0">
                <a:ln w="0">
                  <a:noFill/>
                </a:ln>
                <a:solidFill>
                  <a:schemeClr val="bg1"/>
                </a:solidFill>
                <a:effectLst>
                  <a:outerShdw blurRad="50800" dist="38100" dir="18900000" algn="bl" rotWithShape="0">
                    <a:prstClr val="black">
                      <a:alpha val="40000"/>
                    </a:prstClr>
                  </a:outerShdw>
                </a:effectLst>
              </a:rPr>
              <a:t>, is necessary to determine whether the surface could have supported liquid water and sustained a habitable environment.</a:t>
            </a:r>
            <a:endParaRPr lang="en-GB" sz="2400" dirty="0">
              <a:ln w="0">
                <a:noFill/>
              </a:ln>
              <a:solidFill>
                <a:schemeClr val="bg1"/>
              </a:solidFill>
              <a:effectLst>
                <a:outerShdw blurRad="50800" dist="38100" dir="18900000" algn="bl" rotWithShape="0">
                  <a:prstClr val="black">
                    <a:alpha val="40000"/>
                  </a:prstClr>
                </a:outerShdw>
              </a:effectLst>
            </a:endParaRPr>
          </a:p>
        </p:txBody>
      </p:sp>
      <p:pic>
        <p:nvPicPr>
          <p:cNvPr id="21" name="Graphic 20">
            <a:extLst>
              <a:ext uri="{FF2B5EF4-FFF2-40B4-BE49-F238E27FC236}">
                <a16:creationId xmlns:a16="http://schemas.microsoft.com/office/drawing/2014/main" id="{644CFD9D-E49A-48F5-BDD8-F2005C0053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46429" y="13289979"/>
            <a:ext cx="11235456" cy="4342504"/>
          </a:xfrm>
          <a:prstGeom prst="rect">
            <a:avLst/>
          </a:prstGeom>
        </p:spPr>
      </p:pic>
      <p:pic>
        <p:nvPicPr>
          <p:cNvPr id="23" name="Graphic 22">
            <a:extLst>
              <a:ext uri="{FF2B5EF4-FFF2-40B4-BE49-F238E27FC236}">
                <a16:creationId xmlns:a16="http://schemas.microsoft.com/office/drawing/2014/main" id="{7316AB88-2FB9-46B8-A9B0-BAABD7E504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36240" y="18373106"/>
            <a:ext cx="9335687" cy="7468550"/>
          </a:xfrm>
          <a:prstGeom prst="rect">
            <a:avLst/>
          </a:prstGeom>
        </p:spPr>
      </p:pic>
      <p:pic>
        <p:nvPicPr>
          <p:cNvPr id="25" name="Graphic 24">
            <a:extLst>
              <a:ext uri="{FF2B5EF4-FFF2-40B4-BE49-F238E27FC236}">
                <a16:creationId xmlns:a16="http://schemas.microsoft.com/office/drawing/2014/main" id="{0A28363B-7350-4F42-A85C-CF25B3538F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3401" y="21789843"/>
            <a:ext cx="8724900" cy="4051812"/>
          </a:xfrm>
          <a:prstGeom prst="rect">
            <a:avLst/>
          </a:prstGeom>
        </p:spPr>
      </p:pic>
      <p:sp>
        <p:nvSpPr>
          <p:cNvPr id="28" name="Rectangle: Rounded Corners 27">
            <a:extLst>
              <a:ext uri="{FF2B5EF4-FFF2-40B4-BE49-F238E27FC236}">
                <a16:creationId xmlns:a16="http://schemas.microsoft.com/office/drawing/2014/main" id="{CF7FCDC5-1AEB-4A98-AE77-2AF5392ECD7A}"/>
              </a:ext>
            </a:extLst>
          </p:cNvPr>
          <p:cNvSpPr/>
          <p:nvPr/>
        </p:nvSpPr>
        <p:spPr>
          <a:xfrm>
            <a:off x="193508" y="13181502"/>
            <a:ext cx="8587155" cy="5073171"/>
          </a:xfrm>
          <a:prstGeom prst="roundRect">
            <a:avLst/>
          </a:prstGeom>
          <a:gradFill>
            <a:gsLst>
              <a:gs pos="27000">
                <a:srgbClr val="FFFF00">
                  <a:alpha val="38000"/>
                </a:srgbClr>
              </a:gs>
              <a:gs pos="100000">
                <a:schemeClr val="accent2"/>
              </a:gs>
              <a:gs pos="0">
                <a:srgbClr val="00B0F0"/>
              </a:gs>
            </a:gsLst>
            <a:lin ang="2700000" scaled="1"/>
          </a:gra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b="1" dirty="0">
                <a:solidFill>
                  <a:schemeClr val="bg1"/>
                </a:solidFill>
                <a:effectLst>
                  <a:outerShdw blurRad="38100" dist="38100" dir="2700000" algn="tl">
                    <a:srgbClr val="000000">
                      <a:alpha val="43137"/>
                    </a:srgbClr>
                  </a:outerShdw>
                </a:effectLst>
              </a:rPr>
              <a:t>Approach</a:t>
            </a:r>
          </a:p>
          <a:p>
            <a:pPr algn="just"/>
            <a:r>
              <a:rPr lang="en-GB" sz="2400" dirty="0">
                <a:solidFill>
                  <a:schemeClr val="bg1"/>
                </a:solidFill>
                <a:effectLst>
                  <a:outerShdw blurRad="38100" dist="38100" dir="2700000" algn="tl">
                    <a:srgbClr val="000000">
                      <a:alpha val="43137"/>
                    </a:srgbClr>
                  </a:outerShdw>
                </a:effectLst>
              </a:rPr>
              <a:t>The </a:t>
            </a:r>
            <a:r>
              <a:rPr lang="en-GB" sz="2400" dirty="0" err="1">
                <a:solidFill>
                  <a:schemeClr val="bg1"/>
                </a:solidFill>
                <a:effectLst>
                  <a:outerShdw blurRad="38100" dist="38100" dir="2700000" algn="tl">
                    <a:srgbClr val="000000">
                      <a:alpha val="43137"/>
                    </a:srgbClr>
                  </a:outerShdw>
                </a:effectLst>
              </a:rPr>
              <a:t>Laboratoire</a:t>
            </a:r>
            <a:r>
              <a:rPr lang="en-GB" sz="2400" dirty="0">
                <a:solidFill>
                  <a:schemeClr val="bg1"/>
                </a:solidFill>
                <a:effectLst>
                  <a:outerShdw blurRad="38100" dist="38100" dir="2700000" algn="tl">
                    <a:srgbClr val="000000">
                      <a:alpha val="43137"/>
                    </a:srgbClr>
                  </a:outerShdw>
                </a:effectLst>
              </a:rPr>
              <a:t> de </a:t>
            </a:r>
            <a:r>
              <a:rPr lang="en-GB" sz="2400" dirty="0" err="1">
                <a:solidFill>
                  <a:schemeClr val="bg1"/>
                </a:solidFill>
                <a:effectLst>
                  <a:outerShdw blurRad="38100" dist="38100" dir="2700000" algn="tl">
                    <a:srgbClr val="000000">
                      <a:alpha val="43137"/>
                    </a:srgbClr>
                  </a:outerShdw>
                </a:effectLst>
              </a:rPr>
              <a:t>Meteorologie</a:t>
            </a:r>
            <a:r>
              <a:rPr lang="en-GB" sz="2400" dirty="0">
                <a:solidFill>
                  <a:schemeClr val="bg1"/>
                </a:solidFill>
                <a:effectLst>
                  <a:outerShdw blurRad="38100" dist="38100" dir="2700000" algn="tl">
                    <a:srgbClr val="000000">
                      <a:alpha val="43137"/>
                    </a:srgbClr>
                  </a:outerShdw>
                </a:effectLst>
              </a:rPr>
              <a:t> </a:t>
            </a:r>
            <a:r>
              <a:rPr lang="en-GB" sz="2400" dirty="0" err="1">
                <a:solidFill>
                  <a:schemeClr val="bg1"/>
                </a:solidFill>
                <a:effectLst>
                  <a:outerShdw blurRad="38100" dist="38100" dir="2700000" algn="tl">
                    <a:srgbClr val="000000">
                      <a:alpha val="43137"/>
                    </a:srgbClr>
                  </a:outerShdw>
                </a:effectLst>
              </a:rPr>
              <a:t>Dynamique’s</a:t>
            </a:r>
            <a:r>
              <a:rPr lang="en-GB" sz="2400" dirty="0">
                <a:solidFill>
                  <a:schemeClr val="bg1"/>
                </a:solidFill>
                <a:effectLst>
                  <a:outerShdw blurRad="38100" dist="38100" dir="2700000" algn="tl">
                    <a:srgbClr val="000000">
                      <a:alpha val="43137"/>
                    </a:srgbClr>
                  </a:outerShdw>
                </a:effectLst>
              </a:rPr>
              <a:t> (LMD) Generic Planetary Climate Model (PCM) [5] is a 3-D Global Climate Model (GCM) that is designed for </a:t>
            </a:r>
            <a:r>
              <a:rPr lang="en-US" sz="2400" dirty="0" err="1">
                <a:solidFill>
                  <a:schemeClr val="bg1"/>
                </a:solidFill>
                <a:effectLst>
                  <a:outerShdw blurRad="38100" dist="38100" dir="2700000" algn="tl">
                    <a:srgbClr val="000000">
                      <a:alpha val="43137"/>
                    </a:srgbClr>
                  </a:outerShdw>
                </a:effectLst>
              </a:rPr>
              <a:t>palaeoclimate</a:t>
            </a:r>
            <a:r>
              <a:rPr lang="en-US" sz="2400" dirty="0">
                <a:solidFill>
                  <a:schemeClr val="bg1"/>
                </a:solidFill>
                <a:effectLst>
                  <a:outerShdw blurRad="38100" dist="38100" dir="2700000" algn="tl">
                    <a:srgbClr val="000000">
                      <a:alpha val="43137"/>
                    </a:srgbClr>
                  </a:outerShdw>
                </a:effectLst>
              </a:rPr>
              <a:t> atmospheres. We have developed the first integrated </a:t>
            </a:r>
            <a:r>
              <a:rPr lang="en-US" sz="2400" dirty="0" err="1">
                <a:solidFill>
                  <a:schemeClr val="bg1"/>
                </a:solidFill>
                <a:effectLst>
                  <a:outerShdw blurRad="38100" dist="38100" dir="2700000" algn="tl">
                    <a:srgbClr val="000000">
                      <a:alpha val="43137"/>
                    </a:srgbClr>
                  </a:outerShdw>
                </a:effectLst>
              </a:rPr>
              <a:t>sulphur</a:t>
            </a:r>
            <a:r>
              <a:rPr lang="en-US" sz="2400" dirty="0">
                <a:solidFill>
                  <a:schemeClr val="bg1"/>
                </a:solidFill>
                <a:effectLst>
                  <a:outerShdw blurRad="38100" dist="38100" dir="2700000" algn="tl">
                    <a:srgbClr val="000000">
                      <a:alpha val="43137"/>
                    </a:srgbClr>
                  </a:outerShdw>
                </a:effectLst>
              </a:rPr>
              <a:t> cycle into a 3-D GCM of early Mars (Fig. 2), encompassing volcanic outgassing of SO</a:t>
            </a:r>
            <a:r>
              <a:rPr lang="en-US" sz="2400" baseline="-25000" dirty="0">
                <a:solidFill>
                  <a:schemeClr val="bg1"/>
                </a:solidFill>
                <a:effectLst>
                  <a:outerShdw blurRad="38100" dist="38100" dir="2700000" algn="tl">
                    <a:srgbClr val="000000">
                      <a:alpha val="43137"/>
                    </a:srgbClr>
                  </a:outerShdw>
                </a:effectLst>
              </a:rPr>
              <a:t>2</a:t>
            </a:r>
            <a:r>
              <a:rPr lang="en-US" sz="2400" dirty="0">
                <a:solidFill>
                  <a:schemeClr val="bg1"/>
                </a:solidFill>
                <a:effectLst>
                  <a:outerShdw blurRad="38100" dist="38100" dir="2700000" algn="tl">
                    <a:srgbClr val="000000">
                      <a:alpha val="43137"/>
                    </a:srgbClr>
                  </a:outerShdw>
                </a:effectLst>
              </a:rPr>
              <a:t> and H</a:t>
            </a:r>
            <a:r>
              <a:rPr lang="en-US" sz="2400" baseline="-25000" dirty="0">
                <a:solidFill>
                  <a:schemeClr val="bg1"/>
                </a:solidFill>
                <a:effectLst>
                  <a:outerShdw blurRad="38100" dist="38100" dir="2700000" algn="tl">
                    <a:srgbClr val="000000">
                      <a:alpha val="43137"/>
                    </a:srgbClr>
                  </a:outerShdw>
                </a:effectLst>
              </a:rPr>
              <a:t>2</a:t>
            </a:r>
            <a:r>
              <a:rPr lang="en-US" sz="2400" dirty="0">
                <a:solidFill>
                  <a:schemeClr val="bg1"/>
                </a:solidFill>
                <a:effectLst>
                  <a:outerShdw blurRad="38100" dist="38100" dir="2700000" algn="tl">
                    <a:srgbClr val="000000">
                      <a:alpha val="43137"/>
                    </a:srgbClr>
                  </a:outerShdw>
                </a:effectLst>
              </a:rPr>
              <a:t>S, </a:t>
            </a:r>
            <a:r>
              <a:rPr lang="en-US" sz="2400" dirty="0" err="1">
                <a:solidFill>
                  <a:schemeClr val="bg1"/>
                </a:solidFill>
                <a:effectLst>
                  <a:outerShdw blurRad="38100" dist="38100" dir="2700000" algn="tl">
                    <a:srgbClr val="000000">
                      <a:alpha val="43137"/>
                    </a:srgbClr>
                  </a:outerShdw>
                </a:effectLst>
              </a:rPr>
              <a:t>sulphur</a:t>
            </a:r>
            <a:r>
              <a:rPr lang="en-US" sz="2400" dirty="0">
                <a:solidFill>
                  <a:schemeClr val="bg1"/>
                </a:solidFill>
                <a:effectLst>
                  <a:outerShdw blurRad="38100" dist="38100" dir="2700000" algn="tl">
                    <a:srgbClr val="000000">
                      <a:alpha val="43137"/>
                    </a:srgbClr>
                  </a:outerShdw>
                </a:effectLst>
              </a:rPr>
              <a:t> photochemistry involving 35 gaseous tracers and ~150 reactions [6, 7, 8], and the condensation and deposition of H</a:t>
            </a:r>
            <a:r>
              <a:rPr lang="en-US" sz="2400" baseline="-25000" dirty="0">
                <a:solidFill>
                  <a:schemeClr val="bg1"/>
                </a:solidFill>
                <a:effectLst>
                  <a:outerShdw blurRad="38100" dist="38100" dir="2700000" algn="tl">
                    <a:srgbClr val="000000">
                      <a:alpha val="43137"/>
                    </a:srgbClr>
                  </a:outerShdw>
                </a:effectLst>
              </a:rPr>
              <a:t>2</a:t>
            </a:r>
            <a:r>
              <a:rPr lang="en-US" sz="2400" dirty="0">
                <a:solidFill>
                  <a:schemeClr val="bg1"/>
                </a:solidFill>
                <a:effectLst>
                  <a:outerShdw blurRad="38100" dist="38100" dir="2700000" algn="tl">
                    <a:srgbClr val="000000">
                      <a:alpha val="43137"/>
                    </a:srgbClr>
                  </a:outerShdw>
                </a:effectLst>
              </a:rPr>
              <a:t>SO</a:t>
            </a:r>
            <a:r>
              <a:rPr lang="en-US" sz="2400" baseline="-25000" dirty="0">
                <a:solidFill>
                  <a:schemeClr val="bg1"/>
                </a:solidFill>
                <a:effectLst>
                  <a:outerShdw blurRad="38100" dist="38100" dir="2700000" algn="tl">
                    <a:srgbClr val="000000">
                      <a:alpha val="43137"/>
                    </a:srgbClr>
                  </a:outerShdw>
                </a:effectLst>
              </a:rPr>
              <a:t>4</a:t>
            </a:r>
            <a:r>
              <a:rPr lang="en-US" sz="2400" dirty="0">
                <a:solidFill>
                  <a:schemeClr val="bg1"/>
                </a:solidFill>
                <a:effectLst>
                  <a:outerShdw blurRad="38100" dist="38100" dir="2700000" algn="tl">
                    <a:srgbClr val="000000">
                      <a:alpha val="43137"/>
                    </a:srgbClr>
                  </a:outerShdw>
                </a:effectLst>
              </a:rPr>
              <a:t>, S</a:t>
            </a:r>
            <a:r>
              <a:rPr lang="en-US" sz="2400" baseline="-25000" dirty="0">
                <a:solidFill>
                  <a:schemeClr val="bg1"/>
                </a:solidFill>
                <a:effectLst>
                  <a:outerShdw blurRad="38100" dist="38100" dir="2700000" algn="tl">
                    <a:srgbClr val="000000">
                      <a:alpha val="43137"/>
                    </a:srgbClr>
                  </a:outerShdw>
                </a:effectLst>
              </a:rPr>
              <a:t>2</a:t>
            </a:r>
            <a:r>
              <a:rPr lang="en-US" sz="2400" dirty="0">
                <a:solidFill>
                  <a:schemeClr val="bg1"/>
                </a:solidFill>
                <a:effectLst>
                  <a:outerShdw blurRad="38100" dist="38100" dir="2700000" algn="tl">
                    <a:srgbClr val="000000">
                      <a:alpha val="43137"/>
                    </a:srgbClr>
                  </a:outerShdw>
                </a:effectLst>
              </a:rPr>
              <a:t> and S</a:t>
            </a:r>
            <a:r>
              <a:rPr lang="en-US" sz="2400" baseline="-25000" dirty="0">
                <a:solidFill>
                  <a:schemeClr val="bg1"/>
                </a:solidFill>
                <a:effectLst>
                  <a:outerShdw blurRad="38100" dist="38100" dir="2700000" algn="tl">
                    <a:srgbClr val="000000">
                      <a:alpha val="43137"/>
                    </a:srgbClr>
                  </a:outerShdw>
                </a:effectLst>
              </a:rPr>
              <a:t>8</a:t>
            </a:r>
            <a:r>
              <a:rPr lang="en-US" sz="2400" dirty="0">
                <a:solidFill>
                  <a:schemeClr val="bg1"/>
                </a:solidFill>
                <a:effectLst>
                  <a:outerShdw blurRad="38100" dist="38100" dir="2700000" algn="tl">
                    <a:srgbClr val="000000">
                      <a:alpha val="43137"/>
                    </a:srgbClr>
                  </a:outerShdw>
                </a:effectLst>
              </a:rPr>
              <a:t> [9]. We assume a background of 95% CO</a:t>
            </a:r>
            <a:r>
              <a:rPr lang="en-US" sz="2400" baseline="-25000" dirty="0">
                <a:solidFill>
                  <a:schemeClr val="bg1"/>
                </a:solidFill>
                <a:effectLst>
                  <a:outerShdw blurRad="38100" dist="38100" dir="2700000" algn="tl">
                    <a:srgbClr val="000000">
                      <a:alpha val="43137"/>
                    </a:srgbClr>
                  </a:outerShdw>
                </a:effectLst>
              </a:rPr>
              <a:t>2</a:t>
            </a:r>
            <a:r>
              <a:rPr lang="en-US" sz="2400" dirty="0">
                <a:solidFill>
                  <a:schemeClr val="bg1"/>
                </a:solidFill>
                <a:effectLst>
                  <a:outerShdw blurRad="38100" dist="38100" dir="2700000" algn="tl">
                    <a:srgbClr val="000000">
                      <a:alpha val="43137"/>
                    </a:srgbClr>
                  </a:outerShdw>
                </a:effectLst>
              </a:rPr>
              <a:t> at 10 mbar surface pressure, and simulate the effect of (a) low outgassing in an </a:t>
            </a:r>
            <a:r>
              <a:rPr lang="en-US" sz="2400" dirty="0" err="1">
                <a:solidFill>
                  <a:schemeClr val="bg1"/>
                </a:solidFill>
                <a:effectLst>
                  <a:outerShdw blurRad="38100" dist="38100" dir="2700000" algn="tl">
                    <a:srgbClr val="000000">
                      <a:alpha val="43137"/>
                    </a:srgbClr>
                  </a:outerShdw>
                </a:effectLst>
              </a:rPr>
              <a:t>oxidising</a:t>
            </a:r>
            <a:r>
              <a:rPr lang="en-US" sz="2400" dirty="0">
                <a:solidFill>
                  <a:schemeClr val="bg1"/>
                </a:solidFill>
                <a:effectLst>
                  <a:outerShdw blurRad="38100" dist="38100" dir="2700000" algn="tl">
                    <a:srgbClr val="000000">
                      <a:alpha val="43137"/>
                    </a:srgbClr>
                  </a:outerShdw>
                </a:effectLst>
              </a:rPr>
              <a:t> atmosphere and (b) high outgassing in a reducing atmosphere, according to predicted magma compositions in [7]. </a:t>
            </a:r>
            <a:endParaRPr lang="en-GB" sz="2400" dirty="0">
              <a:ln w="0">
                <a:solidFill>
                  <a:schemeClr val="lt1">
                    <a:hueOff val="0"/>
                    <a:satOff val="0"/>
                    <a:lumOff val="0"/>
                  </a:schemeClr>
                </a:solidFill>
              </a:ln>
              <a:solidFill>
                <a:schemeClr val="tx1"/>
              </a:solidFill>
              <a:effectLst>
                <a:outerShdw blurRad="38100" dist="38100" dir="2700000" algn="tl">
                  <a:srgbClr val="000000">
                    <a:alpha val="43137"/>
                  </a:srgbClr>
                </a:outerShdw>
              </a:effectLst>
            </a:endParaRPr>
          </a:p>
        </p:txBody>
      </p:sp>
      <p:sp>
        <p:nvSpPr>
          <p:cNvPr id="30" name="Rectangle: Rounded Corners 29">
            <a:extLst>
              <a:ext uri="{FF2B5EF4-FFF2-40B4-BE49-F238E27FC236}">
                <a16:creationId xmlns:a16="http://schemas.microsoft.com/office/drawing/2014/main" id="{D5CFDB1D-4D57-4612-9995-E111AC62E341}"/>
              </a:ext>
            </a:extLst>
          </p:cNvPr>
          <p:cNvSpPr/>
          <p:nvPr/>
        </p:nvSpPr>
        <p:spPr>
          <a:xfrm>
            <a:off x="255415" y="7722777"/>
            <a:ext cx="21550485" cy="1864874"/>
          </a:xfrm>
          <a:prstGeom prst="roundRect">
            <a:avLst/>
          </a:prstGeom>
          <a:solidFill>
            <a:srgbClr val="00B0F0">
              <a:alpha val="42000"/>
            </a:srgbClr>
          </a:solidFill>
          <a:ln w="69850" cmpd="thinThick">
            <a:solidFill>
              <a:schemeClr val="accent2"/>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3600" b="1" dirty="0">
                <a:ln w="3175" cmpd="sng">
                  <a:noFill/>
                </a:ln>
                <a:solidFill>
                  <a:schemeClr val="bg2"/>
                </a:solidFill>
                <a:effectLst>
                  <a:outerShdw blurRad="38100" dist="38100" dir="2700000" algn="tl">
                    <a:srgbClr val="000000">
                      <a:alpha val="43137"/>
                    </a:srgbClr>
                  </a:outerShdw>
                </a:effectLst>
              </a:rPr>
              <a:t>Objectives: </a:t>
            </a:r>
            <a:r>
              <a:rPr lang="en-US" sz="3600" b="1" dirty="0">
                <a:ln w="3175" cmpd="sng">
                  <a:noFill/>
                </a:ln>
                <a:solidFill>
                  <a:schemeClr val="bg2"/>
                </a:solidFill>
                <a:effectLst>
                  <a:outerShdw blurRad="38100" dist="38100" dir="2700000" algn="tl">
                    <a:srgbClr val="000000">
                      <a:alpha val="43137"/>
                    </a:srgbClr>
                  </a:outerShdw>
                </a:effectLst>
              </a:rPr>
              <a:t>To develop a complete model of the early Martian </a:t>
            </a:r>
            <a:r>
              <a:rPr lang="en-US" sz="3600" b="1" dirty="0" err="1">
                <a:ln w="3175" cmpd="sng">
                  <a:noFill/>
                </a:ln>
                <a:solidFill>
                  <a:schemeClr val="bg2"/>
                </a:solidFill>
                <a:effectLst>
                  <a:outerShdw blurRad="38100" dist="38100" dir="2700000" algn="tl">
                    <a:srgbClr val="000000">
                      <a:alpha val="43137"/>
                    </a:srgbClr>
                  </a:outerShdw>
                </a:effectLst>
              </a:rPr>
              <a:t>sulphur</a:t>
            </a:r>
            <a:r>
              <a:rPr lang="en-US" sz="3600" b="1" dirty="0">
                <a:ln w="3175" cmpd="sng">
                  <a:noFill/>
                </a:ln>
                <a:solidFill>
                  <a:schemeClr val="bg2"/>
                </a:solidFill>
                <a:effectLst>
                  <a:outerShdw blurRad="38100" dist="38100" dir="2700000" algn="tl">
                    <a:srgbClr val="000000">
                      <a:alpha val="43137"/>
                    </a:srgbClr>
                  </a:outerShdw>
                </a:effectLst>
              </a:rPr>
              <a:t> cycle in order to understand its effect on:</a:t>
            </a:r>
          </a:p>
          <a:p>
            <a:pPr algn="just"/>
            <a:r>
              <a:rPr lang="en-US" sz="3600" b="1" dirty="0">
                <a:ln w="3175" cmpd="sng">
                  <a:noFill/>
                </a:ln>
                <a:solidFill>
                  <a:schemeClr val="bg2"/>
                </a:solidFill>
                <a:effectLst>
                  <a:outerShdw blurRad="38100" dist="38100" dir="2700000" algn="tl">
                    <a:srgbClr val="000000">
                      <a:alpha val="43137"/>
                    </a:srgbClr>
                  </a:outerShdw>
                </a:effectLst>
              </a:rPr>
              <a:t>1. the composition and spatial distribution of </a:t>
            </a:r>
            <a:r>
              <a:rPr lang="en-US" sz="3600" b="1" dirty="0" err="1">
                <a:ln w="3175" cmpd="sng">
                  <a:noFill/>
                </a:ln>
                <a:solidFill>
                  <a:schemeClr val="bg2"/>
                </a:solidFill>
                <a:effectLst>
                  <a:outerShdw blurRad="38100" dist="38100" dir="2700000" algn="tl">
                    <a:srgbClr val="000000">
                      <a:alpha val="43137"/>
                    </a:srgbClr>
                  </a:outerShdw>
                </a:effectLst>
              </a:rPr>
              <a:t>sulphur</a:t>
            </a:r>
            <a:r>
              <a:rPr lang="en-US" sz="3600" b="1" dirty="0">
                <a:ln w="3175" cmpd="sng">
                  <a:noFill/>
                </a:ln>
                <a:solidFill>
                  <a:schemeClr val="bg2"/>
                </a:solidFill>
                <a:effectLst>
                  <a:outerShdw blurRad="38100" dist="38100" dir="2700000" algn="tl">
                    <a:srgbClr val="000000">
                      <a:alpha val="43137"/>
                    </a:srgbClr>
                  </a:outerShdw>
                </a:effectLst>
              </a:rPr>
              <a:t> deposits on the Martian surface</a:t>
            </a:r>
          </a:p>
          <a:p>
            <a:pPr algn="just"/>
            <a:r>
              <a:rPr lang="en-US" sz="3600" b="1" dirty="0">
                <a:ln w="3175" cmpd="sng">
                  <a:noFill/>
                </a:ln>
                <a:solidFill>
                  <a:schemeClr val="bg2"/>
                </a:solidFill>
                <a:effectLst>
                  <a:outerShdw blurRad="38100" dist="38100" dir="2700000" algn="tl">
                    <a:srgbClr val="000000">
                      <a:alpha val="43137"/>
                    </a:srgbClr>
                  </a:outerShdw>
                </a:effectLst>
              </a:rPr>
              <a:t>2. the climate and habitability of early Mars</a:t>
            </a:r>
            <a:endParaRPr lang="en-GB" sz="3600" b="1" dirty="0">
              <a:ln w="3175" cmpd="sng">
                <a:noFill/>
              </a:ln>
              <a:solidFill>
                <a:schemeClr val="bg2"/>
              </a:solidFill>
              <a:effectLst>
                <a:outerShdw blurRad="38100" dist="38100" dir="2700000" algn="tl">
                  <a:srgbClr val="000000">
                    <a:alpha val="43137"/>
                  </a:srgbClr>
                </a:outerShdw>
              </a:effectLst>
            </a:endParaRPr>
          </a:p>
        </p:txBody>
      </p:sp>
      <p:sp>
        <p:nvSpPr>
          <p:cNvPr id="29" name="Rectangle: Rounded Corners 28">
            <a:extLst>
              <a:ext uri="{FF2B5EF4-FFF2-40B4-BE49-F238E27FC236}">
                <a16:creationId xmlns:a16="http://schemas.microsoft.com/office/drawing/2014/main" id="{112AEDAE-FBAD-4216-AF4D-BD70A20B3C4A}"/>
              </a:ext>
            </a:extLst>
          </p:cNvPr>
          <p:cNvSpPr/>
          <p:nvPr/>
        </p:nvSpPr>
        <p:spPr>
          <a:xfrm>
            <a:off x="247650" y="18377321"/>
            <a:ext cx="11944350" cy="3220965"/>
          </a:xfrm>
          <a:prstGeom prst="roundRect">
            <a:avLst/>
          </a:prstGeom>
          <a:gradFill>
            <a:gsLst>
              <a:gs pos="27000">
                <a:srgbClr val="FFFF00">
                  <a:alpha val="38000"/>
                </a:srgbClr>
              </a:gs>
              <a:gs pos="100000">
                <a:schemeClr val="accent2"/>
              </a:gs>
              <a:gs pos="0">
                <a:srgbClr val="00B0F0"/>
              </a:gs>
            </a:gsLst>
            <a:lin ang="2700000" scaled="1"/>
          </a:gra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b="1" dirty="0">
                <a:solidFill>
                  <a:schemeClr val="bg1"/>
                </a:solidFill>
                <a:effectLst>
                  <a:outerShdw blurRad="38100" dist="38100" dir="2700000" algn="tl">
                    <a:srgbClr val="000000">
                      <a:alpha val="43137"/>
                    </a:srgbClr>
                  </a:outerShdw>
                </a:effectLst>
              </a:rPr>
              <a:t>Results</a:t>
            </a:r>
          </a:p>
          <a:p>
            <a:pPr algn="just"/>
            <a:r>
              <a:rPr lang="en-US" sz="2400" dirty="0">
                <a:solidFill>
                  <a:schemeClr val="bg1"/>
                </a:solidFill>
                <a:effectLst>
                  <a:outerShdw blurRad="38100" dist="38100" dir="2700000" algn="tl">
                    <a:srgbClr val="000000">
                      <a:alpha val="43137"/>
                    </a:srgbClr>
                  </a:outerShdw>
                </a:effectLst>
              </a:rPr>
              <a:t>Dry deposition of SO</a:t>
            </a:r>
            <a:r>
              <a:rPr lang="en-US" sz="2400" baseline="-25000" dirty="0">
                <a:solidFill>
                  <a:schemeClr val="bg1"/>
                </a:solidFill>
                <a:effectLst>
                  <a:outerShdw blurRad="38100" dist="38100" dir="2700000" algn="tl">
                    <a:srgbClr val="000000">
                      <a:alpha val="43137"/>
                    </a:srgbClr>
                  </a:outerShdw>
                </a:effectLst>
              </a:rPr>
              <a:t>2</a:t>
            </a:r>
            <a:r>
              <a:rPr lang="en-US" sz="2400" dirty="0">
                <a:solidFill>
                  <a:schemeClr val="bg1"/>
                </a:solidFill>
                <a:effectLst>
                  <a:outerShdw blurRad="38100" dist="38100" dir="2700000" algn="tl">
                    <a:srgbClr val="000000">
                      <a:alpha val="43137"/>
                    </a:srgbClr>
                  </a:outerShdw>
                </a:effectLst>
              </a:rPr>
              <a:t> is relatively uniform over the planet’s surface and is the primary surface sink of </a:t>
            </a:r>
            <a:r>
              <a:rPr lang="en-US" sz="2400" dirty="0" err="1">
                <a:solidFill>
                  <a:schemeClr val="bg1"/>
                </a:solidFill>
                <a:effectLst>
                  <a:outerShdw blurRad="38100" dist="38100" dir="2700000" algn="tl">
                    <a:srgbClr val="000000">
                      <a:alpha val="43137"/>
                    </a:srgbClr>
                  </a:outerShdw>
                </a:effectLst>
              </a:rPr>
              <a:t>sulphur</a:t>
            </a:r>
            <a:r>
              <a:rPr lang="en-US" sz="2400" dirty="0">
                <a:solidFill>
                  <a:schemeClr val="bg1"/>
                </a:solidFill>
                <a:effectLst>
                  <a:outerShdw blurRad="38100" dist="38100" dir="2700000" algn="tl">
                    <a:srgbClr val="000000">
                      <a:alpha val="43137"/>
                    </a:srgbClr>
                  </a:outerShdw>
                </a:effectLst>
              </a:rPr>
              <a:t>. </a:t>
            </a:r>
            <a:r>
              <a:rPr lang="en-US" sz="2400" dirty="0">
                <a:ln w="0">
                  <a:noFill/>
                </a:ln>
                <a:solidFill>
                  <a:schemeClr val="bg1"/>
                </a:solidFill>
                <a:effectLst>
                  <a:outerShdw blurRad="50800" dist="38100" dir="18900000" algn="bl" rotWithShape="0">
                    <a:prstClr val="black">
                      <a:alpha val="40000"/>
                    </a:prstClr>
                  </a:outerShdw>
                </a:effectLst>
              </a:rPr>
              <a:t>H</a:t>
            </a:r>
            <a:r>
              <a:rPr lang="en-US" sz="2400" baseline="-25000" dirty="0">
                <a:ln w="0">
                  <a:noFill/>
                </a:ln>
                <a:solidFill>
                  <a:schemeClr val="bg1"/>
                </a:solidFill>
                <a:effectLst>
                  <a:outerShdw blurRad="50800" dist="38100" dir="18900000" algn="bl" rotWithShape="0">
                    <a:prstClr val="black">
                      <a:alpha val="40000"/>
                    </a:prstClr>
                  </a:outerShdw>
                </a:effectLst>
              </a:rPr>
              <a:t>2</a:t>
            </a:r>
            <a:r>
              <a:rPr lang="en-US" sz="2400" dirty="0">
                <a:ln w="0">
                  <a:noFill/>
                </a:ln>
                <a:solidFill>
                  <a:schemeClr val="bg1"/>
                </a:solidFill>
                <a:effectLst>
                  <a:outerShdw blurRad="50800" dist="38100" dir="18900000" algn="bl" rotWithShape="0">
                    <a:prstClr val="black">
                      <a:alpha val="40000"/>
                    </a:prstClr>
                  </a:outerShdw>
                </a:effectLst>
              </a:rPr>
              <a:t>SO</a:t>
            </a:r>
            <a:r>
              <a:rPr lang="en-US" sz="2400" baseline="-25000" dirty="0">
                <a:ln w="0">
                  <a:noFill/>
                </a:ln>
                <a:solidFill>
                  <a:schemeClr val="bg1"/>
                </a:solidFill>
                <a:effectLst>
                  <a:outerShdw blurRad="50800" dist="38100" dir="18900000" algn="bl" rotWithShape="0">
                    <a:prstClr val="black">
                      <a:alpha val="40000"/>
                    </a:prstClr>
                  </a:outerShdw>
                </a:effectLst>
              </a:rPr>
              <a:t>4</a:t>
            </a:r>
            <a:r>
              <a:rPr lang="en-US" sz="2400" dirty="0">
                <a:solidFill>
                  <a:schemeClr val="bg1"/>
                </a:solidFill>
                <a:effectLst>
                  <a:outerShdw blurRad="38100" dist="38100" dir="2700000" algn="tl">
                    <a:srgbClr val="000000">
                      <a:alpha val="43137"/>
                    </a:srgbClr>
                  </a:outerShdw>
                </a:effectLst>
              </a:rPr>
              <a:t> precipitation and deposition roughly follow surface albedo and topography. S</a:t>
            </a:r>
            <a:r>
              <a:rPr lang="en-US" sz="2400" baseline="-25000" dirty="0">
                <a:solidFill>
                  <a:schemeClr val="bg1"/>
                </a:solidFill>
                <a:effectLst>
                  <a:outerShdw blurRad="38100" dist="38100" dir="2700000" algn="tl">
                    <a:srgbClr val="000000">
                      <a:alpha val="43137"/>
                    </a:srgbClr>
                  </a:outerShdw>
                </a:effectLst>
              </a:rPr>
              <a:t>8</a:t>
            </a:r>
            <a:r>
              <a:rPr lang="en-US" sz="2400" dirty="0">
                <a:solidFill>
                  <a:schemeClr val="bg1"/>
                </a:solidFill>
                <a:effectLst>
                  <a:outerShdw blurRad="38100" dist="38100" dir="2700000" algn="tl">
                    <a:srgbClr val="000000">
                      <a:alpha val="43137"/>
                    </a:srgbClr>
                  </a:outerShdw>
                </a:effectLst>
              </a:rPr>
              <a:t> formation is negligible in an oxidizing atmosphere, and is heavily suppressed by seasonal CO</a:t>
            </a:r>
            <a:r>
              <a:rPr lang="en-US" sz="2400" baseline="-25000" dirty="0">
                <a:solidFill>
                  <a:schemeClr val="bg1"/>
                </a:solidFill>
                <a:effectLst>
                  <a:outerShdw blurRad="38100" dist="38100" dir="2700000" algn="tl">
                    <a:srgbClr val="000000">
                      <a:alpha val="43137"/>
                    </a:srgbClr>
                  </a:outerShdw>
                </a:effectLst>
              </a:rPr>
              <a:t>2</a:t>
            </a:r>
            <a:r>
              <a:rPr lang="en-US" sz="2400" dirty="0">
                <a:solidFill>
                  <a:schemeClr val="bg1"/>
                </a:solidFill>
                <a:effectLst>
                  <a:outerShdw blurRad="38100" dist="38100" dir="2700000" algn="tl">
                    <a:srgbClr val="000000">
                      <a:alpha val="43137"/>
                    </a:srgbClr>
                  </a:outerShdw>
                </a:effectLst>
              </a:rPr>
              <a:t> ice sublimation, resulting in deposition confined to the poles even in a more reducing atmosphere (Figs. 3 and 4). We find that volcanic outgassing of </a:t>
            </a:r>
            <a:r>
              <a:rPr lang="en-US" sz="2400" dirty="0" err="1">
                <a:solidFill>
                  <a:schemeClr val="bg1"/>
                </a:solidFill>
                <a:effectLst>
                  <a:outerShdw blurRad="38100" dist="38100" dir="2700000" algn="tl">
                    <a:srgbClr val="000000">
                      <a:alpha val="43137"/>
                    </a:srgbClr>
                  </a:outerShdw>
                </a:effectLst>
              </a:rPr>
              <a:t>sulphur</a:t>
            </a:r>
            <a:r>
              <a:rPr lang="en-US" sz="2400" dirty="0">
                <a:solidFill>
                  <a:schemeClr val="bg1"/>
                </a:solidFill>
                <a:effectLst>
                  <a:outerShdw blurRad="38100" dist="38100" dir="2700000" algn="tl">
                    <a:srgbClr val="000000">
                      <a:alpha val="43137"/>
                    </a:srgbClr>
                  </a:outerShdw>
                </a:effectLst>
              </a:rPr>
              <a:t> can result in temperatures just above freezing at specific locations and times of year. </a:t>
            </a:r>
            <a:endParaRPr lang="en-GB" sz="2400" dirty="0">
              <a:ln w="0">
                <a:solidFill>
                  <a:schemeClr val="lt1">
                    <a:hueOff val="0"/>
                    <a:satOff val="0"/>
                    <a:lumOff val="0"/>
                  </a:schemeClr>
                </a:solidFill>
              </a:ln>
              <a:solidFill>
                <a:schemeClr val="tx1"/>
              </a:solidFill>
              <a:effectLst>
                <a:outerShdw blurRad="38100" dist="38100" dir="2700000" algn="tl">
                  <a:srgbClr val="000000">
                    <a:alpha val="43137"/>
                  </a:srgbClr>
                </a:outerShdw>
              </a:effectLst>
            </a:endParaRPr>
          </a:p>
        </p:txBody>
      </p:sp>
      <p:pic>
        <p:nvPicPr>
          <p:cNvPr id="32" name="Picture 31">
            <a:extLst>
              <a:ext uri="{FF2B5EF4-FFF2-40B4-BE49-F238E27FC236}">
                <a16:creationId xmlns:a16="http://schemas.microsoft.com/office/drawing/2014/main" id="{790455F3-2170-481F-935B-4446DD43CF4D}"/>
              </a:ext>
            </a:extLst>
          </p:cNvPr>
          <p:cNvPicPr>
            <a:picLocks noChangeAspect="1"/>
          </p:cNvPicPr>
          <p:nvPr/>
        </p:nvPicPr>
        <p:blipFill>
          <a:blip r:embed="rId11"/>
          <a:stretch>
            <a:fillRect/>
          </a:stretch>
        </p:blipFill>
        <p:spPr>
          <a:xfrm>
            <a:off x="14721601" y="9843387"/>
            <a:ext cx="6950327" cy="3485137"/>
          </a:xfrm>
          <a:prstGeom prst="rect">
            <a:avLst/>
          </a:prstGeom>
        </p:spPr>
      </p:pic>
      <p:sp>
        <p:nvSpPr>
          <p:cNvPr id="33" name="Rectangle: Rounded Corners 32">
            <a:extLst>
              <a:ext uri="{FF2B5EF4-FFF2-40B4-BE49-F238E27FC236}">
                <a16:creationId xmlns:a16="http://schemas.microsoft.com/office/drawing/2014/main" id="{28999B95-D459-4C9C-90F7-4C334DF206E8}"/>
              </a:ext>
            </a:extLst>
          </p:cNvPr>
          <p:cNvSpPr/>
          <p:nvPr/>
        </p:nvSpPr>
        <p:spPr>
          <a:xfrm>
            <a:off x="255417" y="25964304"/>
            <a:ext cx="21454290" cy="2029671"/>
          </a:xfrm>
          <a:prstGeom prst="roundRect">
            <a:avLst/>
          </a:prstGeom>
          <a:gradFill>
            <a:gsLst>
              <a:gs pos="27000">
                <a:srgbClr val="FFFF00">
                  <a:alpha val="38000"/>
                </a:srgbClr>
              </a:gs>
              <a:gs pos="100000">
                <a:schemeClr val="accent2"/>
              </a:gs>
              <a:gs pos="0">
                <a:srgbClr val="00B0F0"/>
              </a:gs>
            </a:gsLst>
            <a:lin ang="2700000" scaled="1"/>
          </a:gra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800" b="1" dirty="0">
                <a:solidFill>
                  <a:schemeClr val="bg1"/>
                </a:solidFill>
                <a:effectLst>
                  <a:outerShdw blurRad="38100" dist="38100" dir="2700000" algn="tl">
                    <a:srgbClr val="000000">
                      <a:alpha val="43137"/>
                    </a:srgbClr>
                  </a:outerShdw>
                </a:effectLst>
              </a:rPr>
              <a:t>Significance and Future Work</a:t>
            </a:r>
          </a:p>
          <a:p>
            <a:pPr algn="just"/>
            <a:r>
              <a:rPr lang="en-GB" sz="2400" dirty="0">
                <a:solidFill>
                  <a:schemeClr val="bg1"/>
                </a:solidFill>
                <a:effectLst>
                  <a:outerShdw blurRad="38100" dist="38100" dir="2700000" algn="tl">
                    <a:srgbClr val="000000">
                      <a:alpha val="43137"/>
                    </a:srgbClr>
                  </a:outerShdw>
                </a:effectLst>
              </a:rPr>
              <a:t>We plan to further study how changes in the obliquity, eccentricity and precession of Mars, as well as changes in surface pressure and geographical variations in volcanic outgassing, would have changed the distribution of sulphur deposits on the surface and affected surface temperatures. This will provide a more holistic view of how sulphur outgassing affected the long-term evolution of the Martian atmosphere, and inform sites of investigation for future Mars rovers.</a:t>
            </a:r>
          </a:p>
        </p:txBody>
      </p:sp>
      <p:sp>
        <p:nvSpPr>
          <p:cNvPr id="34" name="TextBox 33">
            <a:extLst>
              <a:ext uri="{FF2B5EF4-FFF2-40B4-BE49-F238E27FC236}">
                <a16:creationId xmlns:a16="http://schemas.microsoft.com/office/drawing/2014/main" id="{EF0B33FD-3EDE-49F1-A126-088FF31ED7EC}"/>
              </a:ext>
            </a:extLst>
          </p:cNvPr>
          <p:cNvSpPr txBox="1"/>
          <p:nvPr/>
        </p:nvSpPr>
        <p:spPr>
          <a:xfrm>
            <a:off x="14653021" y="12070080"/>
            <a:ext cx="3581639" cy="646331"/>
          </a:xfrm>
          <a:prstGeom prst="rect">
            <a:avLst/>
          </a:prstGeom>
          <a:noFill/>
        </p:spPr>
        <p:txBody>
          <a:bodyPr wrap="square" rtlCol="0">
            <a:spAutoFit/>
          </a:bodyPr>
          <a:lstStyle/>
          <a:p>
            <a:pPr algn="just"/>
            <a:r>
              <a:rPr lang="en-GB" dirty="0"/>
              <a:t>Fig. 1: Predicted climate of (</a:t>
            </a:r>
            <a:r>
              <a:rPr lang="en-GB" i="1" dirty="0"/>
              <a:t>left</a:t>
            </a:r>
            <a:r>
              <a:rPr lang="en-GB" dirty="0"/>
              <a:t>) past and (</a:t>
            </a:r>
            <a:r>
              <a:rPr lang="en-GB" i="1" dirty="0"/>
              <a:t>right</a:t>
            </a:r>
            <a:r>
              <a:rPr lang="en-GB" dirty="0"/>
              <a:t>) present Mars</a:t>
            </a:r>
          </a:p>
        </p:txBody>
      </p:sp>
      <p:sp>
        <p:nvSpPr>
          <p:cNvPr id="35" name="TextBox 34">
            <a:extLst>
              <a:ext uri="{FF2B5EF4-FFF2-40B4-BE49-F238E27FC236}">
                <a16:creationId xmlns:a16="http://schemas.microsoft.com/office/drawing/2014/main" id="{00CEC8C2-49BA-4375-98AB-AD500AD19D35}"/>
              </a:ext>
            </a:extLst>
          </p:cNvPr>
          <p:cNvSpPr txBox="1"/>
          <p:nvPr/>
        </p:nvSpPr>
        <p:spPr>
          <a:xfrm>
            <a:off x="10279379" y="17565002"/>
            <a:ext cx="11235457" cy="646331"/>
          </a:xfrm>
          <a:prstGeom prst="rect">
            <a:avLst/>
          </a:prstGeom>
          <a:noFill/>
        </p:spPr>
        <p:txBody>
          <a:bodyPr wrap="square" rtlCol="0">
            <a:spAutoFit/>
          </a:bodyPr>
          <a:lstStyle/>
          <a:p>
            <a:pPr algn="just"/>
            <a:r>
              <a:rPr lang="en-GB" dirty="0"/>
              <a:t>Fig. 2: Model of the sulphur cycle in the Generic PCM, taking into account (</a:t>
            </a:r>
            <a:r>
              <a:rPr lang="en-GB" i="1" dirty="0"/>
              <a:t>left)</a:t>
            </a:r>
            <a:r>
              <a:rPr lang="en-GB" dirty="0"/>
              <a:t> the main physical processes and (right) the main chemical reactions involving sulphur.</a:t>
            </a:r>
          </a:p>
        </p:txBody>
      </p:sp>
      <p:sp>
        <p:nvSpPr>
          <p:cNvPr id="36" name="TextBox 35">
            <a:extLst>
              <a:ext uri="{FF2B5EF4-FFF2-40B4-BE49-F238E27FC236}">
                <a16:creationId xmlns:a16="http://schemas.microsoft.com/office/drawing/2014/main" id="{5F334806-F437-4232-BE1A-F4E238AC59E5}"/>
              </a:ext>
            </a:extLst>
          </p:cNvPr>
          <p:cNvSpPr txBox="1"/>
          <p:nvPr/>
        </p:nvSpPr>
        <p:spPr>
          <a:xfrm>
            <a:off x="9258301" y="21736490"/>
            <a:ext cx="2667429" cy="2031325"/>
          </a:xfrm>
          <a:prstGeom prst="rect">
            <a:avLst/>
          </a:prstGeom>
          <a:noFill/>
        </p:spPr>
        <p:txBody>
          <a:bodyPr wrap="square" rtlCol="0">
            <a:spAutoFit/>
          </a:bodyPr>
          <a:lstStyle/>
          <a:p>
            <a:pPr algn="just"/>
            <a:r>
              <a:rPr lang="en-GB" dirty="0"/>
              <a:t>Fig 3 (left): Surface temperature in Southern Summer, and deposition thicknesses of different sulphur species for a reducing atmosphere after one full Martian year.</a:t>
            </a:r>
          </a:p>
        </p:txBody>
      </p:sp>
      <p:sp>
        <p:nvSpPr>
          <p:cNvPr id="37" name="TextBox 36">
            <a:extLst>
              <a:ext uri="{FF2B5EF4-FFF2-40B4-BE49-F238E27FC236}">
                <a16:creationId xmlns:a16="http://schemas.microsoft.com/office/drawing/2014/main" id="{BC2DCEE6-9975-4508-AF36-783F679AEB08}"/>
              </a:ext>
            </a:extLst>
          </p:cNvPr>
          <p:cNvSpPr txBox="1"/>
          <p:nvPr/>
        </p:nvSpPr>
        <p:spPr>
          <a:xfrm>
            <a:off x="9520254" y="24118618"/>
            <a:ext cx="2804266" cy="1754326"/>
          </a:xfrm>
          <a:prstGeom prst="rect">
            <a:avLst/>
          </a:prstGeom>
          <a:noFill/>
        </p:spPr>
        <p:txBody>
          <a:bodyPr wrap="square" rtlCol="0">
            <a:spAutoFit/>
          </a:bodyPr>
          <a:lstStyle/>
          <a:p>
            <a:pPr algn="just"/>
            <a:r>
              <a:rPr lang="en-GB" dirty="0"/>
              <a:t>Fig. 4 (right): Average meridional cross-section of vertical profiles of different sulphur species, in the case of an oxidising and a reducing atmosphere.</a:t>
            </a:r>
          </a:p>
        </p:txBody>
      </p:sp>
    </p:spTree>
    <p:extLst>
      <p:ext uri="{BB962C8B-B14F-4D97-AF65-F5344CB8AC3E}">
        <p14:creationId xmlns:p14="http://schemas.microsoft.com/office/powerpoint/2010/main" val="1899794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21800</TotalTime>
  <Words>1022</Words>
  <Application>Microsoft Office PowerPoint</Application>
  <PresentationFormat>Custom</PresentationFormat>
  <Paragraphs>40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Braude, Ashwin S (3223)</cp:lastModifiedBy>
  <cp:revision>85</cp:revision>
  <dcterms:created xsi:type="dcterms:W3CDTF">2022-08-22T17:05:38Z</dcterms:created>
  <dcterms:modified xsi:type="dcterms:W3CDTF">2023-09-20T18:02:57Z</dcterms:modified>
</cp:coreProperties>
</file>