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1945600" cy="32918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BEA06-7298-F5AF-E46F-36D6DE6EBD85}" name="Hong, Sophia (US 1200)" initials="HS(1" userId="S::ana.s.hong@jpl.nasa.gov::8ed35a80-99c1-44c0-b57b-9b3aa285e4d8" providerId="AD"/>
  <p188:author id="{9F1056C4-72A9-A504-F5CB-4FBBE654700D}" name="Castaneda, Lupe (US 1230)" initials="CL(1" userId="S::Guadalupe.Castaneda@jpl.nasa.gov::6691f1d8-cdcc-421d-b26a-5c6cdec04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40"/>
    <p:restoredTop sz="96405"/>
  </p:normalViewPr>
  <p:slideViewPr>
    <p:cSldViewPr snapToGrid="0">
      <p:cViewPr varScale="1">
        <p:scale>
          <a:sx n="26" d="100"/>
          <a:sy n="26" d="100"/>
        </p:scale>
        <p:origin x="4704"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11/28/2023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EB73232-CA3C-4251-A59F-0F3354C94F0E}"/>
              </a:ext>
            </a:extLst>
          </p:cNvPr>
          <p:cNvSpPr/>
          <p:nvPr/>
        </p:nvSpPr>
        <p:spPr>
          <a:xfrm>
            <a:off x="-17792" y="7710680"/>
            <a:ext cx="21963392" cy="252558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000000"/>
              </a:highlight>
            </a:endParaRPr>
          </a:p>
        </p:txBody>
      </p:sp>
      <p:sp>
        <p:nvSpPr>
          <p:cNvPr id="3" name="Rectangle 2">
            <a:extLst>
              <a:ext uri="{FF2B5EF4-FFF2-40B4-BE49-F238E27FC236}">
                <a16:creationId xmlns:a16="http://schemas.microsoft.com/office/drawing/2014/main" id="{17008870-3C96-F7DA-7C91-760C1D693711}"/>
              </a:ext>
            </a:extLst>
          </p:cNvPr>
          <p:cNvSpPr/>
          <p:nvPr/>
        </p:nvSpPr>
        <p:spPr>
          <a:xfrm>
            <a:off x="0" y="-54024"/>
            <a:ext cx="21945600" cy="23143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2264669"/>
            <a:ext cx="21945600" cy="6220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523734" y="28944661"/>
            <a:ext cx="8050696" cy="2354491"/>
          </a:xfrm>
          <a:prstGeom prst="rect">
            <a:avLst/>
          </a:prstGeom>
          <a:noFill/>
        </p:spPr>
        <p:txBody>
          <a:bodyPr wrap="square" rtlCol="0">
            <a:spAutoFit/>
          </a:bodyPr>
          <a:lstStyle/>
          <a:p>
            <a:r>
              <a:rPr lang="en-US" sz="2200" b="1" dirty="0">
                <a:solidFill>
                  <a:schemeClr val="bg1"/>
                </a:solidFill>
                <a:latin typeface="Helvetica" pitchFamily="2" charset="0"/>
                <a:cs typeface="Arial" panose="020B0604020202020204" pitchFamily="34" charset="0"/>
              </a:rPr>
              <a:t>National Aeronautics and Space Administration</a:t>
            </a:r>
          </a:p>
          <a:p>
            <a:pPr>
              <a:spcBef>
                <a:spcPts val="1800"/>
              </a:spcBef>
            </a:pPr>
            <a:r>
              <a:rPr lang="en-US" sz="2200" b="1" dirty="0">
                <a:solidFill>
                  <a:schemeClr val="bg1"/>
                </a:solidFill>
                <a:latin typeface="Helvetica" pitchFamily="2" charset="0"/>
                <a:cs typeface="Arial" panose="020B0604020202020204" pitchFamily="34" charset="0"/>
              </a:rPr>
              <a:t>Jet Propulsion Laboratory</a:t>
            </a:r>
          </a:p>
          <a:p>
            <a:r>
              <a:rPr lang="en-US" sz="2200" dirty="0">
                <a:solidFill>
                  <a:schemeClr val="bg1"/>
                </a:solidFill>
                <a:latin typeface="Helvetica" pitchFamily="2" charset="0"/>
                <a:cs typeface="Arial" panose="020B0604020202020204" pitchFamily="34" charset="0"/>
              </a:rPr>
              <a:t>California Institute of Technology</a:t>
            </a:r>
          </a:p>
          <a:p>
            <a:r>
              <a:rPr lang="en-US" sz="2200" dirty="0">
                <a:solidFill>
                  <a:schemeClr val="bg1"/>
                </a:solidFill>
                <a:latin typeface="Helvetica" pitchFamily="2" charset="0"/>
                <a:cs typeface="Arial" panose="020B0604020202020204" pitchFamily="34" charset="0"/>
              </a:rPr>
              <a:t>Pasadena, California</a:t>
            </a:r>
          </a:p>
          <a:p>
            <a:endParaRPr lang="en-US" sz="2200" dirty="0">
              <a:solidFill>
                <a:schemeClr val="bg1"/>
              </a:solidFill>
              <a:latin typeface="Helvetica" pitchFamily="2" charset="0"/>
              <a:cs typeface="Arial" panose="020B0604020202020204" pitchFamily="34" charset="0"/>
            </a:endParaRPr>
          </a:p>
          <a:p>
            <a:r>
              <a:rPr lang="en-US" sz="2200" b="1" dirty="0" err="1">
                <a:solidFill>
                  <a:schemeClr val="bg1"/>
                </a:solidFill>
                <a:latin typeface="Helvetica" pitchFamily="2" charset="0"/>
                <a:cs typeface="Arial" panose="020B0604020202020204" pitchFamily="34" charset="0"/>
              </a:rPr>
              <a:t>www.nasa.gov</a:t>
            </a:r>
            <a:endParaRPr lang="en-US" sz="2200" b="1" dirty="0">
              <a:solidFill>
                <a:schemeClr val="bg1"/>
              </a:solidFill>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729474" y="835097"/>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9138298" y="28804424"/>
            <a:ext cx="12674727" cy="405770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extBox 13">
            <a:extLst>
              <a:ext uri="{FF2B5EF4-FFF2-40B4-BE49-F238E27FC236}">
                <a16:creationId xmlns:a16="http://schemas.microsoft.com/office/drawing/2014/main" id="{E03CE19A-D280-F67F-3E02-115A87F9AEB3}"/>
              </a:ext>
            </a:extLst>
          </p:cNvPr>
          <p:cNvSpPr txBox="1"/>
          <p:nvPr/>
        </p:nvSpPr>
        <p:spPr>
          <a:xfrm>
            <a:off x="0" y="4385531"/>
            <a:ext cx="21945599" cy="1200329"/>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Radiation sputtering of organics on Europa</a:t>
            </a:r>
          </a:p>
        </p:txBody>
      </p:sp>
      <p:sp>
        <p:nvSpPr>
          <p:cNvPr id="15" name="TextBox 14">
            <a:extLst>
              <a:ext uri="{FF2B5EF4-FFF2-40B4-BE49-F238E27FC236}">
                <a16:creationId xmlns:a16="http://schemas.microsoft.com/office/drawing/2014/main" id="{1432E216-21F1-A2C5-49F4-69DE267EBFE5}"/>
              </a:ext>
            </a:extLst>
          </p:cNvPr>
          <p:cNvSpPr txBox="1"/>
          <p:nvPr/>
        </p:nvSpPr>
        <p:spPr>
          <a:xfrm>
            <a:off x="1321090" y="5662805"/>
            <a:ext cx="19376571"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Author: Sankhabrata Chandra, JPL Postdoctoral Fellow (3227)</a:t>
            </a:r>
          </a:p>
          <a:p>
            <a:pPr algn="ctr"/>
            <a:r>
              <a:rPr lang="en-US" sz="4000" b="1" dirty="0">
                <a:solidFill>
                  <a:schemeClr val="bg1"/>
                </a:solidFill>
                <a:latin typeface="Arial" panose="020B0604020202020204" pitchFamily="34" charset="0"/>
                <a:cs typeface="Arial" panose="020B0604020202020204" pitchFamily="34" charset="0"/>
              </a:rPr>
              <a:t>Co-Authors: Murthy S. Gudipati (3227), Bryana L. Henderson (3227)</a:t>
            </a:r>
          </a:p>
        </p:txBody>
      </p:sp>
      <p:sp>
        <p:nvSpPr>
          <p:cNvPr id="16" name="TextBox 15">
            <a:extLst>
              <a:ext uri="{FF2B5EF4-FFF2-40B4-BE49-F238E27FC236}">
                <a16:creationId xmlns:a16="http://schemas.microsoft.com/office/drawing/2014/main" id="{1F793811-165A-F465-D149-810F948966A7}"/>
              </a:ext>
            </a:extLst>
          </p:cNvPr>
          <p:cNvSpPr txBox="1"/>
          <p:nvPr/>
        </p:nvSpPr>
        <p:spPr>
          <a:xfrm>
            <a:off x="800099" y="3078666"/>
            <a:ext cx="20416026"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2"/>
          <a:stretch>
            <a:fillRect/>
          </a:stretch>
        </p:blipFill>
        <p:spPr>
          <a:xfrm>
            <a:off x="19897512" y="279967"/>
            <a:ext cx="1548832" cy="1548832"/>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510332" y="31367808"/>
            <a:ext cx="5976257" cy="1323439"/>
          </a:xfrm>
          <a:prstGeom prst="rect">
            <a:avLst/>
          </a:prstGeom>
          <a:noFill/>
        </p:spPr>
        <p:txBody>
          <a:bodyPr wrap="square" rtlCol="0">
            <a:spAutoFit/>
          </a:bodyPr>
          <a:lstStyle/>
          <a:p>
            <a:pPr>
              <a:spcBef>
                <a:spcPts val="1200"/>
              </a:spcBef>
            </a:pPr>
            <a:r>
              <a:rPr lang="en-US" sz="2000" dirty="0">
                <a:solidFill>
                  <a:schemeClr val="bg1"/>
                </a:solidFill>
                <a:latin typeface="Arial" panose="020B0604020202020204" pitchFamily="34" charset="0"/>
                <a:cs typeface="Arial" panose="020B0604020202020204" pitchFamily="34" charset="0"/>
              </a:rPr>
              <a:t>Clearance Number: CL#00-0000</a:t>
            </a:r>
          </a:p>
          <a:p>
            <a:pPr>
              <a:spcBef>
                <a:spcPts val="1200"/>
              </a:spcBef>
            </a:pPr>
            <a:r>
              <a:rPr lang="en-US" sz="2000" dirty="0">
                <a:solidFill>
                  <a:schemeClr val="bg1"/>
                </a:solidFill>
                <a:latin typeface="Arial" panose="020B0604020202020204" pitchFamily="34" charset="0"/>
                <a:cs typeface="Arial" panose="020B0604020202020204" pitchFamily="34" charset="0"/>
              </a:rPr>
              <a:t>Poster Number: PRD-P-016</a:t>
            </a:r>
          </a:p>
          <a:p>
            <a:pPr>
              <a:spcBef>
                <a:spcPts val="1200"/>
              </a:spcBef>
            </a:pPr>
            <a:r>
              <a:rPr lang="en-US" sz="2000" dirty="0">
                <a:solidFill>
                  <a:schemeClr val="bg1"/>
                </a:solidFill>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15F8681B-2025-FBE5-4C9F-CD63D9834A06}"/>
              </a:ext>
            </a:extLst>
          </p:cNvPr>
          <p:cNvSpPr txBox="1"/>
          <p:nvPr/>
        </p:nvSpPr>
        <p:spPr>
          <a:xfrm>
            <a:off x="9300870" y="28926569"/>
            <a:ext cx="10440518" cy="3508653"/>
          </a:xfrm>
          <a:prstGeom prst="rect">
            <a:avLst/>
          </a:prstGeom>
          <a:noFill/>
        </p:spPr>
        <p:txBody>
          <a:bodyPr wrap="square" rtlCol="0">
            <a:spAutoFit/>
          </a:bodyPr>
          <a:lstStyle/>
          <a:p>
            <a:pPr>
              <a:spcBef>
                <a:spcPct val="0"/>
              </a:spcBef>
            </a:pPr>
            <a:r>
              <a:rPr lang="en-US" altLang="en-US" sz="2400" b="1" dirty="0">
                <a:latin typeface="Arial" panose="020B0604020202020204" pitchFamily="34" charset="0"/>
              </a:rPr>
              <a:t>Publications:</a:t>
            </a:r>
          </a:p>
          <a:p>
            <a:pPr marL="457200" indent="-457200">
              <a:spcBef>
                <a:spcPct val="0"/>
              </a:spcBef>
              <a:buFont typeface="Arial" panose="020B0604020202020204" pitchFamily="34" charset="0"/>
              <a:buChar char="•"/>
            </a:pPr>
            <a:r>
              <a:rPr lang="da-DK" sz="2400" dirty="0">
                <a:latin typeface="Arial" panose="020B0604020202020204" pitchFamily="34" charset="0"/>
                <a:cs typeface="Arial" panose="020B0604020202020204" pitchFamily="34" charset="0"/>
              </a:rPr>
              <a:t>Chandra, S., Gudipati, M.S., &amp; Henderson, B. (2023). </a:t>
            </a:r>
            <a:r>
              <a:rPr lang="en-US" sz="2400" dirty="0">
                <a:latin typeface="Arial" panose="020B0604020202020204" pitchFamily="34" charset="0"/>
                <a:cs typeface="Arial" panose="020B0604020202020204" pitchFamily="34" charset="0"/>
              </a:rPr>
              <a:t>Radiation sputtering of organics on Europa’s icy surface. Bulletin of the AAS. </a:t>
            </a:r>
          </a:p>
          <a:p>
            <a:pPr marL="457200" indent="-457200">
              <a:spcBef>
                <a:spcPct val="0"/>
              </a:spcBef>
              <a:buFont typeface="Arial" panose="020B0604020202020204" pitchFamily="34" charset="0"/>
              <a:buChar char="•"/>
            </a:pPr>
            <a:r>
              <a:rPr lang="da-DK" sz="2400" dirty="0">
                <a:latin typeface="Arial" panose="020B0604020202020204" pitchFamily="34" charset="0"/>
                <a:cs typeface="Arial" panose="020B0604020202020204" pitchFamily="34" charset="0"/>
              </a:rPr>
              <a:t>Chandra, S., Gudipati, M.S., &amp; Henderson, B. (2023). </a:t>
            </a:r>
            <a:r>
              <a:rPr lang="en-US" sz="2400" dirty="0">
                <a:latin typeface="Arial" panose="020B0604020202020204" pitchFamily="34" charset="0"/>
                <a:cs typeface="Arial" panose="020B0604020202020204" pitchFamily="34" charset="0"/>
              </a:rPr>
              <a:t>Radiation sputtering of organics on Europa’s icy surface at different Europa temperature. Manuscript in preparation </a:t>
            </a:r>
          </a:p>
          <a:p>
            <a:pPr>
              <a:spcBef>
                <a:spcPct val="0"/>
              </a:spcBef>
            </a:pPr>
            <a:endParaRPr lang="en-US" altLang="en-US" sz="3000" dirty="0">
              <a:latin typeface="Arial" panose="020B0604020202020204" pitchFamily="34" charset="0"/>
            </a:endParaRPr>
          </a:p>
          <a:p>
            <a:pPr>
              <a:spcBef>
                <a:spcPct val="0"/>
              </a:spcBef>
            </a:pPr>
            <a:r>
              <a:rPr lang="en-US" altLang="en-US" sz="2400" b="1" dirty="0">
                <a:latin typeface="Arial" panose="020B0604020202020204" pitchFamily="34" charset="0"/>
              </a:rPr>
              <a:t>Author Contact Information: </a:t>
            </a:r>
          </a:p>
          <a:p>
            <a:pPr>
              <a:spcBef>
                <a:spcPct val="0"/>
              </a:spcBef>
            </a:pPr>
            <a:r>
              <a:rPr lang="en-US" altLang="en-US" sz="2400" b="1" i="1" dirty="0">
                <a:latin typeface="Arial" panose="020B0604020202020204" pitchFamily="34" charset="0"/>
              </a:rPr>
              <a:t>626-630-7868 and sankhabrata.chandra@jpl.nasa.gov</a:t>
            </a:r>
            <a:endParaRPr lang="en-US" altLang="en-US" sz="2400" i="1" dirty="0">
              <a:latin typeface="Arial" panose="020B0604020202020204" pitchFamily="34" charset="0"/>
            </a:endParaRPr>
          </a:p>
        </p:txBody>
      </p:sp>
      <p:sp>
        <p:nvSpPr>
          <p:cNvPr id="5" name="Rectangle 4">
            <a:extLst>
              <a:ext uri="{FF2B5EF4-FFF2-40B4-BE49-F238E27FC236}">
                <a16:creationId xmlns:a16="http://schemas.microsoft.com/office/drawing/2014/main" id="{8BE95501-4B9A-0A61-73D0-89BFD8BD67A2}"/>
              </a:ext>
            </a:extLst>
          </p:cNvPr>
          <p:cNvSpPr/>
          <p:nvPr/>
        </p:nvSpPr>
        <p:spPr>
          <a:xfrm>
            <a:off x="68280" y="12603951"/>
            <a:ext cx="7248528" cy="5324535"/>
          </a:xfrm>
          <a:prstGeom prst="rect">
            <a:avLst/>
          </a:prstGeom>
        </p:spPr>
        <p:txBody>
          <a:bodyPr wrap="square">
            <a:spAutoFit/>
          </a:bodyPr>
          <a:lstStyle/>
          <a:p>
            <a:pPr algn="just"/>
            <a:r>
              <a:rPr lang="en-US" sz="2800" b="1" dirty="0">
                <a:solidFill>
                  <a:srgbClr val="FFFF00"/>
                </a:solidFill>
                <a:latin typeface="Arial" panose="020B0604020202020204" pitchFamily="34" charset="0"/>
                <a:cs typeface="Arial" panose="020B0604020202020204" pitchFamily="34" charset="0"/>
              </a:rPr>
              <a:t>                           Objectives</a:t>
            </a:r>
            <a:r>
              <a:rPr lang="en-US" sz="2800" b="1" dirty="0">
                <a:solidFill>
                  <a:schemeClr val="bg1"/>
                </a:solidFill>
                <a:latin typeface="Arial" panose="020B0604020202020204" pitchFamily="34" charset="0"/>
                <a:cs typeface="Arial" panose="020B0604020202020204" pitchFamily="34" charset="0"/>
              </a:rPr>
              <a:t> </a:t>
            </a:r>
            <a:endParaRPr lang="en-US" sz="2800" dirty="0">
              <a:solidFill>
                <a:schemeClr val="bg1"/>
              </a:solidFill>
              <a:latin typeface="Arial" panose="020B0604020202020204" pitchFamily="34" charset="0"/>
              <a:cs typeface="Arial" panose="020B0604020202020204" pitchFamily="34" charset="0"/>
            </a:endParaRPr>
          </a:p>
          <a:p>
            <a:pPr algn="just"/>
            <a:r>
              <a:rPr lang="en-US" sz="2400" dirty="0">
                <a:solidFill>
                  <a:schemeClr val="bg1"/>
                </a:solidFill>
                <a:latin typeface="Arial" panose="020B0604020202020204" pitchFamily="34" charset="0"/>
                <a:cs typeface="Arial" panose="020B0604020202020204" pitchFamily="34" charset="0"/>
              </a:rPr>
              <a:t>In this work, our goal is to determine the sputter products which are ejected from the organic ice surface on Europa. The sputtering yields depend on different factors, but two primary factors are temperature and ice composition. Different ice compositions can yield different sputtered products. Detection of specific or localized sputtered products in Europa’s </a:t>
            </a:r>
            <a:r>
              <a:rPr lang="en-US" sz="2400" dirty="0" err="1">
                <a:solidFill>
                  <a:schemeClr val="bg1"/>
                </a:solidFill>
                <a:latin typeface="Arial" panose="020B0604020202020204" pitchFamily="34" charset="0"/>
                <a:cs typeface="Arial" panose="020B0604020202020204" pitchFamily="34" charset="0"/>
              </a:rPr>
              <a:t>exo</a:t>
            </a:r>
            <a:r>
              <a:rPr lang="en-US" sz="2400" dirty="0">
                <a:solidFill>
                  <a:schemeClr val="bg1"/>
                </a:solidFill>
                <a:latin typeface="Arial" panose="020B0604020202020204" pitchFamily="34" charset="0"/>
                <a:cs typeface="Arial" panose="020B0604020202020204" pitchFamily="34" charset="0"/>
              </a:rPr>
              <a:t>-atmosphere could help to understand the surface composition and vice versa. In this poster, we also show the sputtering yield of H</a:t>
            </a:r>
            <a:r>
              <a:rPr lang="en-US" sz="2400" baseline="-25000" dirty="0">
                <a:solidFill>
                  <a:schemeClr val="bg1"/>
                </a:solidFill>
                <a:latin typeface="Arial" panose="020B0604020202020204" pitchFamily="34" charset="0"/>
                <a:cs typeface="Arial" panose="020B0604020202020204" pitchFamily="34" charset="0"/>
              </a:rPr>
              <a:t>2</a:t>
            </a:r>
            <a:r>
              <a:rPr lang="en-US" sz="2400" dirty="0">
                <a:solidFill>
                  <a:schemeClr val="bg1"/>
                </a:solidFill>
                <a:latin typeface="Arial" panose="020B0604020202020204" pitchFamily="34" charset="0"/>
                <a:cs typeface="Arial" panose="020B0604020202020204" pitchFamily="34" charset="0"/>
              </a:rPr>
              <a:t>O:hexane at three different Europa temperatures (corresponding to Europa midnight 80 K, morning 100 K and noon 120 K).</a:t>
            </a:r>
          </a:p>
        </p:txBody>
      </p:sp>
      <p:sp>
        <p:nvSpPr>
          <p:cNvPr id="10" name="Rectangle 9">
            <a:extLst>
              <a:ext uri="{FF2B5EF4-FFF2-40B4-BE49-F238E27FC236}">
                <a16:creationId xmlns:a16="http://schemas.microsoft.com/office/drawing/2014/main" id="{CD2D4DAF-FBA5-BA61-8C16-458A0F29468E}"/>
              </a:ext>
            </a:extLst>
          </p:cNvPr>
          <p:cNvSpPr/>
          <p:nvPr/>
        </p:nvSpPr>
        <p:spPr>
          <a:xfrm>
            <a:off x="69930" y="8720916"/>
            <a:ext cx="7285819" cy="3477875"/>
          </a:xfrm>
          <a:prstGeom prst="rect">
            <a:avLst/>
          </a:prstGeom>
          <a:solidFill>
            <a:schemeClr val="tx1"/>
          </a:solidFill>
        </p:spPr>
        <p:txBody>
          <a:bodyPr wrap="square">
            <a:spAutoFit/>
          </a:bodyPr>
          <a:lstStyle/>
          <a:p>
            <a:pPr algn="just"/>
            <a:r>
              <a:rPr lang="en-US" sz="2800" b="1" dirty="0">
                <a:solidFill>
                  <a:srgbClr val="FFFF00"/>
                </a:solidFill>
                <a:latin typeface="Arial" panose="020B0604020202020204" pitchFamily="34" charset="0"/>
                <a:cs typeface="Arial" panose="020B0604020202020204" pitchFamily="34" charset="0"/>
              </a:rPr>
              <a:t>                         Background</a:t>
            </a:r>
            <a:r>
              <a:rPr lang="en-US" sz="2400" b="1"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algn="just"/>
            <a:r>
              <a:rPr lang="en-US" sz="2400" dirty="0">
                <a:solidFill>
                  <a:schemeClr val="bg1"/>
                </a:solidFill>
                <a:latin typeface="Arial" panose="020B0604020202020204" pitchFamily="34" charset="0"/>
                <a:cs typeface="Arial" panose="020B0604020202020204" pitchFamily="34" charset="0"/>
              </a:rPr>
              <a:t>With habitability as a major focus in the NASA’s current Europa Clipper mission, we have evaluated the effects of radiation sputtering on the Europa’s icy surface and how it relates to surface temperature. Sputtering byproducts from organic species could be moved into Europa's tenuous atmosphere and potentially detected by in-situ mass spectrometers onboard the Europa Clipper spacecraft. </a:t>
            </a:r>
          </a:p>
        </p:txBody>
      </p:sp>
      <p:sp>
        <p:nvSpPr>
          <p:cNvPr id="11" name="Rectangle 10">
            <a:extLst>
              <a:ext uri="{FF2B5EF4-FFF2-40B4-BE49-F238E27FC236}">
                <a16:creationId xmlns:a16="http://schemas.microsoft.com/office/drawing/2014/main" id="{B6E91503-C95A-FBBD-E80C-E4B2DCEC3A20}"/>
              </a:ext>
            </a:extLst>
          </p:cNvPr>
          <p:cNvSpPr/>
          <p:nvPr/>
        </p:nvSpPr>
        <p:spPr>
          <a:xfrm>
            <a:off x="150066" y="22699759"/>
            <a:ext cx="3270491" cy="3785652"/>
          </a:xfrm>
          <a:prstGeom prst="rect">
            <a:avLst/>
          </a:prstGeom>
        </p:spPr>
        <p:txBody>
          <a:bodyPr wrap="square">
            <a:spAutoFit/>
          </a:bodyPr>
          <a:lstStyle/>
          <a:p>
            <a:pPr algn="just"/>
            <a:r>
              <a:rPr lang="en-US" sz="2400" dirty="0">
                <a:solidFill>
                  <a:schemeClr val="bg1"/>
                </a:solidFill>
                <a:latin typeface="Arial" panose="020B0604020202020204" pitchFamily="34" charset="0"/>
                <a:cs typeface="Arial" panose="020B0604020202020204" pitchFamily="34" charset="0"/>
              </a:rPr>
              <a:t>The experiment is conducted in a stainless steel ultra-high vacuum chamber having a pressure better than 10</a:t>
            </a:r>
            <a:r>
              <a:rPr lang="en-US" sz="2400" baseline="30000" dirty="0">
                <a:solidFill>
                  <a:schemeClr val="bg1"/>
                </a:solidFill>
                <a:latin typeface="Arial" panose="020B0604020202020204" pitchFamily="34" charset="0"/>
                <a:cs typeface="Arial" panose="020B0604020202020204" pitchFamily="34" charset="0"/>
              </a:rPr>
              <a:t>-9</a:t>
            </a:r>
            <a:r>
              <a:rPr lang="en-US" sz="2400" dirty="0">
                <a:solidFill>
                  <a:schemeClr val="bg1"/>
                </a:solidFill>
                <a:latin typeface="Arial" panose="020B0604020202020204" pitchFamily="34" charset="0"/>
                <a:cs typeface="Arial" panose="020B0604020202020204" pitchFamily="34" charset="0"/>
              </a:rPr>
              <a:t> mbar. The helium cryostat can maintain the temperature down to 100 K. H</a:t>
            </a:r>
            <a:r>
              <a:rPr lang="en-US" sz="2400" baseline="-25000" dirty="0">
                <a:solidFill>
                  <a:schemeClr val="bg1"/>
                </a:solidFill>
                <a:latin typeface="Arial" panose="020B0604020202020204" pitchFamily="34" charset="0"/>
                <a:cs typeface="Arial" panose="020B0604020202020204" pitchFamily="34" charset="0"/>
              </a:rPr>
              <a:t>2</a:t>
            </a:r>
            <a:r>
              <a:rPr lang="en-US" sz="2400" dirty="0">
                <a:solidFill>
                  <a:schemeClr val="bg1"/>
                </a:solidFill>
                <a:latin typeface="Arial" panose="020B0604020202020204" pitchFamily="34" charset="0"/>
                <a:cs typeface="Arial" panose="020B0604020202020204" pitchFamily="34" charset="0"/>
              </a:rPr>
              <a:t>O:hexane</a:t>
            </a:r>
          </a:p>
        </p:txBody>
      </p:sp>
      <p:sp>
        <p:nvSpPr>
          <p:cNvPr id="17" name="Rectangle 16">
            <a:extLst>
              <a:ext uri="{FF2B5EF4-FFF2-40B4-BE49-F238E27FC236}">
                <a16:creationId xmlns:a16="http://schemas.microsoft.com/office/drawing/2014/main" id="{C54E1159-FF06-1C3A-586D-366C4C8E7FE6}"/>
              </a:ext>
            </a:extLst>
          </p:cNvPr>
          <p:cNvSpPr/>
          <p:nvPr/>
        </p:nvSpPr>
        <p:spPr>
          <a:xfrm>
            <a:off x="14654403" y="21020630"/>
            <a:ext cx="7127896" cy="3170099"/>
          </a:xfrm>
          <a:prstGeom prst="rect">
            <a:avLst/>
          </a:prstGeom>
        </p:spPr>
        <p:txBody>
          <a:bodyPr wrap="square">
            <a:spAutoFit/>
          </a:bodyPr>
          <a:lstStyle/>
          <a:p>
            <a:pPr algn="ctr"/>
            <a:r>
              <a:rPr lang="en-US" sz="2800" b="1" dirty="0">
                <a:solidFill>
                  <a:srgbClr val="FFFF00"/>
                </a:solidFill>
                <a:latin typeface="Arial" panose="020B0604020202020204" pitchFamily="34" charset="0"/>
                <a:cs typeface="Arial" panose="020B0604020202020204" pitchFamily="34" charset="0"/>
              </a:rPr>
              <a:t>Significance of Results/Benefits to NASA/JPL</a:t>
            </a:r>
            <a:r>
              <a:rPr lang="en-US" sz="2800" b="1" dirty="0">
                <a:solidFill>
                  <a:schemeClr val="bg1"/>
                </a:solidFill>
                <a:latin typeface="Arial" panose="020B0604020202020204" pitchFamily="34" charset="0"/>
                <a:cs typeface="Arial" panose="020B0604020202020204" pitchFamily="34" charset="0"/>
              </a:rPr>
              <a:t> </a:t>
            </a:r>
            <a:endParaRPr lang="en-US" sz="2800" dirty="0">
              <a:solidFill>
                <a:schemeClr val="bg1"/>
              </a:solidFill>
              <a:latin typeface="Arial" panose="020B0604020202020204" pitchFamily="34" charset="0"/>
              <a:cs typeface="Arial" panose="020B0604020202020204" pitchFamily="34" charset="0"/>
            </a:endParaRPr>
          </a:p>
          <a:p>
            <a:pPr algn="just"/>
            <a:r>
              <a:rPr lang="en-US" sz="2400" dirty="0">
                <a:solidFill>
                  <a:schemeClr val="bg1"/>
                </a:solidFill>
                <a:latin typeface="Arial" panose="020B0604020202020204" pitchFamily="34" charset="0"/>
                <a:cs typeface="Arial" panose="020B0604020202020204" pitchFamily="34" charset="0"/>
              </a:rPr>
              <a:t>This study provides some insight into the variation of atmosphere compositions in the day and night time. At night, Europa will likely have less complex organic products in the atmosphere compared to the day. Therefore, daytime Europa Clipper flybys may collect more complex sputtered components.</a:t>
            </a:r>
          </a:p>
        </p:txBody>
      </p:sp>
      <p:sp>
        <p:nvSpPr>
          <p:cNvPr id="18" name="Rectangle 17">
            <a:extLst>
              <a:ext uri="{FF2B5EF4-FFF2-40B4-BE49-F238E27FC236}">
                <a16:creationId xmlns:a16="http://schemas.microsoft.com/office/drawing/2014/main" id="{E7203F8C-FC95-D160-6E84-76DA5EDA04F4}"/>
              </a:ext>
            </a:extLst>
          </p:cNvPr>
          <p:cNvSpPr/>
          <p:nvPr/>
        </p:nvSpPr>
        <p:spPr>
          <a:xfrm>
            <a:off x="14706600" y="24220170"/>
            <a:ext cx="6906152" cy="4585871"/>
          </a:xfrm>
          <a:prstGeom prst="rect">
            <a:avLst/>
          </a:prstGeom>
        </p:spPr>
        <p:txBody>
          <a:bodyPr wrap="square">
            <a:spAutoFit/>
          </a:bodyPr>
          <a:lstStyle/>
          <a:p>
            <a:pPr algn="ctr"/>
            <a:r>
              <a:rPr lang="en-US" sz="2800" b="1" dirty="0">
                <a:solidFill>
                  <a:srgbClr val="FFFF00"/>
                </a:solidFill>
                <a:latin typeface="Arial" panose="020B0604020202020204" pitchFamily="34" charset="0"/>
                <a:cs typeface="Arial" panose="020B0604020202020204" pitchFamily="34" charset="0"/>
              </a:rPr>
              <a:t>Future Work </a:t>
            </a:r>
            <a:endParaRPr lang="en-US" sz="2800" dirty="0">
              <a:solidFill>
                <a:srgbClr val="FFFF00"/>
              </a:solidFill>
              <a:latin typeface="Arial" panose="020B0604020202020204" pitchFamily="34" charset="0"/>
              <a:cs typeface="Arial" panose="020B0604020202020204" pitchFamily="34" charset="0"/>
            </a:endParaRPr>
          </a:p>
          <a:p>
            <a:pPr algn="just"/>
            <a:r>
              <a:rPr lang="en-US" sz="2400" dirty="0">
                <a:solidFill>
                  <a:schemeClr val="bg1"/>
                </a:solidFill>
                <a:latin typeface="Arial" panose="020B0604020202020204" pitchFamily="34" charset="0"/>
                <a:cs typeface="Arial" panose="020B0604020202020204" pitchFamily="34" charset="0"/>
              </a:rPr>
              <a:t>We plan to next evaluate the key sputtering products from Europa ice analogs containing nonvolatile species, such as fatty acids and sugar molecules. We currently use a sputtering energy of 2 keV, but we plan to test higher energies soon with our 10 keV to 100 keV electron gun. With this work, we link the surface materials to their sputtered byproducts, and help to understand how different materials could appear to instruments such as MASPEX and SUDA during Europa Clipper flybys.</a:t>
            </a:r>
          </a:p>
        </p:txBody>
      </p:sp>
      <p:pic>
        <p:nvPicPr>
          <p:cNvPr id="25" name="Picture 24">
            <a:extLst>
              <a:ext uri="{FF2B5EF4-FFF2-40B4-BE49-F238E27FC236}">
                <a16:creationId xmlns:a16="http://schemas.microsoft.com/office/drawing/2014/main" id="{C8AC5FDC-05B6-45BC-B12D-E8045B34BC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70" y="18018783"/>
            <a:ext cx="6873668" cy="3546988"/>
          </a:xfrm>
          <a:prstGeom prst="rect">
            <a:avLst/>
          </a:prstGeom>
          <a:solidFill>
            <a:schemeClr val="bg1"/>
          </a:solidFill>
          <a:ln>
            <a:noFill/>
          </a:ln>
        </p:spPr>
      </p:pic>
      <p:pic>
        <p:nvPicPr>
          <p:cNvPr id="27" name="Picture 26">
            <a:extLst>
              <a:ext uri="{FF2B5EF4-FFF2-40B4-BE49-F238E27FC236}">
                <a16:creationId xmlns:a16="http://schemas.microsoft.com/office/drawing/2014/main" id="{3AFA7499-FA87-4AA9-9A11-E80F940262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177" t="2737" r="5576" b="52360"/>
          <a:stretch/>
        </p:blipFill>
        <p:spPr bwMode="auto">
          <a:xfrm>
            <a:off x="10243206" y="12685846"/>
            <a:ext cx="4163958" cy="3174383"/>
          </a:xfrm>
          <a:prstGeom prst="rect">
            <a:avLst/>
          </a:prstGeom>
          <a:solidFill>
            <a:schemeClr val="bg1"/>
          </a:solid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36484DBE-3A70-442E-874E-706615B68F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7" t="4402" r="51547" b="5990"/>
          <a:stretch/>
        </p:blipFill>
        <p:spPr bwMode="auto">
          <a:xfrm>
            <a:off x="15055405" y="12291219"/>
            <a:ext cx="6353896" cy="8494892"/>
          </a:xfrm>
          <a:prstGeom prst="rect">
            <a:avLst/>
          </a:prstGeom>
          <a:solidFill>
            <a:schemeClr val="bg1"/>
          </a:solidFill>
          <a:ln>
            <a:noFill/>
          </a:ln>
          <a:extLst>
            <a:ext uri="{53640926-AAD7-44D8-BBD7-CCE9431645EC}">
              <a14:shadowObscured xmlns:a14="http://schemas.microsoft.com/office/drawing/2010/main"/>
            </a:ext>
          </a:extLst>
        </p:spPr>
      </p:pic>
      <p:grpSp>
        <p:nvGrpSpPr>
          <p:cNvPr id="34" name="Group 33">
            <a:extLst>
              <a:ext uri="{FF2B5EF4-FFF2-40B4-BE49-F238E27FC236}">
                <a16:creationId xmlns:a16="http://schemas.microsoft.com/office/drawing/2014/main" id="{9882CE56-4723-4EAE-A588-F7E922D7FC83}"/>
              </a:ext>
            </a:extLst>
          </p:cNvPr>
          <p:cNvGrpSpPr>
            <a:grpSpLocks noChangeAspect="1"/>
          </p:cNvGrpSpPr>
          <p:nvPr/>
        </p:nvGrpSpPr>
        <p:grpSpPr>
          <a:xfrm>
            <a:off x="7766056" y="19548293"/>
            <a:ext cx="6694108" cy="8719181"/>
            <a:chOff x="3272405" y="-607869"/>
            <a:chExt cx="23911091" cy="31144572"/>
          </a:xfrm>
        </p:grpSpPr>
        <p:pic>
          <p:nvPicPr>
            <p:cNvPr id="32" name="Picture 31">
              <a:extLst>
                <a:ext uri="{FF2B5EF4-FFF2-40B4-BE49-F238E27FC236}">
                  <a16:creationId xmlns:a16="http://schemas.microsoft.com/office/drawing/2014/main" id="{85A4BE5E-8EF7-42C6-B5AC-4F579CD46C97}"/>
                </a:ext>
              </a:extLst>
            </p:cNvPr>
            <p:cNvPicPr>
              <a:picLocks noChangeAspect="1"/>
            </p:cNvPicPr>
            <p:nvPr/>
          </p:nvPicPr>
          <p:blipFill>
            <a:blip r:embed="rId6"/>
            <a:stretch>
              <a:fillRect/>
            </a:stretch>
          </p:blipFill>
          <p:spPr>
            <a:xfrm>
              <a:off x="3272405" y="-607869"/>
              <a:ext cx="23877576" cy="17648643"/>
            </a:xfrm>
            <a:prstGeom prst="rect">
              <a:avLst/>
            </a:prstGeom>
            <a:noFill/>
          </p:spPr>
        </p:pic>
        <p:pic>
          <p:nvPicPr>
            <p:cNvPr id="33" name="Picture 32">
              <a:extLst>
                <a:ext uri="{FF2B5EF4-FFF2-40B4-BE49-F238E27FC236}">
                  <a16:creationId xmlns:a16="http://schemas.microsoft.com/office/drawing/2014/main" id="{66AD6515-61F1-419D-B116-A9F1282F9E1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2" t="96" r="184" b="224"/>
            <a:stretch/>
          </p:blipFill>
          <p:spPr>
            <a:xfrm>
              <a:off x="3272405" y="17493320"/>
              <a:ext cx="23911091" cy="13043383"/>
            </a:xfrm>
            <a:prstGeom prst="rect">
              <a:avLst/>
            </a:prstGeom>
            <a:ln>
              <a:noFill/>
            </a:ln>
          </p:spPr>
        </p:pic>
      </p:grpSp>
      <p:pic>
        <p:nvPicPr>
          <p:cNvPr id="37" name="Picture 36">
            <a:extLst>
              <a:ext uri="{FF2B5EF4-FFF2-40B4-BE49-F238E27FC236}">
                <a16:creationId xmlns:a16="http://schemas.microsoft.com/office/drawing/2014/main" id="{4166D40E-CB67-4868-BA06-2F6031506F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716" r="12992" b="6078"/>
          <a:stretch/>
        </p:blipFill>
        <p:spPr bwMode="auto">
          <a:xfrm>
            <a:off x="10325263" y="9381664"/>
            <a:ext cx="4149441" cy="3108841"/>
          </a:xfrm>
          <a:prstGeom prst="rect">
            <a:avLst/>
          </a:prstGeom>
          <a:solidFill>
            <a:schemeClr val="bg1"/>
          </a:solidFill>
          <a:ln>
            <a:noFill/>
          </a:ln>
        </p:spPr>
      </p:pic>
      <p:pic>
        <p:nvPicPr>
          <p:cNvPr id="39" name="Picture 38">
            <a:extLst>
              <a:ext uri="{FF2B5EF4-FFF2-40B4-BE49-F238E27FC236}">
                <a16:creationId xmlns:a16="http://schemas.microsoft.com/office/drawing/2014/main" id="{2F5ECFE1-6DE4-43D7-BBE9-D1DC2CF419CB}"/>
              </a:ext>
            </a:extLst>
          </p:cNvPr>
          <p:cNvPicPr>
            <a:picLocks noChangeAspect="1"/>
          </p:cNvPicPr>
          <p:nvPr/>
        </p:nvPicPr>
        <p:blipFill rotWithShape="1">
          <a:blip r:embed="rId9"/>
          <a:srcRect l="15972" t="5816" r="36285" b="9765"/>
          <a:stretch/>
        </p:blipFill>
        <p:spPr>
          <a:xfrm>
            <a:off x="3462816" y="22840452"/>
            <a:ext cx="3615022" cy="3595487"/>
          </a:xfrm>
          <a:prstGeom prst="rect">
            <a:avLst/>
          </a:prstGeom>
        </p:spPr>
      </p:pic>
      <p:sp>
        <p:nvSpPr>
          <p:cNvPr id="40" name="Rectangle 39">
            <a:extLst>
              <a:ext uri="{FF2B5EF4-FFF2-40B4-BE49-F238E27FC236}">
                <a16:creationId xmlns:a16="http://schemas.microsoft.com/office/drawing/2014/main" id="{96A3E94D-5ED9-4A9B-B406-77D380021E2F}"/>
              </a:ext>
            </a:extLst>
          </p:cNvPr>
          <p:cNvSpPr/>
          <p:nvPr/>
        </p:nvSpPr>
        <p:spPr>
          <a:xfrm>
            <a:off x="141033" y="26469960"/>
            <a:ext cx="7105295" cy="1938992"/>
          </a:xfrm>
          <a:prstGeom prst="rect">
            <a:avLst/>
          </a:prstGeom>
        </p:spPr>
        <p:txBody>
          <a:bodyPr wrap="square">
            <a:spAutoFit/>
          </a:bodyPr>
          <a:lstStyle/>
          <a:p>
            <a:pPr algn="just"/>
            <a:r>
              <a:rPr lang="en-US" sz="2400" dirty="0">
                <a:solidFill>
                  <a:schemeClr val="bg1"/>
                </a:solidFill>
                <a:latin typeface="Arial" panose="020B0604020202020204" pitchFamily="34" charset="0"/>
                <a:cs typeface="Arial" panose="020B0604020202020204" pitchFamily="34" charset="0"/>
              </a:rPr>
              <a:t>ices are deposited through vapor deposition. A ~6 micron thick H</a:t>
            </a:r>
            <a:r>
              <a:rPr lang="en-US" sz="2400" baseline="-25000" dirty="0">
                <a:solidFill>
                  <a:schemeClr val="bg1"/>
                </a:solidFill>
                <a:latin typeface="Arial" panose="020B0604020202020204" pitchFamily="34" charset="0"/>
                <a:cs typeface="Arial" panose="020B0604020202020204" pitchFamily="34" charset="0"/>
              </a:rPr>
              <a:t>2</a:t>
            </a:r>
            <a:r>
              <a:rPr lang="en-US" sz="2400" dirty="0">
                <a:solidFill>
                  <a:schemeClr val="bg1"/>
                </a:solidFill>
                <a:latin typeface="Arial" panose="020B0604020202020204" pitchFamily="34" charset="0"/>
                <a:cs typeface="Arial" panose="020B0604020202020204" pitchFamily="34" charset="0"/>
              </a:rPr>
              <a:t>O:hexane ice is deposited at a pressure of 1x10</a:t>
            </a:r>
            <a:r>
              <a:rPr lang="en-US" sz="2400" baseline="30000" dirty="0">
                <a:solidFill>
                  <a:schemeClr val="bg1"/>
                </a:solidFill>
                <a:latin typeface="Arial" panose="020B0604020202020204" pitchFamily="34" charset="0"/>
                <a:cs typeface="Arial" panose="020B0604020202020204" pitchFamily="34" charset="0"/>
              </a:rPr>
              <a:t>-7</a:t>
            </a:r>
            <a:r>
              <a:rPr lang="en-US" sz="2400" dirty="0">
                <a:solidFill>
                  <a:schemeClr val="bg1"/>
                </a:solidFill>
                <a:latin typeface="Arial" panose="020B0604020202020204" pitchFamily="34" charset="0"/>
                <a:cs typeface="Arial" panose="020B0604020202020204" pitchFamily="34" charset="0"/>
              </a:rPr>
              <a:t> mbar. A 2 keV electron irradiation is used with electron gun and  sputtered species are measured with a mass spectrometer.</a:t>
            </a:r>
            <a:endParaRPr lang="en-US" sz="24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85954D61-D69C-44FC-B5A5-DEF640C69B4F}"/>
              </a:ext>
            </a:extLst>
          </p:cNvPr>
          <p:cNvSpPr txBox="1"/>
          <p:nvPr/>
        </p:nvSpPr>
        <p:spPr>
          <a:xfrm flipH="1">
            <a:off x="8549030" y="19532601"/>
            <a:ext cx="6563969"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Daytime more sputtered composition</a:t>
            </a:r>
          </a:p>
        </p:txBody>
      </p:sp>
      <p:sp>
        <p:nvSpPr>
          <p:cNvPr id="42" name="TextBox 41">
            <a:extLst>
              <a:ext uri="{FF2B5EF4-FFF2-40B4-BE49-F238E27FC236}">
                <a16:creationId xmlns:a16="http://schemas.microsoft.com/office/drawing/2014/main" id="{CA2DA296-A69B-45CB-9FDA-56BC10D48C03}"/>
              </a:ext>
            </a:extLst>
          </p:cNvPr>
          <p:cNvSpPr txBox="1"/>
          <p:nvPr/>
        </p:nvSpPr>
        <p:spPr>
          <a:xfrm flipH="1">
            <a:off x="8541398" y="23647400"/>
            <a:ext cx="596200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Nighttime less sputtered composition</a:t>
            </a:r>
          </a:p>
        </p:txBody>
      </p:sp>
      <p:sp>
        <p:nvSpPr>
          <p:cNvPr id="44" name="Rectangle 43">
            <a:extLst>
              <a:ext uri="{FF2B5EF4-FFF2-40B4-BE49-F238E27FC236}">
                <a16:creationId xmlns:a16="http://schemas.microsoft.com/office/drawing/2014/main" id="{DD8ADFE8-E0D5-4685-91C5-F7958D3D09A0}"/>
              </a:ext>
            </a:extLst>
          </p:cNvPr>
          <p:cNvSpPr/>
          <p:nvPr/>
        </p:nvSpPr>
        <p:spPr>
          <a:xfrm>
            <a:off x="7662719" y="16083175"/>
            <a:ext cx="6824258" cy="2677656"/>
          </a:xfrm>
          <a:prstGeom prst="rect">
            <a:avLst/>
          </a:prstGeom>
        </p:spPr>
        <p:txBody>
          <a:bodyPr wrap="square">
            <a:spAutoFit/>
          </a:bodyPr>
          <a:lstStyle/>
          <a:p>
            <a:pPr algn="just"/>
            <a:r>
              <a:rPr lang="en-US" sz="2400" dirty="0">
                <a:solidFill>
                  <a:schemeClr val="bg1"/>
                </a:solidFill>
                <a:latin typeface="Arial" panose="020B0604020202020204" pitchFamily="34" charset="0"/>
                <a:cs typeface="Arial" panose="020B0604020202020204" pitchFamily="34" charset="0"/>
              </a:rPr>
              <a:t>the sputtered evolution of oxygen-containing organic species, which shows increasing yields at later time. We also investigated how the sputtered product evolves for three different Europa temperatures (80 K, 100 K and 120 K). It is found that with rising temperature, the sputtered yield increases. </a:t>
            </a:r>
          </a:p>
        </p:txBody>
      </p:sp>
      <p:sp>
        <p:nvSpPr>
          <p:cNvPr id="45" name="Rectangle 44">
            <a:extLst>
              <a:ext uri="{FF2B5EF4-FFF2-40B4-BE49-F238E27FC236}">
                <a16:creationId xmlns:a16="http://schemas.microsoft.com/office/drawing/2014/main" id="{198F0E84-0BF0-436A-9D48-DA69DF749A05}"/>
              </a:ext>
            </a:extLst>
          </p:cNvPr>
          <p:cNvSpPr/>
          <p:nvPr/>
        </p:nvSpPr>
        <p:spPr>
          <a:xfrm>
            <a:off x="14712950" y="8882037"/>
            <a:ext cx="6750050" cy="3416320"/>
          </a:xfrm>
          <a:prstGeom prst="rect">
            <a:avLst/>
          </a:prstGeom>
        </p:spPr>
        <p:txBody>
          <a:bodyPr wrap="square">
            <a:spAutoFit/>
          </a:bodyPr>
          <a:lstStyle/>
          <a:p>
            <a:pPr algn="just"/>
            <a:r>
              <a:rPr lang="en-US" sz="2400" dirty="0">
                <a:solidFill>
                  <a:schemeClr val="bg1"/>
                </a:solidFill>
                <a:latin typeface="Arial" panose="020B0604020202020204" pitchFamily="34" charset="0"/>
                <a:cs typeface="Arial" panose="020B0604020202020204" pitchFamily="34" charset="0"/>
              </a:rPr>
              <a:t>We also track the sputtered evolution of oxygen-containing species, which shows a similar behavior except the oxygen-containing species slowly rise. With rising temperature, the differences are again more prominent at the beginning. This might be due to increased rates of reactions between oxygen species and fragmented/reactive hydrocarbon products at higher temperatures.  </a:t>
            </a:r>
          </a:p>
        </p:txBody>
      </p:sp>
      <p:sp>
        <p:nvSpPr>
          <p:cNvPr id="46" name="Rectangle 45">
            <a:extLst>
              <a:ext uri="{FF2B5EF4-FFF2-40B4-BE49-F238E27FC236}">
                <a16:creationId xmlns:a16="http://schemas.microsoft.com/office/drawing/2014/main" id="{9B0994E2-5BA3-428B-800D-89229576F9A3}"/>
              </a:ext>
            </a:extLst>
          </p:cNvPr>
          <p:cNvSpPr/>
          <p:nvPr/>
        </p:nvSpPr>
        <p:spPr>
          <a:xfrm>
            <a:off x="61291" y="8720916"/>
            <a:ext cx="7236101" cy="375751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D0FA173-59B2-4163-8F67-948D69A0157C}"/>
              </a:ext>
            </a:extLst>
          </p:cNvPr>
          <p:cNvSpPr/>
          <p:nvPr/>
        </p:nvSpPr>
        <p:spPr>
          <a:xfrm>
            <a:off x="86691" y="12656579"/>
            <a:ext cx="7236101" cy="90741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8A4A390-578E-4738-8CB7-A19906498576}"/>
              </a:ext>
            </a:extLst>
          </p:cNvPr>
          <p:cNvSpPr/>
          <p:nvPr/>
        </p:nvSpPr>
        <p:spPr>
          <a:xfrm>
            <a:off x="86691" y="21889886"/>
            <a:ext cx="7236101" cy="68276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1334260-E4FB-47B3-B07E-928314682A11}"/>
              </a:ext>
            </a:extLst>
          </p:cNvPr>
          <p:cNvSpPr/>
          <p:nvPr/>
        </p:nvSpPr>
        <p:spPr>
          <a:xfrm>
            <a:off x="7589242" y="18944998"/>
            <a:ext cx="6824258" cy="97907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95A7BC9-A368-479B-8109-3BD05EA4CA3D}"/>
              </a:ext>
            </a:extLst>
          </p:cNvPr>
          <p:cNvSpPr/>
          <p:nvPr/>
        </p:nvSpPr>
        <p:spPr>
          <a:xfrm>
            <a:off x="7589242" y="8724900"/>
            <a:ext cx="6824258" cy="101043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E0F8FC7-297D-48E6-B20A-4D85DB8FC937}"/>
              </a:ext>
            </a:extLst>
          </p:cNvPr>
          <p:cNvSpPr/>
          <p:nvPr/>
        </p:nvSpPr>
        <p:spPr>
          <a:xfrm>
            <a:off x="14640891" y="8720916"/>
            <a:ext cx="7127895" cy="121819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ED29BEB-346C-4C35-A847-341F2EEA5FDA}"/>
              </a:ext>
            </a:extLst>
          </p:cNvPr>
          <p:cNvSpPr/>
          <p:nvPr/>
        </p:nvSpPr>
        <p:spPr>
          <a:xfrm>
            <a:off x="14640891" y="21025008"/>
            <a:ext cx="7153295" cy="31657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06D8795-3A75-4279-BDDA-C2255684FF80}"/>
              </a:ext>
            </a:extLst>
          </p:cNvPr>
          <p:cNvSpPr/>
          <p:nvPr/>
        </p:nvSpPr>
        <p:spPr>
          <a:xfrm>
            <a:off x="14636979" y="24290142"/>
            <a:ext cx="7165498" cy="44512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FF88ABF-D33A-4A6C-A811-A66F1BEBE6CE}"/>
              </a:ext>
            </a:extLst>
          </p:cNvPr>
          <p:cNvSpPr txBox="1"/>
          <p:nvPr/>
        </p:nvSpPr>
        <p:spPr>
          <a:xfrm flipH="1">
            <a:off x="7689856" y="28086103"/>
            <a:ext cx="4911729" cy="461665"/>
          </a:xfrm>
          <a:prstGeom prst="rect">
            <a:avLst/>
          </a:prstGeom>
          <a:noFill/>
        </p:spPr>
        <p:txBody>
          <a:bodyPr wrap="square" rtlCol="0">
            <a:spAutoFit/>
          </a:bodyPr>
          <a:lstStyle/>
          <a:p>
            <a:r>
              <a:rPr lang="en-US" sz="2400" dirty="0">
                <a:solidFill>
                  <a:schemeClr val="bg1">
                    <a:lumMod val="50000"/>
                  </a:schemeClr>
                </a:solidFill>
                <a:latin typeface="Arial" panose="020B0604020202020204" pitchFamily="34" charset="0"/>
                <a:cs typeface="Arial" panose="020B0604020202020204" pitchFamily="34" charset="0"/>
              </a:rPr>
              <a:t>Picture credit: JPL/Caltech</a:t>
            </a:r>
          </a:p>
        </p:txBody>
      </p:sp>
      <p:sp>
        <p:nvSpPr>
          <p:cNvPr id="55" name="Rectangle 54">
            <a:extLst>
              <a:ext uri="{FF2B5EF4-FFF2-40B4-BE49-F238E27FC236}">
                <a16:creationId xmlns:a16="http://schemas.microsoft.com/office/drawing/2014/main" id="{5C9A1F1B-6E6D-48D3-890B-98A1E0D570DF}"/>
              </a:ext>
            </a:extLst>
          </p:cNvPr>
          <p:cNvSpPr/>
          <p:nvPr/>
        </p:nvSpPr>
        <p:spPr>
          <a:xfrm>
            <a:off x="9398214" y="19005034"/>
            <a:ext cx="3250986" cy="523220"/>
          </a:xfrm>
          <a:prstGeom prst="rect">
            <a:avLst/>
          </a:prstGeom>
        </p:spPr>
        <p:txBody>
          <a:bodyPr wrap="square">
            <a:spAutoFit/>
          </a:bodyPr>
          <a:lstStyle/>
          <a:p>
            <a:pPr algn="ctr"/>
            <a:r>
              <a:rPr lang="en-US" sz="2800" b="1" dirty="0">
                <a:solidFill>
                  <a:srgbClr val="FFFF00"/>
                </a:solidFill>
                <a:latin typeface="Arial" panose="020B0604020202020204" pitchFamily="34" charset="0"/>
                <a:cs typeface="Arial" panose="020B0604020202020204" pitchFamily="34" charset="0"/>
              </a:rPr>
              <a:t>Poster summary </a:t>
            </a:r>
            <a:endParaRPr lang="en-US" sz="2800" dirty="0">
              <a:solidFill>
                <a:srgbClr val="FFFF00"/>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3DC33F5D-AEBA-4D37-8DA6-1502366FAFA8}"/>
              </a:ext>
            </a:extLst>
          </p:cNvPr>
          <p:cNvSpPr/>
          <p:nvPr/>
        </p:nvSpPr>
        <p:spPr>
          <a:xfrm>
            <a:off x="7655891" y="9121664"/>
            <a:ext cx="2593383" cy="7171194"/>
          </a:xfrm>
          <a:prstGeom prst="rect">
            <a:avLst/>
          </a:prstGeom>
        </p:spPr>
        <p:txBody>
          <a:bodyPr wrap="square">
            <a:spAutoFit/>
          </a:bodyPr>
          <a:lstStyle/>
          <a:p>
            <a:pPr algn="just"/>
            <a:r>
              <a:rPr lang="en-US" sz="2800" b="1" dirty="0">
                <a:solidFill>
                  <a:srgbClr val="FFFF00"/>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At the beginning of the experiment, incident radiation forms fragmented hydrocarbon chains and fragmented oxygen species. Gradually, these reactive species find each other and react in the ice matrix, causing a drop of the hydrocarbon yield at later times. We have also tracked</a:t>
            </a:r>
          </a:p>
        </p:txBody>
      </p:sp>
      <p:sp>
        <p:nvSpPr>
          <p:cNvPr id="57" name="Rectangle 56">
            <a:extLst>
              <a:ext uri="{FF2B5EF4-FFF2-40B4-BE49-F238E27FC236}">
                <a16:creationId xmlns:a16="http://schemas.microsoft.com/office/drawing/2014/main" id="{318394E3-BBE4-46C4-ADD7-65327958476D}"/>
              </a:ext>
            </a:extLst>
          </p:cNvPr>
          <p:cNvSpPr/>
          <p:nvPr/>
        </p:nvSpPr>
        <p:spPr>
          <a:xfrm>
            <a:off x="9574202" y="8713808"/>
            <a:ext cx="2788697" cy="523220"/>
          </a:xfrm>
          <a:prstGeom prst="rect">
            <a:avLst/>
          </a:prstGeom>
        </p:spPr>
        <p:txBody>
          <a:bodyPr wrap="square">
            <a:spAutoFit/>
          </a:bodyPr>
          <a:lstStyle/>
          <a:p>
            <a:pPr algn="ctr"/>
            <a:r>
              <a:rPr lang="en-US" sz="2800" b="1" dirty="0">
                <a:solidFill>
                  <a:srgbClr val="FFFF00"/>
                </a:solidFill>
                <a:latin typeface="Arial" panose="020B0604020202020204" pitchFamily="34" charset="0"/>
                <a:cs typeface="Arial" panose="020B0604020202020204" pitchFamily="34" charset="0"/>
              </a:rPr>
              <a:t>Results </a:t>
            </a:r>
            <a:endParaRPr lang="en-US" sz="2800" dirty="0">
              <a:solidFill>
                <a:srgbClr val="FFFF00"/>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59D926B3-505D-48C6-A61A-74E6D1C4236B}"/>
              </a:ext>
            </a:extLst>
          </p:cNvPr>
          <p:cNvSpPr/>
          <p:nvPr/>
        </p:nvSpPr>
        <p:spPr>
          <a:xfrm>
            <a:off x="1869695" y="22144881"/>
            <a:ext cx="3553483" cy="461665"/>
          </a:xfrm>
          <a:prstGeom prst="rect">
            <a:avLst/>
          </a:prstGeom>
        </p:spPr>
        <p:txBody>
          <a:bodyPr wrap="square">
            <a:spAutoFit/>
          </a:bodyPr>
          <a:lstStyle/>
          <a:p>
            <a:pPr algn="ctr"/>
            <a:r>
              <a:rPr lang="en-US" sz="2400" b="1" dirty="0">
                <a:solidFill>
                  <a:srgbClr val="FFFF00"/>
                </a:solidFill>
                <a:latin typeface="Arial" panose="020B0604020202020204" pitchFamily="34" charset="0"/>
                <a:cs typeface="Arial" panose="020B0604020202020204" pitchFamily="34" charset="0"/>
              </a:rPr>
              <a:t>Experimental methods</a:t>
            </a:r>
            <a:endParaRPr lang="en-US" sz="2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794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2790</TotalTime>
  <Words>736</Words>
  <Application>Microsoft Office PowerPoint</Application>
  <PresentationFormat>Custom</PresentationFormat>
  <Paragraphs>39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1212)</cp:lastModifiedBy>
  <cp:revision>72</cp:revision>
  <cp:lastPrinted>2023-09-20T18:50:20Z</cp:lastPrinted>
  <dcterms:created xsi:type="dcterms:W3CDTF">2022-08-22T17:05:38Z</dcterms:created>
  <dcterms:modified xsi:type="dcterms:W3CDTF">2023-11-29T04:07:22Z</dcterms:modified>
</cp:coreProperties>
</file>