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7"/>
    <p:restoredTop sz="96399"/>
  </p:normalViewPr>
  <p:slideViewPr>
    <p:cSldViewPr snapToGrid="0">
      <p:cViewPr varScale="1">
        <p:scale>
          <a:sx n="25" d="100"/>
          <a:sy n="25" d="100"/>
        </p:scale>
        <p:origin x="5760"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JP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207C7F7-9ADC-37D5-6186-3A9DBD6704C2}"/>
              </a:ext>
            </a:extLst>
          </p:cNvPr>
          <p:cNvPicPr>
            <a:picLocks noChangeAspect="1"/>
          </p:cNvPicPr>
          <p:nvPr/>
        </p:nvPicPr>
        <p:blipFill rotWithShape="1">
          <a:blip r:embed="rId2"/>
          <a:srcRect l="29206" r="8696"/>
          <a:stretch/>
        </p:blipFill>
        <p:spPr>
          <a:xfrm>
            <a:off x="17543515" y="10882896"/>
            <a:ext cx="3244315" cy="3434752"/>
          </a:xfrm>
          <a:prstGeom prst="rect">
            <a:avLst/>
          </a:prstGeom>
        </p:spPr>
      </p:pic>
      <p:sp>
        <p:nvSpPr>
          <p:cNvPr id="3" name="Rectangle 2">
            <a:extLst>
              <a:ext uri="{FF2B5EF4-FFF2-40B4-BE49-F238E27FC236}">
                <a16:creationId xmlns:a16="http://schemas.microsoft.com/office/drawing/2014/main" id="{17008870-3C96-F7DA-7C91-760C1D693711}"/>
              </a:ext>
            </a:extLst>
          </p:cNvPr>
          <p:cNvSpPr/>
          <p:nvPr/>
        </p:nvSpPr>
        <p:spPr>
          <a:xfrm>
            <a:off x="0" y="-54024"/>
            <a:ext cx="21945600" cy="151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1454275"/>
            <a:ext cx="21945600" cy="26235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241614" y="29658778"/>
            <a:ext cx="6535599" cy="1631216"/>
          </a:xfrm>
          <a:prstGeom prst="rect">
            <a:avLst/>
          </a:prstGeom>
          <a:noFill/>
        </p:spPr>
        <p:txBody>
          <a:bodyPr wrap="square" rtlCol="0">
            <a:spAutoFit/>
          </a:bodyPr>
          <a:lstStyle/>
          <a:p>
            <a:r>
              <a:rPr lang="en-US" sz="2000" b="1" dirty="0">
                <a:cs typeface="Arial" panose="020B0604020202020204" pitchFamily="34" charset="0"/>
              </a:rPr>
              <a:t>National Aeronautics and Space Administration</a:t>
            </a:r>
          </a:p>
          <a:p>
            <a:r>
              <a:rPr lang="en-US" sz="2000" b="1" dirty="0">
                <a:cs typeface="Arial" panose="020B0604020202020204" pitchFamily="34" charset="0"/>
              </a:rPr>
              <a:t>Jet Propulsion Laboratory</a:t>
            </a:r>
          </a:p>
          <a:p>
            <a:r>
              <a:rPr lang="en-US" sz="2000" dirty="0">
                <a:cs typeface="Arial" panose="020B0604020202020204" pitchFamily="34" charset="0"/>
              </a:rPr>
              <a:t>California Institute of Technology</a:t>
            </a:r>
          </a:p>
          <a:p>
            <a:r>
              <a:rPr lang="en-US" sz="2000" dirty="0">
                <a:cs typeface="Arial" panose="020B0604020202020204" pitchFamily="34" charset="0"/>
              </a:rPr>
              <a:t>Pasadena, California</a:t>
            </a:r>
          </a:p>
          <a:p>
            <a:r>
              <a:rPr lang="en-US" sz="2000" b="1" dirty="0" err="1">
                <a:cs typeface="Arial" panose="020B0604020202020204" pitchFamily="34" charset="0"/>
              </a:rPr>
              <a:t>www.nasa.gov</a:t>
            </a:r>
            <a:endParaRPr lang="en-US" sz="2000" b="1" dirty="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67490" y="325909"/>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11172401" y="30557445"/>
            <a:ext cx="10462341" cy="22564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532115" y="1999320"/>
            <a:ext cx="20881364"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Spiders on Mars, Europa, and in the Laboratory</a:t>
            </a:r>
          </a:p>
        </p:txBody>
      </p:sp>
      <p:sp>
        <p:nvSpPr>
          <p:cNvPr id="15" name="TextBox 14">
            <a:extLst>
              <a:ext uri="{FF2B5EF4-FFF2-40B4-BE49-F238E27FC236}">
                <a16:creationId xmlns:a16="http://schemas.microsoft.com/office/drawing/2014/main" id="{1432E216-21F1-A2C5-49F4-69DE267EBFE5}"/>
              </a:ext>
            </a:extLst>
          </p:cNvPr>
          <p:cNvSpPr txBox="1"/>
          <p:nvPr/>
        </p:nvSpPr>
        <p:spPr>
          <a:xfrm>
            <a:off x="-77827" y="2992298"/>
            <a:ext cx="22101243" cy="1015663"/>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Lauren </a:t>
            </a:r>
            <a:r>
              <a:rPr lang="en-US" sz="2800" b="1" dirty="0">
                <a:solidFill>
                  <a:schemeClr val="bg1"/>
                </a:solidFill>
                <a:latin typeface="Arial" panose="020B0604020202020204" pitchFamily="34" charset="0"/>
                <a:cs typeface="Arial" panose="020B0604020202020204" pitchFamily="34" charset="0"/>
              </a:rPr>
              <a:t>Mc Keown, JPL Postdoctoral Fellow (3223), Serina </a:t>
            </a:r>
            <a:r>
              <a:rPr lang="en-US" sz="2800" b="1" dirty="0" err="1">
                <a:solidFill>
                  <a:schemeClr val="bg1"/>
                </a:solidFill>
                <a:latin typeface="Arial" panose="020B0604020202020204" pitchFamily="34" charset="0"/>
                <a:cs typeface="Arial" panose="020B0604020202020204" pitchFamily="34" charset="0"/>
              </a:rPr>
              <a:t>Diniega</a:t>
            </a:r>
            <a:r>
              <a:rPr lang="en-US" sz="28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E. Lesage, J. E. C. Scully, E. J. Leonard, R. T. </a:t>
            </a:r>
            <a:r>
              <a:rPr lang="en-US" sz="2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Pappalardo</a:t>
            </a:r>
            <a:r>
              <a:rPr lang="en-US"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 M. Potter, V. C. Tsai, M. </a:t>
            </a:r>
            <a:r>
              <a:rPr lang="en-US" sz="2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Choukroun</a:t>
            </a:r>
            <a:r>
              <a:rPr lang="en-US" sz="2800" b="1"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M.J. Poston, E. Carey, C.J. Hansen, G. </a:t>
            </a:r>
            <a:r>
              <a:rPr lang="en-US" sz="2800" b="1" dirty="0" err="1">
                <a:solidFill>
                  <a:schemeClr val="bg1"/>
                </a:solidFill>
                <a:latin typeface="Arial" panose="020B0604020202020204" pitchFamily="34" charset="0"/>
                <a:cs typeface="Arial" panose="020B0604020202020204" pitchFamily="34" charset="0"/>
              </a:rPr>
              <a:t>Portyankina</a:t>
            </a:r>
            <a:r>
              <a:rPr lang="en-US" sz="2800" b="1" dirty="0">
                <a:solidFill>
                  <a:schemeClr val="bg1"/>
                </a:solidFill>
                <a:latin typeface="Arial" panose="020B0604020202020204" pitchFamily="34" charset="0"/>
                <a:cs typeface="Arial" panose="020B0604020202020204" pitchFamily="34" charset="0"/>
              </a:rPr>
              <a:t>, K.-M Aye, S. </a:t>
            </a:r>
            <a:r>
              <a:rPr lang="en-US" sz="2800" b="1">
                <a:solidFill>
                  <a:schemeClr val="bg1"/>
                </a:solidFill>
                <a:latin typeface="Arial" panose="020B0604020202020204" pitchFamily="34" charset="0"/>
                <a:cs typeface="Arial" panose="020B0604020202020204" pitchFamily="34" charset="0"/>
              </a:rPr>
              <a:t>Piqueux</a:t>
            </a:r>
            <a:endParaRPr lang="en-US" sz="28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F793811-165A-F465-D149-810F948966A7}"/>
              </a:ext>
            </a:extLst>
          </p:cNvPr>
          <p:cNvSpPr txBox="1"/>
          <p:nvPr/>
        </p:nvSpPr>
        <p:spPr>
          <a:xfrm>
            <a:off x="764782" y="1445837"/>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3"/>
          <a:stretch>
            <a:fillRect/>
          </a:stretch>
        </p:blipFill>
        <p:spPr>
          <a:xfrm>
            <a:off x="19992596" y="-73931"/>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5565099" y="29686334"/>
            <a:ext cx="5976257"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panose="020B0604020202020204" pitchFamily="34" charset="0"/>
                <a:cs typeface="Arial" panose="020B0604020202020204" pitchFamily="34" charset="0"/>
              </a:rPr>
              <a:t>Poster Number: PRD-</a:t>
            </a: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11367985" y="30567855"/>
            <a:ext cx="10336001" cy="2246769"/>
          </a:xfrm>
          <a:prstGeom prst="rect">
            <a:avLst/>
          </a:prstGeom>
          <a:noFill/>
        </p:spPr>
        <p:txBody>
          <a:bodyPr wrap="square" rtlCol="0">
            <a:spAutoFit/>
          </a:bodyPr>
          <a:lstStyle/>
          <a:p>
            <a:pPr>
              <a:spcBef>
                <a:spcPct val="0"/>
              </a:spcBef>
            </a:pPr>
            <a:r>
              <a:rPr lang="en-US" altLang="en-US" sz="2000" b="1" dirty="0">
                <a:latin typeface="Arial" panose="020B0604020202020204" pitchFamily="34" charset="0"/>
              </a:rPr>
              <a:t>Publications on this work:</a:t>
            </a:r>
          </a:p>
          <a:p>
            <a:pPr marL="342900" indent="-342900">
              <a:spcBef>
                <a:spcPct val="0"/>
              </a:spcBef>
              <a:buFont typeface="Arial" panose="020B0604020202020204" pitchFamily="34" charset="0"/>
              <a:buChar char="•"/>
            </a:pPr>
            <a:r>
              <a:rPr lang="en-US" altLang="en-US" sz="2000" dirty="0">
                <a:latin typeface="Arial" panose="020B0604020202020204" pitchFamily="34" charset="0"/>
              </a:rPr>
              <a:t>Mc Keown et al., </a:t>
            </a:r>
            <a:r>
              <a:rPr lang="en-US" sz="2000" dirty="0">
                <a:effectLst/>
                <a:latin typeface="Arial" panose="020B0604020202020204" pitchFamily="34" charset="0"/>
              </a:rPr>
              <a:t>A Lab-Scale Investigation of the Mars Kieffer</a:t>
            </a:r>
            <a:br>
              <a:rPr lang="en-US" sz="2000" dirty="0"/>
            </a:br>
            <a:r>
              <a:rPr lang="en-US" sz="2000" dirty="0">
                <a:effectLst/>
                <a:latin typeface="Arial" panose="020B0604020202020204" pitchFamily="34" charset="0"/>
              </a:rPr>
              <a:t>Model, </a:t>
            </a:r>
            <a:r>
              <a:rPr lang="en-US" altLang="en-US" sz="2000" i="1" dirty="0">
                <a:latin typeface="Arial" panose="020B0604020202020204" pitchFamily="34" charset="0"/>
              </a:rPr>
              <a:t>In Prep</a:t>
            </a:r>
            <a:endParaRPr lang="en-US" altLang="en-US" sz="2000" dirty="0">
              <a:latin typeface="Arial" panose="020B0604020202020204" pitchFamily="34" charset="0"/>
            </a:endParaRPr>
          </a:p>
          <a:p>
            <a:pPr marL="342900" indent="-342900">
              <a:spcBef>
                <a:spcPct val="0"/>
              </a:spcBef>
              <a:buFont typeface="Arial" panose="020B0604020202020204" pitchFamily="34" charset="0"/>
              <a:buChar char="•"/>
            </a:pPr>
            <a:r>
              <a:rPr lang="en-US" altLang="en-US" sz="2000" dirty="0">
                <a:latin typeface="Arial" panose="020B0604020202020204" pitchFamily="34" charset="0"/>
              </a:rPr>
              <a:t>Mc Keown et al., </a:t>
            </a:r>
            <a:r>
              <a:rPr lang="en-US" sz="2000" dirty="0">
                <a:effectLst/>
                <a:latin typeface="Arial" panose="020B0604020202020204" pitchFamily="34" charset="0"/>
              </a:rPr>
              <a:t>Lake Stars as an Earth Analog for Europa’s </a:t>
            </a:r>
            <a:r>
              <a:rPr lang="en-US" sz="2000" dirty="0" err="1">
                <a:effectLst/>
                <a:latin typeface="Arial" panose="020B0604020202020204" pitchFamily="34" charset="0"/>
              </a:rPr>
              <a:t>Manannán</a:t>
            </a:r>
            <a:r>
              <a:rPr lang="en-US" sz="2000" dirty="0">
                <a:effectLst/>
                <a:latin typeface="Arial" panose="020B0604020202020204" pitchFamily="34" charset="0"/>
              </a:rPr>
              <a:t> Crater Spider Feature, </a:t>
            </a:r>
            <a:r>
              <a:rPr lang="en-US" altLang="en-US" sz="2000" i="1" dirty="0">
                <a:latin typeface="Arial" panose="020B0604020202020204" pitchFamily="34" charset="0"/>
              </a:rPr>
              <a:t>Submitted</a:t>
            </a:r>
            <a:r>
              <a:rPr lang="en-US" altLang="en-US" sz="2000" dirty="0">
                <a:latin typeface="Arial" panose="020B0604020202020204" pitchFamily="34" charset="0"/>
              </a:rPr>
              <a:t>, Nature Geoscience.</a:t>
            </a:r>
          </a:p>
          <a:p>
            <a:pPr marL="342900" indent="-342900">
              <a:spcBef>
                <a:spcPct val="0"/>
              </a:spcBef>
              <a:buFont typeface="Arial" panose="020B0604020202020204" pitchFamily="34" charset="0"/>
              <a:buChar char="•"/>
            </a:pPr>
            <a:endParaRPr lang="en-US" altLang="en-US" sz="2000" dirty="0">
              <a:latin typeface="Arial" panose="020B0604020202020204" pitchFamily="34" charset="0"/>
            </a:endParaRPr>
          </a:p>
          <a:p>
            <a:pPr>
              <a:spcBef>
                <a:spcPct val="0"/>
              </a:spcBef>
            </a:pPr>
            <a:r>
              <a:rPr lang="en-US" altLang="en-US" sz="2000" b="1" dirty="0">
                <a:latin typeface="Arial" panose="020B0604020202020204" pitchFamily="34" charset="0"/>
              </a:rPr>
              <a:t>Author Contact Information: </a:t>
            </a:r>
            <a:r>
              <a:rPr lang="en-US" altLang="en-US" sz="2000" dirty="0" err="1">
                <a:latin typeface="Arial" panose="020B0604020202020204" pitchFamily="34" charset="0"/>
              </a:rPr>
              <a:t>lauren.mckeown@jpl.nasa.gov</a:t>
            </a:r>
            <a:endParaRPr lang="en-US" altLang="en-US" sz="2000" dirty="0">
              <a:latin typeface="Arial" panose="020B0604020202020204" pitchFamily="34" charset="0"/>
            </a:endParaRPr>
          </a:p>
        </p:txBody>
      </p:sp>
      <p:pic>
        <p:nvPicPr>
          <p:cNvPr id="13" name="Picture 12">
            <a:extLst>
              <a:ext uri="{FF2B5EF4-FFF2-40B4-BE49-F238E27FC236}">
                <a16:creationId xmlns:a16="http://schemas.microsoft.com/office/drawing/2014/main" id="{F2B24EEB-5A04-2240-0DB1-87E572FBB4F6}"/>
              </a:ext>
            </a:extLst>
          </p:cNvPr>
          <p:cNvPicPr>
            <a:picLocks noChangeAspect="1"/>
          </p:cNvPicPr>
          <p:nvPr/>
        </p:nvPicPr>
        <p:blipFill rotWithShape="1">
          <a:blip r:embed="rId4"/>
          <a:srcRect l="18420" b="6283"/>
          <a:stretch/>
        </p:blipFill>
        <p:spPr>
          <a:xfrm>
            <a:off x="12227440" y="10885630"/>
            <a:ext cx="5149956" cy="3434751"/>
          </a:xfrm>
          <a:prstGeom prst="rect">
            <a:avLst/>
          </a:prstGeom>
        </p:spPr>
      </p:pic>
      <p:pic>
        <p:nvPicPr>
          <p:cNvPr id="21" name="Picture 20">
            <a:extLst>
              <a:ext uri="{FF2B5EF4-FFF2-40B4-BE49-F238E27FC236}">
                <a16:creationId xmlns:a16="http://schemas.microsoft.com/office/drawing/2014/main" id="{D4734709-1617-4946-ABB1-845089A43C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588" t="44509" r="9299" b="11689"/>
          <a:stretch/>
        </p:blipFill>
        <p:spPr bwMode="auto">
          <a:xfrm>
            <a:off x="11263118" y="6868709"/>
            <a:ext cx="3026762" cy="3074024"/>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3E8FC8F7-3188-AE4B-EAE6-8F9E1133FE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658" t="2" r="26302" b="38643"/>
          <a:stretch/>
        </p:blipFill>
        <p:spPr bwMode="auto">
          <a:xfrm>
            <a:off x="1113442" y="6860416"/>
            <a:ext cx="3818822" cy="3852117"/>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6C34A6B3-87E3-25E1-C94F-C45629B08B31}"/>
              </a:ext>
            </a:extLst>
          </p:cNvPr>
          <p:cNvPicPr>
            <a:picLocks noChangeAspect="1"/>
          </p:cNvPicPr>
          <p:nvPr/>
        </p:nvPicPr>
        <p:blipFill>
          <a:blip r:embed="rId7"/>
          <a:stretch>
            <a:fillRect/>
          </a:stretch>
        </p:blipFill>
        <p:spPr>
          <a:xfrm>
            <a:off x="5059143" y="6855500"/>
            <a:ext cx="5100929" cy="3861950"/>
          </a:xfrm>
          <a:prstGeom prst="rect">
            <a:avLst/>
          </a:prstGeom>
        </p:spPr>
      </p:pic>
      <p:sp>
        <p:nvSpPr>
          <p:cNvPr id="25" name="TextBox 24">
            <a:extLst>
              <a:ext uri="{FF2B5EF4-FFF2-40B4-BE49-F238E27FC236}">
                <a16:creationId xmlns:a16="http://schemas.microsoft.com/office/drawing/2014/main" id="{95FEF065-FE70-D008-D17E-853B9F3DCAF5}"/>
              </a:ext>
            </a:extLst>
          </p:cNvPr>
          <p:cNvSpPr txBox="1"/>
          <p:nvPr/>
        </p:nvSpPr>
        <p:spPr>
          <a:xfrm>
            <a:off x="3652058" y="6096830"/>
            <a:ext cx="3442335" cy="523348"/>
          </a:xfrm>
          <a:prstGeom prst="rect">
            <a:avLst/>
          </a:prstGeom>
          <a:ln w="3810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Spiders on Mars</a:t>
            </a:r>
          </a:p>
        </p:txBody>
      </p:sp>
      <p:sp>
        <p:nvSpPr>
          <p:cNvPr id="26" name="TextBox 25">
            <a:extLst>
              <a:ext uri="{FF2B5EF4-FFF2-40B4-BE49-F238E27FC236}">
                <a16:creationId xmlns:a16="http://schemas.microsoft.com/office/drawing/2014/main" id="{B236B974-F07A-3EF9-68F7-E9D71B3C4637}"/>
              </a:ext>
            </a:extLst>
          </p:cNvPr>
          <p:cNvSpPr txBox="1"/>
          <p:nvPr/>
        </p:nvSpPr>
        <p:spPr>
          <a:xfrm>
            <a:off x="14719211" y="10149405"/>
            <a:ext cx="3514752" cy="538009"/>
          </a:xfrm>
          <a:prstGeom prst="rect">
            <a:avLst/>
          </a:prstGeom>
          <a:ln w="38100">
            <a:solidFill>
              <a:srgbClr val="3F6227"/>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Lake Stars on Earth</a:t>
            </a:r>
          </a:p>
        </p:txBody>
      </p:sp>
      <p:pic>
        <p:nvPicPr>
          <p:cNvPr id="27" name="Picture 26">
            <a:extLst>
              <a:ext uri="{FF2B5EF4-FFF2-40B4-BE49-F238E27FC236}">
                <a16:creationId xmlns:a16="http://schemas.microsoft.com/office/drawing/2014/main" id="{48598F13-7D97-487A-2A68-9C7DEC6C8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53638" y="17668032"/>
            <a:ext cx="2967576" cy="2772243"/>
          </a:xfrm>
          <a:prstGeom prst="rect">
            <a:avLst/>
          </a:prstGeom>
        </p:spPr>
      </p:pic>
      <p:pic>
        <p:nvPicPr>
          <p:cNvPr id="28" name="Picture 27">
            <a:extLst>
              <a:ext uri="{FF2B5EF4-FFF2-40B4-BE49-F238E27FC236}">
                <a16:creationId xmlns:a16="http://schemas.microsoft.com/office/drawing/2014/main" id="{AB1EE8DC-82DD-16AD-4B06-4813B15B08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223" t="-1" r="28459" b="35102"/>
          <a:stretch/>
        </p:blipFill>
        <p:spPr bwMode="auto">
          <a:xfrm>
            <a:off x="14854845" y="17670141"/>
            <a:ext cx="2953083" cy="2792929"/>
          </a:xfrm>
          <a:prstGeom prst="rect">
            <a:avLst/>
          </a:prstGeom>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A46184A0-BDAE-271D-A0D8-5A1D4A39EB6A}"/>
              </a:ext>
            </a:extLst>
          </p:cNvPr>
          <p:cNvSpPr txBox="1"/>
          <p:nvPr/>
        </p:nvSpPr>
        <p:spPr>
          <a:xfrm>
            <a:off x="992470" y="15331259"/>
            <a:ext cx="9111780" cy="523348"/>
          </a:xfrm>
          <a:prstGeom prst="rect">
            <a:avLst/>
          </a:prstGeom>
          <a:ln w="3810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Martian Spider Analog Experiments in JPL’s DUSTIE Chamber</a:t>
            </a:r>
          </a:p>
        </p:txBody>
      </p:sp>
      <p:pic>
        <p:nvPicPr>
          <p:cNvPr id="30" name="Picture 29">
            <a:extLst>
              <a:ext uri="{FF2B5EF4-FFF2-40B4-BE49-F238E27FC236}">
                <a16:creationId xmlns:a16="http://schemas.microsoft.com/office/drawing/2014/main" id="{44DA8BE8-ECD9-DA88-783A-59223D7346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6740" r="2703" b="26804"/>
          <a:stretch/>
        </p:blipFill>
        <p:spPr bwMode="auto">
          <a:xfrm>
            <a:off x="14186378" y="26948751"/>
            <a:ext cx="3261430" cy="3256680"/>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9ADC7051-6F2D-4631-08A4-5266A61B61F7}"/>
              </a:ext>
            </a:extLst>
          </p:cNvPr>
          <p:cNvPicPr>
            <a:picLocks noChangeAspect="1"/>
          </p:cNvPicPr>
          <p:nvPr/>
        </p:nvPicPr>
        <p:blipFill rotWithShape="1">
          <a:blip r:embed="rId11"/>
          <a:srcRect l="18276" t="9149" r="13443" b="1890"/>
          <a:stretch/>
        </p:blipFill>
        <p:spPr>
          <a:xfrm>
            <a:off x="11191280" y="23829922"/>
            <a:ext cx="2890325" cy="3001136"/>
          </a:xfrm>
          <a:prstGeom prst="rect">
            <a:avLst/>
          </a:prstGeom>
        </p:spPr>
      </p:pic>
      <p:pic>
        <p:nvPicPr>
          <p:cNvPr id="32" name="Picture 31">
            <a:extLst>
              <a:ext uri="{FF2B5EF4-FFF2-40B4-BE49-F238E27FC236}">
                <a16:creationId xmlns:a16="http://schemas.microsoft.com/office/drawing/2014/main" id="{F033E039-0572-C890-5E62-EE4C2F01954C}"/>
              </a:ext>
            </a:extLst>
          </p:cNvPr>
          <p:cNvPicPr>
            <a:picLocks noChangeAspect="1"/>
          </p:cNvPicPr>
          <p:nvPr/>
        </p:nvPicPr>
        <p:blipFill rotWithShape="1">
          <a:blip r:embed="rId12"/>
          <a:srcRect r="9539" b="11039"/>
          <a:stretch/>
        </p:blipFill>
        <p:spPr>
          <a:xfrm>
            <a:off x="11183768" y="26948750"/>
            <a:ext cx="2890326" cy="3245173"/>
          </a:xfrm>
          <a:prstGeom prst="rect">
            <a:avLst/>
          </a:prstGeom>
        </p:spPr>
      </p:pic>
      <p:sp>
        <p:nvSpPr>
          <p:cNvPr id="37" name="TextBox 36">
            <a:extLst>
              <a:ext uri="{FF2B5EF4-FFF2-40B4-BE49-F238E27FC236}">
                <a16:creationId xmlns:a16="http://schemas.microsoft.com/office/drawing/2014/main" id="{4F6F475C-3F20-081C-5620-516AAA655179}"/>
              </a:ext>
            </a:extLst>
          </p:cNvPr>
          <p:cNvSpPr txBox="1"/>
          <p:nvPr/>
        </p:nvSpPr>
        <p:spPr>
          <a:xfrm>
            <a:off x="12440688" y="23114018"/>
            <a:ext cx="8383527" cy="523348"/>
          </a:xfrm>
          <a:prstGeom prst="rect">
            <a:avLst/>
          </a:prstGeom>
          <a:ln w="38100">
            <a:solidFill>
              <a:srgbClr val="3F6227"/>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Europa Lake Star Experiments in LN</a:t>
            </a:r>
            <a:r>
              <a:rPr lang="en-US" sz="2801" b="1" baseline="-25000" dirty="0"/>
              <a:t>2</a:t>
            </a:r>
            <a:r>
              <a:rPr lang="en-US" sz="2801" b="1" dirty="0"/>
              <a:t>-Cooled Glovebox</a:t>
            </a:r>
          </a:p>
        </p:txBody>
      </p:sp>
      <p:pic>
        <p:nvPicPr>
          <p:cNvPr id="38" name="Picture 37">
            <a:extLst>
              <a:ext uri="{FF2B5EF4-FFF2-40B4-BE49-F238E27FC236}">
                <a16:creationId xmlns:a16="http://schemas.microsoft.com/office/drawing/2014/main" id="{A8A761F9-7DCE-688D-B57F-D72EC52334A4}"/>
              </a:ext>
            </a:extLst>
          </p:cNvPr>
          <p:cNvPicPr>
            <a:picLocks noChangeAspect="1"/>
          </p:cNvPicPr>
          <p:nvPr/>
        </p:nvPicPr>
        <p:blipFill rotWithShape="1">
          <a:blip r:embed="rId13"/>
          <a:srcRect l="17006" t="21914" r="41266" b="5752"/>
          <a:stretch/>
        </p:blipFill>
        <p:spPr>
          <a:xfrm>
            <a:off x="14197230" y="23829923"/>
            <a:ext cx="3261430" cy="2996684"/>
          </a:xfrm>
          <a:prstGeom prst="rect">
            <a:avLst/>
          </a:prstGeom>
        </p:spPr>
      </p:pic>
      <p:sp>
        <p:nvSpPr>
          <p:cNvPr id="39" name="TextBox 38">
            <a:extLst>
              <a:ext uri="{FF2B5EF4-FFF2-40B4-BE49-F238E27FC236}">
                <a16:creationId xmlns:a16="http://schemas.microsoft.com/office/drawing/2014/main" id="{17E361E6-E037-AE3E-2475-1426351CBB88}"/>
              </a:ext>
            </a:extLst>
          </p:cNvPr>
          <p:cNvSpPr txBox="1"/>
          <p:nvPr/>
        </p:nvSpPr>
        <p:spPr>
          <a:xfrm>
            <a:off x="11315324" y="14458546"/>
            <a:ext cx="10409604" cy="2308324"/>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just">
              <a:spcBef>
                <a:spcPts val="0"/>
              </a:spcBef>
              <a:spcAft>
                <a:spcPts val="0"/>
              </a:spcAft>
            </a:pPr>
            <a:r>
              <a:rPr lang="en-US" sz="2400" dirty="0">
                <a:solidFill>
                  <a:schemeClr val="tx1"/>
                </a:solidFill>
                <a:effectLst/>
                <a:ea typeface="Times New Roman" panose="02020603050405020304" pitchFamily="18" charset="0"/>
              </a:rPr>
              <a:t>Lake stars (4a,b) are striking patterns that develop on the surface of ice-covered lakes on Earth in winter. When a lake surface freezes and snowfall covers the thin ice,  the snow develops into slush. </a:t>
            </a:r>
            <a:r>
              <a:rPr lang="en-US" sz="2400" dirty="0">
                <a:solidFill>
                  <a:schemeClr val="tx1"/>
                </a:solidFill>
                <a:ea typeface="Times New Roman" panose="02020603050405020304" pitchFamily="18" charset="0"/>
              </a:rPr>
              <a:t>T</a:t>
            </a:r>
            <a:r>
              <a:rPr lang="en-US" sz="2400" dirty="0">
                <a:solidFill>
                  <a:schemeClr val="tx1"/>
                </a:solidFill>
                <a:effectLst/>
                <a:ea typeface="Times New Roman" panose="02020603050405020304" pitchFamily="18" charset="0"/>
              </a:rPr>
              <a:t>he ice cracks and relatively warm water wells through the snow or slush, melting it  [5]. Locations with faster flow rates melt preferentially, leading to an instability that results in  `fingers’ [5, </a:t>
            </a:r>
            <a:r>
              <a:rPr lang="en-US" sz="2400" dirty="0">
                <a:solidFill>
                  <a:schemeClr val="tx1"/>
                </a:solidFill>
                <a:ea typeface="Times New Roman" panose="02020603050405020304" pitchFamily="18" charset="0"/>
              </a:rPr>
              <a:t>6</a:t>
            </a:r>
            <a:r>
              <a:rPr lang="en-US" sz="2400" dirty="0">
                <a:solidFill>
                  <a:schemeClr val="tx1"/>
                </a:solidFill>
                <a:effectLst/>
                <a:ea typeface="Times New Roman" panose="02020603050405020304" pitchFamily="18" charset="0"/>
              </a:rPr>
              <a:t>]. Eventually the water freezes, preserving this `spider-like’ pattern encased within the ice.</a:t>
            </a:r>
            <a:r>
              <a:rPr lang="en-US" sz="2400" dirty="0">
                <a:solidFill>
                  <a:schemeClr val="tx1"/>
                </a:solidFill>
                <a:effectLst/>
              </a:rPr>
              <a:t> </a:t>
            </a:r>
            <a:r>
              <a:rPr lang="en-US" sz="2400" dirty="0">
                <a:solidFill>
                  <a:schemeClr val="tx1"/>
                </a:solidFill>
                <a:effectLst/>
                <a:ea typeface="Times New Roman" panose="02020603050405020304" pitchFamily="18" charset="0"/>
              </a:rPr>
              <a:t> </a:t>
            </a:r>
          </a:p>
        </p:txBody>
      </p:sp>
      <p:sp>
        <p:nvSpPr>
          <p:cNvPr id="40" name="TextBox 39">
            <a:extLst>
              <a:ext uri="{FF2B5EF4-FFF2-40B4-BE49-F238E27FC236}">
                <a16:creationId xmlns:a16="http://schemas.microsoft.com/office/drawing/2014/main" id="{DB0CD0BC-3FF9-40A4-B441-563F8512EFBD}"/>
              </a:ext>
            </a:extLst>
          </p:cNvPr>
          <p:cNvSpPr txBox="1"/>
          <p:nvPr/>
        </p:nvSpPr>
        <p:spPr>
          <a:xfrm>
            <a:off x="14400971" y="6884671"/>
            <a:ext cx="7441795" cy="3046988"/>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algn="just">
              <a:spcBef>
                <a:spcPts val="0"/>
              </a:spcBef>
              <a:spcAft>
                <a:spcPts val="0"/>
              </a:spcAft>
            </a:pPr>
            <a:r>
              <a:rPr lang="en-US" sz="2400" dirty="0">
                <a:effectLst/>
                <a:ea typeface="Times New Roman" panose="02020603050405020304" pitchFamily="18" charset="0"/>
              </a:rPr>
              <a:t>The asterisk-shaped `spider’ at the center of </a:t>
            </a:r>
            <a:r>
              <a:rPr lang="en-US" sz="2400" dirty="0" err="1">
                <a:effectLst/>
                <a:ea typeface="Times New Roman" panose="02020603050405020304" pitchFamily="18" charset="0"/>
              </a:rPr>
              <a:t>Manannán</a:t>
            </a:r>
            <a:r>
              <a:rPr lang="en-US" sz="2400" dirty="0">
                <a:effectLst/>
                <a:ea typeface="Times New Roman" panose="02020603050405020304" pitchFamily="18" charset="0"/>
              </a:rPr>
              <a:t> crater was proposed to consist of fractures originating from a brine source within Europa’s icy shell [4]. However, due to limited  spatial resolution of the Galileo Solid State Imager in this area, negative topography cannot be confirmed. </a:t>
            </a:r>
            <a:r>
              <a:rPr lang="en-US" sz="2400" dirty="0">
                <a:effectLst/>
              </a:rPr>
              <a:t>We present an alternative formation hypothesis based the formation of ephemeral wintertime features on Earth’s frozen ponds known as ‘lake stars’. </a:t>
            </a:r>
            <a:endParaRPr lang="en-US" sz="2400" dirty="0">
              <a:effectLst/>
              <a:ea typeface="Times New Roman" panose="02020603050405020304" pitchFamily="18" charset="0"/>
            </a:endParaRPr>
          </a:p>
        </p:txBody>
      </p:sp>
      <p:sp>
        <p:nvSpPr>
          <p:cNvPr id="41" name="TextBox 40">
            <a:extLst>
              <a:ext uri="{FF2B5EF4-FFF2-40B4-BE49-F238E27FC236}">
                <a16:creationId xmlns:a16="http://schemas.microsoft.com/office/drawing/2014/main" id="{D410ACA5-CDBC-D75E-BFE7-6EC89858DC00}"/>
              </a:ext>
            </a:extLst>
          </p:cNvPr>
          <p:cNvSpPr txBox="1"/>
          <p:nvPr/>
        </p:nvSpPr>
        <p:spPr>
          <a:xfrm>
            <a:off x="11451833" y="16937373"/>
            <a:ext cx="10210834" cy="527457"/>
          </a:xfrm>
          <a:prstGeom prst="rect">
            <a:avLst/>
          </a:prstGeom>
          <a:ln w="38100">
            <a:solidFill>
              <a:srgbClr val="3F6227"/>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New Lake Star Formation Hypothesis for Europa’s </a:t>
            </a:r>
            <a:r>
              <a:rPr lang="en-US" sz="2801" b="1" dirty="0" err="1"/>
              <a:t>Manannán</a:t>
            </a:r>
            <a:r>
              <a:rPr lang="en-US" sz="2801" b="1" dirty="0"/>
              <a:t> Spider</a:t>
            </a:r>
          </a:p>
        </p:txBody>
      </p:sp>
      <p:sp>
        <p:nvSpPr>
          <p:cNvPr id="42" name="TextBox 41">
            <a:extLst>
              <a:ext uri="{FF2B5EF4-FFF2-40B4-BE49-F238E27FC236}">
                <a16:creationId xmlns:a16="http://schemas.microsoft.com/office/drawing/2014/main" id="{743F1A6B-34EE-1403-9246-D29A16EF3A35}"/>
              </a:ext>
            </a:extLst>
          </p:cNvPr>
          <p:cNvSpPr txBox="1"/>
          <p:nvPr/>
        </p:nvSpPr>
        <p:spPr>
          <a:xfrm>
            <a:off x="11263118" y="20602665"/>
            <a:ext cx="10409603" cy="2308324"/>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lgn="just">
              <a:buAutoNum type="arabicPeriod"/>
            </a:pPr>
            <a:r>
              <a:rPr lang="en-US" sz="2400" dirty="0">
                <a:effectLst/>
                <a:ea typeface="Times New Roman" panose="02020603050405020304" pitchFamily="18" charset="0"/>
              </a:rPr>
              <a:t>Following impact, a transient atmosphere and a brine pool formed (5a). </a:t>
            </a:r>
          </a:p>
          <a:p>
            <a:pPr marL="457200" indent="-457200" algn="just">
              <a:buAutoNum type="arabicPeriod"/>
            </a:pPr>
            <a:r>
              <a:rPr lang="en-US" sz="2400" dirty="0">
                <a:effectLst/>
                <a:ea typeface="Times New Roman" panose="02020603050405020304" pitchFamily="18" charset="0"/>
              </a:rPr>
              <a:t>During cooling, impact slurry covered an ice layer above the brine pool (5b). </a:t>
            </a:r>
          </a:p>
          <a:p>
            <a:pPr marL="457200" indent="-457200" algn="just">
              <a:buAutoNum type="arabicPeriod"/>
            </a:pPr>
            <a:r>
              <a:rPr lang="en-US" sz="2400" dirty="0">
                <a:effectLst/>
                <a:ea typeface="Times New Roman" panose="02020603050405020304" pitchFamily="18" charset="0"/>
              </a:rPr>
              <a:t>The ice cracked, and brine spread through the slurry (5c), as liquid transiently due to elevated pressure and temperature. Similarly to lake stars, water melted the slurry to form a `spider’, which was preserved as it froze. The spider had higher salt concentration, which darkened due to radiation exposure [8].</a:t>
            </a:r>
          </a:p>
        </p:txBody>
      </p:sp>
      <p:sp>
        <p:nvSpPr>
          <p:cNvPr id="45" name="TextBox 44">
            <a:extLst>
              <a:ext uri="{FF2B5EF4-FFF2-40B4-BE49-F238E27FC236}">
                <a16:creationId xmlns:a16="http://schemas.microsoft.com/office/drawing/2014/main" id="{B58144B8-B2AF-E72B-57EC-27EAB1C79D69}"/>
              </a:ext>
            </a:extLst>
          </p:cNvPr>
          <p:cNvSpPr txBox="1"/>
          <p:nvPr/>
        </p:nvSpPr>
        <p:spPr>
          <a:xfrm>
            <a:off x="17574285" y="23846572"/>
            <a:ext cx="4182897" cy="6370975"/>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dirty="0">
                <a:solidFill>
                  <a:schemeClr val="tx1"/>
                </a:solidFill>
                <a:effectLst/>
                <a:ea typeface="Times New Roman" panose="02020603050405020304" pitchFamily="18" charset="0"/>
              </a:rPr>
              <a:t>In a LN</a:t>
            </a:r>
            <a:r>
              <a:rPr lang="en-US" sz="2400" baseline="-25000" dirty="0">
                <a:solidFill>
                  <a:schemeClr val="tx1"/>
                </a:solidFill>
                <a:effectLst/>
                <a:ea typeface="Times New Roman" panose="02020603050405020304" pitchFamily="18" charset="0"/>
              </a:rPr>
              <a:t>2</a:t>
            </a:r>
            <a:r>
              <a:rPr lang="en-US" sz="2400" dirty="0">
                <a:solidFill>
                  <a:schemeClr val="tx1"/>
                </a:solidFill>
                <a:effectLst/>
                <a:ea typeface="Times New Roman" panose="02020603050405020304" pitchFamily="18" charset="0"/>
              </a:rPr>
              <a:t> glovebox at post-impact temperatures (~0</a:t>
            </a:r>
            <a:r>
              <a:rPr lang="en-US" sz="2400" dirty="0">
                <a:solidFill>
                  <a:schemeClr val="tx1"/>
                </a:solidFill>
                <a:effectLst/>
                <a:ea typeface="Calibri" panose="020F0502020204030204" pitchFamily="34" charset="0"/>
                <a:cs typeface="Times New Roman" panose="02020603050405020304" pitchFamily="18" charset="0"/>
                <a:sym typeface="Symbol" pitchFamily="2" charset="2"/>
              </a:rPr>
              <a:t> C)</a:t>
            </a:r>
            <a:r>
              <a:rPr lang="en-US" sz="2400" dirty="0">
                <a:solidFill>
                  <a:schemeClr val="tx1"/>
                </a:solidFill>
                <a:effectLst/>
                <a:ea typeface="Times New Roman" panose="02020603050405020304" pitchFamily="18" charset="0"/>
              </a:rPr>
              <a:t> we flowed liquid water </a:t>
            </a:r>
            <a:r>
              <a:rPr lang="en-US" sz="2400" dirty="0">
                <a:solidFill>
                  <a:schemeClr val="tx1"/>
                </a:solidFill>
                <a:ea typeface="Times New Roman" panose="02020603050405020304" pitchFamily="18" charset="0"/>
              </a:rPr>
              <a:t>onto</a:t>
            </a:r>
            <a:r>
              <a:rPr lang="en-US" sz="2400" dirty="0">
                <a:solidFill>
                  <a:schemeClr val="tx1"/>
                </a:solidFill>
                <a:effectLst/>
                <a:ea typeface="Times New Roman" panose="02020603050405020304" pitchFamily="18" charset="0"/>
              </a:rPr>
              <a:t> Europa granular ice </a:t>
            </a:r>
            <a:r>
              <a:rPr lang="en-US" sz="2400" dirty="0">
                <a:solidFill>
                  <a:schemeClr val="tx1"/>
                </a:solidFill>
                <a:ea typeface="Times New Roman" panose="02020603050405020304" pitchFamily="18" charset="0"/>
              </a:rPr>
              <a:t>simulant (av. diameter 317 </a:t>
            </a:r>
            <a:r>
              <a:rPr lang="en-US" sz="2400" dirty="0">
                <a:solidFill>
                  <a:schemeClr val="tx1"/>
                </a:solidFill>
                <a:ea typeface="Times New Roman" panose="02020603050405020304" pitchFamily="18" charset="0"/>
                <a:cs typeface="Times New Roman" panose="02020603050405020304" pitchFamily="18" charset="0"/>
                <a:sym typeface="Symbol" pitchFamily="2" charset="2"/>
              </a:rPr>
              <a:t></a:t>
            </a:r>
            <a:r>
              <a:rPr lang="en-US" sz="2400" dirty="0">
                <a:solidFill>
                  <a:schemeClr val="tx1"/>
                </a:solidFill>
                <a:ea typeface="Times New Roman" panose="02020603050405020304" pitchFamily="18" charset="0"/>
              </a:rPr>
              <a:t>m), varied concentrations of MgSO</a:t>
            </a:r>
            <a:r>
              <a:rPr lang="en-US" sz="2400" baseline="-25000" dirty="0">
                <a:solidFill>
                  <a:schemeClr val="tx1"/>
                </a:solidFill>
                <a:ea typeface="Times New Roman" panose="02020603050405020304" pitchFamily="18" charset="0"/>
              </a:rPr>
              <a:t>4</a:t>
            </a:r>
            <a:r>
              <a:rPr lang="en-US" sz="2400" dirty="0">
                <a:solidFill>
                  <a:schemeClr val="tx1"/>
                </a:solidFill>
                <a:effectLst/>
                <a:ea typeface="Times New Roman" panose="02020603050405020304" pitchFamily="18" charset="0"/>
              </a:rPr>
              <a:t>).</a:t>
            </a:r>
            <a:r>
              <a:rPr lang="en-US" sz="2400" dirty="0">
                <a:solidFill>
                  <a:schemeClr val="tx1"/>
                </a:solidFill>
                <a:ea typeface="Times New Roman" panose="02020603050405020304" pitchFamily="18" charset="0"/>
              </a:rPr>
              <a:t> </a:t>
            </a:r>
          </a:p>
          <a:p>
            <a:pPr algn="just"/>
            <a:endParaRPr lang="en-US" sz="2400" dirty="0">
              <a:solidFill>
                <a:schemeClr val="tx1"/>
              </a:solidFill>
              <a:ea typeface="Times New Roman" panose="02020603050405020304" pitchFamily="18" charset="0"/>
            </a:endParaRPr>
          </a:p>
          <a:p>
            <a:pPr algn="just"/>
            <a:r>
              <a:rPr lang="en-US" sz="2400" dirty="0">
                <a:solidFill>
                  <a:schemeClr val="tx1"/>
                </a:solidFill>
                <a:ea typeface="Times New Roman" panose="02020603050405020304" pitchFamily="18" charset="0"/>
              </a:rPr>
              <a:t>‘Lake star’ patterns formed in all cases. These were more distinct for higher </a:t>
            </a:r>
            <a:r>
              <a:rPr lang="en-US" sz="2400" dirty="0">
                <a:solidFill>
                  <a:schemeClr val="tx1"/>
                </a:solidFill>
                <a:effectLst/>
                <a:ea typeface="Times New Roman" panose="02020603050405020304" pitchFamily="18" charset="0"/>
                <a:cs typeface="Times New Roman" panose="02020603050405020304" pitchFamily="18" charset="0"/>
                <a:sym typeface="Symbol" pitchFamily="2" charset="2"/>
              </a:rPr>
              <a:t>T between water/simulant and lower salt content.</a:t>
            </a:r>
            <a:r>
              <a:rPr lang="en-US" sz="2400" dirty="0">
                <a:solidFill>
                  <a:schemeClr val="tx1"/>
                </a:solidFill>
                <a:ea typeface="Times New Roman" panose="02020603050405020304" pitchFamily="18" charset="0"/>
                <a:cs typeface="Times New Roman" panose="02020603050405020304" pitchFamily="18" charset="0"/>
                <a:sym typeface="Symbol" pitchFamily="2" charset="2"/>
              </a:rPr>
              <a:t> Future experiments will invoke post-impact pressures. This work can</a:t>
            </a:r>
            <a:r>
              <a:rPr lang="en-US" sz="2400" i="0" u="none" strike="noStrike" dirty="0">
                <a:solidFill>
                  <a:srgbClr val="000000"/>
                </a:solidFill>
                <a:effectLst/>
                <a:latin typeface="Calibri" panose="020F0502020204030204" pitchFamily="34" charset="0"/>
              </a:rPr>
              <a:t> help us to understand cryovolcanic processes and post-impact transient conditions on Europa.</a:t>
            </a:r>
          </a:p>
        </p:txBody>
      </p:sp>
      <p:sp>
        <p:nvSpPr>
          <p:cNvPr id="46" name="TextBox 45">
            <a:extLst>
              <a:ext uri="{FF2B5EF4-FFF2-40B4-BE49-F238E27FC236}">
                <a16:creationId xmlns:a16="http://schemas.microsoft.com/office/drawing/2014/main" id="{AA07E53E-0CA1-A870-E919-AA662AA9F4F2}"/>
              </a:ext>
            </a:extLst>
          </p:cNvPr>
          <p:cNvSpPr txBox="1"/>
          <p:nvPr/>
        </p:nvSpPr>
        <p:spPr>
          <a:xfrm>
            <a:off x="11688376" y="17747179"/>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5a</a:t>
            </a:r>
          </a:p>
        </p:txBody>
      </p:sp>
      <p:sp>
        <p:nvSpPr>
          <p:cNvPr id="47" name="TextBox 46">
            <a:extLst>
              <a:ext uri="{FF2B5EF4-FFF2-40B4-BE49-F238E27FC236}">
                <a16:creationId xmlns:a16="http://schemas.microsoft.com/office/drawing/2014/main" id="{4DA83092-98D0-3DCB-9A01-71DFC50A8C34}"/>
              </a:ext>
            </a:extLst>
          </p:cNvPr>
          <p:cNvSpPr txBox="1"/>
          <p:nvPr/>
        </p:nvSpPr>
        <p:spPr>
          <a:xfrm>
            <a:off x="14970027" y="17735622"/>
            <a:ext cx="44803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5b</a:t>
            </a:r>
          </a:p>
        </p:txBody>
      </p:sp>
      <p:sp>
        <p:nvSpPr>
          <p:cNvPr id="48" name="TextBox 47">
            <a:extLst>
              <a:ext uri="{FF2B5EF4-FFF2-40B4-BE49-F238E27FC236}">
                <a16:creationId xmlns:a16="http://schemas.microsoft.com/office/drawing/2014/main" id="{1CBCEFC6-69DC-EDAD-5524-75EA7A0382E0}"/>
              </a:ext>
            </a:extLst>
          </p:cNvPr>
          <p:cNvSpPr txBox="1"/>
          <p:nvPr/>
        </p:nvSpPr>
        <p:spPr>
          <a:xfrm>
            <a:off x="274036" y="31587037"/>
            <a:ext cx="10585013" cy="1200329"/>
          </a:xfrm>
          <a:prstGeom prst="rect">
            <a:avLst/>
          </a:prstGeom>
          <a:solidFill>
            <a:srgbClr val="F2F2F2"/>
          </a:solidFill>
          <a:ln w="38100">
            <a:solidFill>
              <a:schemeClr val="tx1"/>
            </a:solidFill>
          </a:ln>
        </p:spPr>
        <p:txBody>
          <a:bodyPr wrap="square" rtlCol="0">
            <a:spAutoFit/>
          </a:bodyPr>
          <a:lstStyle/>
          <a:p>
            <a:r>
              <a:rPr lang="en-US" b="1" dirty="0"/>
              <a:t>References: </a:t>
            </a:r>
            <a:r>
              <a:rPr lang="en-US" dirty="0"/>
              <a:t>[1] </a:t>
            </a:r>
            <a:r>
              <a:rPr lang="en-US" dirty="0" err="1"/>
              <a:t>Piqueux</a:t>
            </a:r>
            <a:r>
              <a:rPr lang="en-US" dirty="0"/>
              <a:t> et al., (2003) JGR: Planets. [2] Kieffer et al., (2006) Nature. [3] Mc Keown et al., (2021) Scientific Reports. [4] </a:t>
            </a:r>
            <a:r>
              <a:rPr lang="en-US" dirty="0" err="1"/>
              <a:t>Steinbrügge</a:t>
            </a:r>
            <a:r>
              <a:rPr lang="en-US" dirty="0"/>
              <a:t> et al. (2020) Geophysical Research Letters [5] Tsai &amp; </a:t>
            </a:r>
            <a:r>
              <a:rPr lang="en-US" dirty="0" err="1"/>
              <a:t>Wettlaufer</a:t>
            </a:r>
            <a:r>
              <a:rPr lang="en-US" dirty="0"/>
              <a:t>, (2007) Physical Review E. [6] Bowling et al., (2019) Icarus. [7] Lesage et al., (2022) The Planetary Science Journal. </a:t>
            </a:r>
          </a:p>
          <a:p>
            <a:r>
              <a:rPr lang="en-US" dirty="0"/>
              <a:t>[8] Hand &amp; Carlson, (2015) Geophysical Research Letters </a:t>
            </a:r>
          </a:p>
        </p:txBody>
      </p:sp>
      <p:sp>
        <p:nvSpPr>
          <p:cNvPr id="49" name="TextBox 48">
            <a:extLst>
              <a:ext uri="{FF2B5EF4-FFF2-40B4-BE49-F238E27FC236}">
                <a16:creationId xmlns:a16="http://schemas.microsoft.com/office/drawing/2014/main" id="{C9773563-F192-C9AB-75C1-7EA8DC02CE3B}"/>
              </a:ext>
            </a:extLst>
          </p:cNvPr>
          <p:cNvSpPr txBox="1"/>
          <p:nvPr/>
        </p:nvSpPr>
        <p:spPr>
          <a:xfrm>
            <a:off x="1190682" y="6934866"/>
            <a:ext cx="43628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1a</a:t>
            </a:r>
          </a:p>
        </p:txBody>
      </p:sp>
      <p:sp>
        <p:nvSpPr>
          <p:cNvPr id="50" name="TextBox 49">
            <a:extLst>
              <a:ext uri="{FF2B5EF4-FFF2-40B4-BE49-F238E27FC236}">
                <a16:creationId xmlns:a16="http://schemas.microsoft.com/office/drawing/2014/main" id="{F270D838-3345-5835-F9B9-7A96DF910038}"/>
              </a:ext>
            </a:extLst>
          </p:cNvPr>
          <p:cNvSpPr txBox="1"/>
          <p:nvPr/>
        </p:nvSpPr>
        <p:spPr>
          <a:xfrm>
            <a:off x="5144774" y="6957072"/>
            <a:ext cx="456904" cy="3991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1b</a:t>
            </a:r>
          </a:p>
        </p:txBody>
      </p:sp>
      <p:sp>
        <p:nvSpPr>
          <p:cNvPr id="57" name="TextBox 56">
            <a:extLst>
              <a:ext uri="{FF2B5EF4-FFF2-40B4-BE49-F238E27FC236}">
                <a16:creationId xmlns:a16="http://schemas.microsoft.com/office/drawing/2014/main" id="{04DD5081-1008-458B-2D95-83AF9A8B43B5}"/>
              </a:ext>
            </a:extLst>
          </p:cNvPr>
          <p:cNvSpPr txBox="1"/>
          <p:nvPr/>
        </p:nvSpPr>
        <p:spPr>
          <a:xfrm>
            <a:off x="11349159" y="6957026"/>
            <a:ext cx="43628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3</a:t>
            </a:r>
          </a:p>
        </p:txBody>
      </p:sp>
      <p:sp>
        <p:nvSpPr>
          <p:cNvPr id="59" name="TextBox 58">
            <a:extLst>
              <a:ext uri="{FF2B5EF4-FFF2-40B4-BE49-F238E27FC236}">
                <a16:creationId xmlns:a16="http://schemas.microsoft.com/office/drawing/2014/main" id="{A5D1E7FA-98E5-17C6-B918-6D1F6CE57CBA}"/>
              </a:ext>
            </a:extLst>
          </p:cNvPr>
          <p:cNvSpPr txBox="1"/>
          <p:nvPr/>
        </p:nvSpPr>
        <p:spPr>
          <a:xfrm>
            <a:off x="11288335" y="23931195"/>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6a</a:t>
            </a:r>
          </a:p>
        </p:txBody>
      </p:sp>
      <p:sp>
        <p:nvSpPr>
          <p:cNvPr id="60" name="TextBox 59">
            <a:extLst>
              <a:ext uri="{FF2B5EF4-FFF2-40B4-BE49-F238E27FC236}">
                <a16:creationId xmlns:a16="http://schemas.microsoft.com/office/drawing/2014/main" id="{F5780E6F-C57D-65EC-FB43-8B3F48D71650}"/>
              </a:ext>
            </a:extLst>
          </p:cNvPr>
          <p:cNvSpPr txBox="1"/>
          <p:nvPr/>
        </p:nvSpPr>
        <p:spPr>
          <a:xfrm>
            <a:off x="14289880" y="23931195"/>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6b</a:t>
            </a:r>
          </a:p>
        </p:txBody>
      </p:sp>
      <p:sp>
        <p:nvSpPr>
          <p:cNvPr id="61" name="TextBox 60">
            <a:extLst>
              <a:ext uri="{FF2B5EF4-FFF2-40B4-BE49-F238E27FC236}">
                <a16:creationId xmlns:a16="http://schemas.microsoft.com/office/drawing/2014/main" id="{5D4CACC9-2D8D-EAE1-C7F4-22D434FC6136}"/>
              </a:ext>
            </a:extLst>
          </p:cNvPr>
          <p:cNvSpPr txBox="1"/>
          <p:nvPr/>
        </p:nvSpPr>
        <p:spPr>
          <a:xfrm>
            <a:off x="11288353" y="27058902"/>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6c</a:t>
            </a:r>
          </a:p>
        </p:txBody>
      </p:sp>
      <p:sp>
        <p:nvSpPr>
          <p:cNvPr id="62" name="TextBox 61">
            <a:extLst>
              <a:ext uri="{FF2B5EF4-FFF2-40B4-BE49-F238E27FC236}">
                <a16:creationId xmlns:a16="http://schemas.microsoft.com/office/drawing/2014/main" id="{8F516C57-F7CE-EAEE-57E2-315CC6F67724}"/>
              </a:ext>
            </a:extLst>
          </p:cNvPr>
          <p:cNvSpPr txBox="1"/>
          <p:nvPr/>
        </p:nvSpPr>
        <p:spPr>
          <a:xfrm>
            <a:off x="14289880" y="27058902"/>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6d</a:t>
            </a:r>
          </a:p>
        </p:txBody>
      </p:sp>
      <p:pic>
        <p:nvPicPr>
          <p:cNvPr id="63" name="Picture 62">
            <a:extLst>
              <a:ext uri="{FF2B5EF4-FFF2-40B4-BE49-F238E27FC236}">
                <a16:creationId xmlns:a16="http://schemas.microsoft.com/office/drawing/2014/main" id="{F44A85DD-416E-2A02-9719-2926ABED7837}"/>
              </a:ext>
            </a:extLst>
          </p:cNvPr>
          <p:cNvPicPr>
            <a:picLocks noChangeAspect="1"/>
          </p:cNvPicPr>
          <p:nvPr/>
        </p:nvPicPr>
        <p:blipFill>
          <a:blip r:embed="rId14"/>
          <a:stretch>
            <a:fillRect/>
          </a:stretch>
        </p:blipFill>
        <p:spPr>
          <a:xfrm>
            <a:off x="9062072" y="6846954"/>
            <a:ext cx="1098000" cy="1098000"/>
          </a:xfrm>
          <a:prstGeom prst="rect">
            <a:avLst/>
          </a:prstGeom>
        </p:spPr>
      </p:pic>
      <p:pic>
        <p:nvPicPr>
          <p:cNvPr id="77" name="Picture 76">
            <a:extLst>
              <a:ext uri="{FF2B5EF4-FFF2-40B4-BE49-F238E27FC236}">
                <a16:creationId xmlns:a16="http://schemas.microsoft.com/office/drawing/2014/main" id="{EFC32BBC-A309-75B6-1833-99A0D5C8675F}"/>
              </a:ext>
            </a:extLst>
          </p:cNvPr>
          <p:cNvPicPr>
            <a:picLocks noChangeAspect="1"/>
          </p:cNvPicPr>
          <p:nvPr/>
        </p:nvPicPr>
        <p:blipFill rotWithShape="1">
          <a:blip r:embed="rId15"/>
          <a:srcRect l="18042" t="295" r="22527"/>
          <a:stretch/>
        </p:blipFill>
        <p:spPr>
          <a:xfrm>
            <a:off x="18093774" y="17673689"/>
            <a:ext cx="2953083" cy="2785132"/>
          </a:xfrm>
          <a:prstGeom prst="rect">
            <a:avLst/>
          </a:prstGeom>
        </p:spPr>
      </p:pic>
      <p:sp>
        <p:nvSpPr>
          <p:cNvPr id="78" name="TextBox 77">
            <a:extLst>
              <a:ext uri="{FF2B5EF4-FFF2-40B4-BE49-F238E27FC236}">
                <a16:creationId xmlns:a16="http://schemas.microsoft.com/office/drawing/2014/main" id="{C8F30492-ED33-1F9C-A92F-752323C4FE52}"/>
              </a:ext>
            </a:extLst>
          </p:cNvPr>
          <p:cNvSpPr txBox="1"/>
          <p:nvPr/>
        </p:nvSpPr>
        <p:spPr>
          <a:xfrm>
            <a:off x="14970027" y="6131429"/>
            <a:ext cx="3013119" cy="523348"/>
          </a:xfrm>
          <a:prstGeom prst="rect">
            <a:avLst/>
          </a:prstGeom>
          <a:ln w="38100">
            <a:solidFill>
              <a:srgbClr val="3F6227"/>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1" b="1" dirty="0"/>
              <a:t>Spider on Europa</a:t>
            </a:r>
          </a:p>
        </p:txBody>
      </p:sp>
      <p:sp>
        <p:nvSpPr>
          <p:cNvPr id="79" name="TextBox 78">
            <a:extLst>
              <a:ext uri="{FF2B5EF4-FFF2-40B4-BE49-F238E27FC236}">
                <a16:creationId xmlns:a16="http://schemas.microsoft.com/office/drawing/2014/main" id="{97CBCD6E-AB1C-8132-0B6C-263B781EA4B1}"/>
              </a:ext>
            </a:extLst>
          </p:cNvPr>
          <p:cNvSpPr txBox="1"/>
          <p:nvPr/>
        </p:nvSpPr>
        <p:spPr>
          <a:xfrm>
            <a:off x="18228106" y="17747179"/>
            <a:ext cx="42447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5c</a:t>
            </a:r>
          </a:p>
        </p:txBody>
      </p:sp>
      <p:pic>
        <p:nvPicPr>
          <p:cNvPr id="80" name="Picture 79">
            <a:extLst>
              <a:ext uri="{FF2B5EF4-FFF2-40B4-BE49-F238E27FC236}">
                <a16:creationId xmlns:a16="http://schemas.microsoft.com/office/drawing/2014/main" id="{42EBA2FE-CE4D-60C3-38F0-BD49A77D156C}"/>
              </a:ext>
            </a:extLst>
          </p:cNvPr>
          <p:cNvPicPr>
            <a:picLocks noChangeAspect="1"/>
          </p:cNvPicPr>
          <p:nvPr/>
        </p:nvPicPr>
        <p:blipFill>
          <a:blip r:embed="rId16"/>
          <a:stretch>
            <a:fillRect/>
          </a:stretch>
        </p:blipFill>
        <p:spPr>
          <a:xfrm>
            <a:off x="19942205" y="17627316"/>
            <a:ext cx="1103907" cy="1098001"/>
          </a:xfrm>
          <a:prstGeom prst="rect">
            <a:avLst/>
          </a:prstGeom>
        </p:spPr>
      </p:pic>
      <p:sp>
        <p:nvSpPr>
          <p:cNvPr id="81" name="TextBox 80">
            <a:extLst>
              <a:ext uri="{FF2B5EF4-FFF2-40B4-BE49-F238E27FC236}">
                <a16:creationId xmlns:a16="http://schemas.microsoft.com/office/drawing/2014/main" id="{AD4647B7-A7FE-41F6-6D28-64626D3CC271}"/>
              </a:ext>
            </a:extLst>
          </p:cNvPr>
          <p:cNvSpPr txBox="1"/>
          <p:nvPr/>
        </p:nvSpPr>
        <p:spPr>
          <a:xfrm>
            <a:off x="16614491" y="29746403"/>
            <a:ext cx="778569"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solidFill>
                  <a:schemeClr val="tx1"/>
                </a:solidFill>
              </a:rPr>
              <a:t>5 cm</a:t>
            </a:r>
          </a:p>
        </p:txBody>
      </p:sp>
      <p:cxnSp>
        <p:nvCxnSpPr>
          <p:cNvPr id="82" name="Straight Connector 81">
            <a:extLst>
              <a:ext uri="{FF2B5EF4-FFF2-40B4-BE49-F238E27FC236}">
                <a16:creationId xmlns:a16="http://schemas.microsoft.com/office/drawing/2014/main" id="{2DBFAAAA-0D2A-5048-0043-8313DDA0F94F}"/>
              </a:ext>
            </a:extLst>
          </p:cNvPr>
          <p:cNvCxnSpPr>
            <a:cxnSpLocks/>
          </p:cNvCxnSpPr>
          <p:nvPr/>
        </p:nvCxnSpPr>
        <p:spPr>
          <a:xfrm>
            <a:off x="16683735" y="29803553"/>
            <a:ext cx="640080" cy="0"/>
          </a:xfrm>
          <a:prstGeom prst="line">
            <a:avLst/>
          </a:prstGeom>
          <a:ln w="38100"/>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4FA94C53-F09C-BDE3-4E2D-14EDC4844CA0}"/>
              </a:ext>
            </a:extLst>
          </p:cNvPr>
          <p:cNvSpPr txBox="1"/>
          <p:nvPr/>
        </p:nvSpPr>
        <p:spPr>
          <a:xfrm>
            <a:off x="344305" y="10992814"/>
            <a:ext cx="10514745" cy="4154984"/>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dirty="0"/>
              <a:t>Spiders (1a) are dendritic, negative topography features in the Martian south polar region [1]. </a:t>
            </a:r>
            <a:r>
              <a:rPr lang="en-US" sz="2400" dirty="0">
                <a:effectLst/>
                <a:ea typeface="Calibri" panose="020F0502020204030204" pitchFamily="34" charset="0"/>
              </a:rPr>
              <a:t>In spring, dark fans and spots appear on the seasonal layer of CO</a:t>
            </a:r>
            <a:r>
              <a:rPr lang="en-US" sz="2400" baseline="-25000" dirty="0">
                <a:effectLst/>
                <a:ea typeface="Calibri" panose="020F0502020204030204" pitchFamily="34" charset="0"/>
              </a:rPr>
              <a:t>2</a:t>
            </a:r>
            <a:r>
              <a:rPr lang="en-US" sz="2400" dirty="0">
                <a:effectLst/>
                <a:ea typeface="Calibri" panose="020F0502020204030204" pitchFamily="34" charset="0"/>
              </a:rPr>
              <a:t> ice </a:t>
            </a:r>
            <a:r>
              <a:rPr lang="en-US" sz="2400" dirty="0">
                <a:ea typeface="Calibri" panose="020F0502020204030204" pitchFamily="34" charset="0"/>
              </a:rPr>
              <a:t>overlying </a:t>
            </a:r>
            <a:r>
              <a:rPr lang="en-US" sz="2400" dirty="0">
                <a:effectLst/>
                <a:ea typeface="Calibri" panose="020F0502020204030204" pitchFamily="34" charset="0"/>
              </a:rPr>
              <a:t>them. The </a:t>
            </a:r>
            <a:r>
              <a:rPr lang="en-US" sz="2400" dirty="0"/>
              <a:t>`Kieffer Model’ (1b) </a:t>
            </a:r>
            <a:r>
              <a:rPr lang="en-US" sz="2400" dirty="0">
                <a:solidFill>
                  <a:schemeClr val="tx1"/>
                </a:solidFill>
              </a:rPr>
              <a:t>proposes that sunlight penetrates translucent CO</a:t>
            </a:r>
            <a:r>
              <a:rPr lang="en-US" sz="2400" baseline="-25000" dirty="0">
                <a:solidFill>
                  <a:schemeClr val="tx1"/>
                </a:solidFill>
              </a:rPr>
              <a:t>2</a:t>
            </a:r>
            <a:r>
              <a:rPr lang="en-US" sz="2400" dirty="0">
                <a:solidFill>
                  <a:schemeClr val="tx1"/>
                </a:solidFill>
              </a:rPr>
              <a:t> ice and thermal wavelengths get trapped, heating the regolith below. The ice cracks and gas rushes towards this `vent’, entraining loose material deposited as a fan or spot, and carving a `spider’. However, this model is an exotic process with no likeness on Earth and has never been observed in-action on Mars. </a:t>
            </a:r>
          </a:p>
          <a:p>
            <a:pPr algn="just"/>
            <a:endParaRPr lang="en-US" sz="2400" b="1" dirty="0">
              <a:solidFill>
                <a:schemeClr val="tx1"/>
              </a:solidFill>
            </a:endParaRPr>
          </a:p>
          <a:p>
            <a:pPr algn="just"/>
            <a:r>
              <a:rPr lang="en-US" sz="2400" b="1" dirty="0">
                <a:solidFill>
                  <a:schemeClr val="tx1"/>
                </a:solidFill>
              </a:rPr>
              <a:t>In the absence of Earth analogs, simulating this process at the laboratory scale can provide key insights into whether spiders reflect seasonal activity during a past climate or continue to modify the Martian surface today. </a:t>
            </a:r>
            <a:endParaRPr lang="en-US" sz="2400" dirty="0">
              <a:solidFill>
                <a:schemeClr val="tx1"/>
              </a:solidFill>
            </a:endParaRPr>
          </a:p>
        </p:txBody>
      </p:sp>
      <p:sp>
        <p:nvSpPr>
          <p:cNvPr id="84" name="TextBox 83">
            <a:extLst>
              <a:ext uri="{FF2B5EF4-FFF2-40B4-BE49-F238E27FC236}">
                <a16:creationId xmlns:a16="http://schemas.microsoft.com/office/drawing/2014/main" id="{E7DC0EFC-6C6C-A912-56E4-8D973CF943FC}"/>
              </a:ext>
            </a:extLst>
          </p:cNvPr>
          <p:cNvSpPr txBox="1"/>
          <p:nvPr/>
        </p:nvSpPr>
        <p:spPr>
          <a:xfrm>
            <a:off x="188418" y="4315977"/>
            <a:ext cx="21568764" cy="1569660"/>
          </a:xfrm>
          <a:prstGeom prst="rect">
            <a:avLst/>
          </a:prstGeom>
          <a:solidFill>
            <a:schemeClr val="accent4">
              <a:lumMod val="20000"/>
              <a:lumOff val="80000"/>
            </a:schemeClr>
          </a:solidFill>
          <a:ln w="38100">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400" dirty="0"/>
              <a:t>Dendritic patterns form in systems driven by physical gradients on Earth,</a:t>
            </a:r>
            <a:r>
              <a:rPr lang="en-US" sz="2400" b="1" dirty="0"/>
              <a:t> </a:t>
            </a:r>
            <a:r>
              <a:rPr lang="en-US" sz="2400" dirty="0"/>
              <a:t>e.g. drainage networks. Similar patterns are detected on Mars and Europa, but differ in formation mechanisms. </a:t>
            </a:r>
            <a:r>
              <a:rPr lang="en-US" sz="2400" b="1" dirty="0"/>
              <a:t>`Spiders’ on Mars </a:t>
            </a:r>
            <a:r>
              <a:rPr lang="en-US" sz="2400" dirty="0"/>
              <a:t>are thought to form by seasonal CO</a:t>
            </a:r>
            <a:r>
              <a:rPr lang="en-US" sz="2400" baseline="-25000" dirty="0"/>
              <a:t>2</a:t>
            </a:r>
            <a:r>
              <a:rPr lang="en-US" sz="2400" dirty="0"/>
              <a:t> ice sublimation and </a:t>
            </a:r>
            <a:r>
              <a:rPr lang="en-US" sz="2400" b="1" dirty="0"/>
              <a:t>plume activity</a:t>
            </a:r>
            <a:r>
              <a:rPr lang="en-US" sz="2400" dirty="0"/>
              <a:t>. We propose Earth’s `</a:t>
            </a:r>
            <a:r>
              <a:rPr lang="en-US" sz="2400" b="1" dirty="0"/>
              <a:t>lake stars</a:t>
            </a:r>
            <a:r>
              <a:rPr lang="en-US" sz="2400" dirty="0"/>
              <a:t>’, found on </a:t>
            </a:r>
            <a:r>
              <a:rPr lang="en-US" sz="2400" dirty="0">
                <a:solidFill>
                  <a:schemeClr val="tx1"/>
                </a:solidFill>
              </a:rPr>
              <a:t>frozen lakes </a:t>
            </a:r>
            <a:r>
              <a:rPr lang="en-US" sz="2400" dirty="0"/>
              <a:t>as an analog for </a:t>
            </a:r>
            <a:r>
              <a:rPr lang="en-US" sz="2400" b="1" dirty="0">
                <a:solidFill>
                  <a:schemeClr val="tx1"/>
                </a:solidFill>
              </a:rPr>
              <a:t>Europa’s </a:t>
            </a:r>
            <a:r>
              <a:rPr lang="en-US" sz="2400" b="1" dirty="0" err="1">
                <a:solidFill>
                  <a:schemeClr val="tx1"/>
                </a:solidFill>
              </a:rPr>
              <a:t>Manannán</a:t>
            </a:r>
            <a:r>
              <a:rPr lang="en-US" sz="2400" b="1" dirty="0">
                <a:solidFill>
                  <a:schemeClr val="tx1"/>
                </a:solidFill>
              </a:rPr>
              <a:t> crater </a:t>
            </a:r>
            <a:r>
              <a:rPr lang="en-US" sz="2400" b="1" dirty="0"/>
              <a:t>`spider’ feature</a:t>
            </a:r>
            <a:r>
              <a:rPr lang="en-US" sz="2400" dirty="0">
                <a:solidFill>
                  <a:schemeClr val="tx1"/>
                </a:solidFill>
              </a:rPr>
              <a:t>. </a:t>
            </a:r>
            <a:r>
              <a:rPr lang="en-US" sz="2400" dirty="0"/>
              <a:t>We present analog surface processes experiments performed at JPL to test the formation of both of these features respectively. </a:t>
            </a:r>
            <a:r>
              <a:rPr lang="en-US" sz="2400" dirty="0">
                <a:solidFill>
                  <a:schemeClr val="tx1"/>
                </a:solidFill>
              </a:rPr>
              <a:t>These experiments show how, despite equifinality, we can understand extant surface processes through comparative planetology – on the large and small scale.</a:t>
            </a:r>
            <a:endParaRPr lang="en-US" sz="2400" dirty="0"/>
          </a:p>
        </p:txBody>
      </p:sp>
      <p:pic>
        <p:nvPicPr>
          <p:cNvPr id="86" name="Picture 85">
            <a:extLst>
              <a:ext uri="{FF2B5EF4-FFF2-40B4-BE49-F238E27FC236}">
                <a16:creationId xmlns:a16="http://schemas.microsoft.com/office/drawing/2014/main" id="{5C57A5A0-BA6B-83A2-C9C5-5ECEF61DFEA7}"/>
              </a:ext>
            </a:extLst>
          </p:cNvPr>
          <p:cNvPicPr>
            <a:picLocks noChangeAspect="1"/>
          </p:cNvPicPr>
          <p:nvPr/>
        </p:nvPicPr>
        <p:blipFill rotWithShape="1">
          <a:blip r:embed="rId17"/>
          <a:srcRect l="17390" r="32988" b="23130"/>
          <a:stretch/>
        </p:blipFill>
        <p:spPr>
          <a:xfrm rot="16200000">
            <a:off x="1238783" y="19845053"/>
            <a:ext cx="3416957" cy="3970006"/>
          </a:xfrm>
          <a:prstGeom prst="rect">
            <a:avLst/>
          </a:prstGeom>
        </p:spPr>
      </p:pic>
      <p:pic>
        <p:nvPicPr>
          <p:cNvPr id="87" name="Picture 86">
            <a:extLst>
              <a:ext uri="{FF2B5EF4-FFF2-40B4-BE49-F238E27FC236}">
                <a16:creationId xmlns:a16="http://schemas.microsoft.com/office/drawing/2014/main" id="{9DDE6BC6-59CA-F730-4A0C-F9B2951AEB1A}"/>
              </a:ext>
            </a:extLst>
          </p:cNvPr>
          <p:cNvPicPr>
            <a:picLocks noChangeAspect="1"/>
          </p:cNvPicPr>
          <p:nvPr/>
        </p:nvPicPr>
        <p:blipFill rotWithShape="1">
          <a:blip r:embed="rId18"/>
          <a:srcRect l="42080" t="12569" r="32301" b="43709"/>
          <a:stretch/>
        </p:blipFill>
        <p:spPr>
          <a:xfrm rot="5400000">
            <a:off x="5907574" y="19273770"/>
            <a:ext cx="3416960" cy="5112574"/>
          </a:xfrm>
          <a:prstGeom prst="rect">
            <a:avLst/>
          </a:prstGeom>
        </p:spPr>
      </p:pic>
      <p:sp>
        <p:nvSpPr>
          <p:cNvPr id="5" name="TextBox 4">
            <a:extLst>
              <a:ext uri="{FF2B5EF4-FFF2-40B4-BE49-F238E27FC236}">
                <a16:creationId xmlns:a16="http://schemas.microsoft.com/office/drawing/2014/main" id="{7D084ACE-A331-C361-C6A1-597BAC3952B9}"/>
              </a:ext>
            </a:extLst>
          </p:cNvPr>
          <p:cNvSpPr txBox="1"/>
          <p:nvPr/>
        </p:nvSpPr>
        <p:spPr>
          <a:xfrm rot="1001173">
            <a:off x="10001818" y="6287750"/>
            <a:ext cx="933181" cy="400110"/>
          </a:xfrm>
          <a:prstGeom prst="rect">
            <a:avLst/>
          </a:prstGeom>
          <a:solidFill>
            <a:srgbClr val="FFC000"/>
          </a:solidFill>
        </p:spPr>
        <p:txBody>
          <a:bodyPr wrap="square" rtlCol="0">
            <a:spAutoFit/>
          </a:bodyPr>
          <a:lstStyle/>
          <a:p>
            <a:r>
              <a:rPr lang="en-US" sz="2000" dirty="0"/>
              <a:t>Movie!</a:t>
            </a:r>
          </a:p>
        </p:txBody>
      </p:sp>
      <p:cxnSp>
        <p:nvCxnSpPr>
          <p:cNvPr id="7" name="Straight Arrow Connector 6">
            <a:extLst>
              <a:ext uri="{FF2B5EF4-FFF2-40B4-BE49-F238E27FC236}">
                <a16:creationId xmlns:a16="http://schemas.microsoft.com/office/drawing/2014/main" id="{BF51899B-DFC5-0CC6-F00F-6830B3129300}"/>
              </a:ext>
            </a:extLst>
          </p:cNvPr>
          <p:cNvCxnSpPr>
            <a:cxnSpLocks/>
          </p:cNvCxnSpPr>
          <p:nvPr/>
        </p:nvCxnSpPr>
        <p:spPr>
          <a:xfrm flipH="1">
            <a:off x="10302064" y="16080091"/>
            <a:ext cx="216051" cy="372321"/>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pic>
        <p:nvPicPr>
          <p:cNvPr id="17" name="Picture 16">
            <a:extLst>
              <a:ext uri="{FF2B5EF4-FFF2-40B4-BE49-F238E27FC236}">
                <a16:creationId xmlns:a16="http://schemas.microsoft.com/office/drawing/2014/main" id="{2B728143-25C6-CD45-2AB2-28FE5B9DB8E6}"/>
              </a:ext>
            </a:extLst>
          </p:cNvPr>
          <p:cNvPicPr>
            <a:picLocks noChangeAspect="1"/>
          </p:cNvPicPr>
          <p:nvPr/>
        </p:nvPicPr>
        <p:blipFill rotWithShape="1">
          <a:blip r:embed="rId19"/>
          <a:srcRect b="25578"/>
          <a:stretch/>
        </p:blipFill>
        <p:spPr>
          <a:xfrm>
            <a:off x="978385" y="16072339"/>
            <a:ext cx="3960472" cy="3828036"/>
          </a:xfrm>
          <a:prstGeom prst="rect">
            <a:avLst/>
          </a:prstGeom>
        </p:spPr>
      </p:pic>
      <p:pic>
        <p:nvPicPr>
          <p:cNvPr id="33" name="Picture 32">
            <a:extLst>
              <a:ext uri="{FF2B5EF4-FFF2-40B4-BE49-F238E27FC236}">
                <a16:creationId xmlns:a16="http://schemas.microsoft.com/office/drawing/2014/main" id="{51AD8A62-BC34-0F33-5665-32F626C6CC8C}"/>
              </a:ext>
            </a:extLst>
          </p:cNvPr>
          <p:cNvPicPr>
            <a:picLocks noChangeAspect="1"/>
          </p:cNvPicPr>
          <p:nvPr/>
        </p:nvPicPr>
        <p:blipFill rotWithShape="1">
          <a:blip r:embed="rId20"/>
          <a:srcRect r="16786"/>
          <a:stretch/>
        </p:blipFill>
        <p:spPr>
          <a:xfrm>
            <a:off x="5059335" y="16081193"/>
            <a:ext cx="5113006" cy="3828036"/>
          </a:xfrm>
          <a:prstGeom prst="rect">
            <a:avLst/>
          </a:prstGeom>
        </p:spPr>
      </p:pic>
      <p:cxnSp>
        <p:nvCxnSpPr>
          <p:cNvPr id="35" name="Straight Arrow Connector 34">
            <a:extLst>
              <a:ext uri="{FF2B5EF4-FFF2-40B4-BE49-F238E27FC236}">
                <a16:creationId xmlns:a16="http://schemas.microsoft.com/office/drawing/2014/main" id="{190FF96E-7E7B-8E87-D0AD-5CEAD70F9FF6}"/>
              </a:ext>
            </a:extLst>
          </p:cNvPr>
          <p:cNvCxnSpPr>
            <a:cxnSpLocks/>
          </p:cNvCxnSpPr>
          <p:nvPr/>
        </p:nvCxnSpPr>
        <p:spPr>
          <a:xfrm flipH="1">
            <a:off x="8077249" y="19349621"/>
            <a:ext cx="363725" cy="1168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CFC4017-BF15-769E-ED44-BED6EE8806B5}"/>
              </a:ext>
            </a:extLst>
          </p:cNvPr>
          <p:cNvSpPr txBox="1"/>
          <p:nvPr/>
        </p:nvSpPr>
        <p:spPr>
          <a:xfrm>
            <a:off x="8526181" y="19107204"/>
            <a:ext cx="1318659" cy="461665"/>
          </a:xfrm>
          <a:prstGeom prst="rect">
            <a:avLst/>
          </a:prstGeom>
          <a:noFill/>
        </p:spPr>
        <p:txBody>
          <a:bodyPr wrap="square" rtlCol="0">
            <a:spAutoFit/>
          </a:bodyPr>
          <a:lstStyle/>
          <a:p>
            <a:r>
              <a:rPr lang="en-US" sz="2400" b="1" dirty="0">
                <a:solidFill>
                  <a:schemeClr val="bg1"/>
                </a:solidFill>
              </a:rPr>
              <a:t>Plume!</a:t>
            </a:r>
          </a:p>
        </p:txBody>
      </p:sp>
      <p:sp>
        <p:nvSpPr>
          <p:cNvPr id="51" name="TextBox 50">
            <a:extLst>
              <a:ext uri="{FF2B5EF4-FFF2-40B4-BE49-F238E27FC236}">
                <a16:creationId xmlns:a16="http://schemas.microsoft.com/office/drawing/2014/main" id="{92285893-3D87-8D7D-7CD4-02CE9949474E}"/>
              </a:ext>
            </a:extLst>
          </p:cNvPr>
          <p:cNvSpPr txBox="1"/>
          <p:nvPr/>
        </p:nvSpPr>
        <p:spPr>
          <a:xfrm>
            <a:off x="1061807" y="16184656"/>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2a</a:t>
            </a:r>
          </a:p>
        </p:txBody>
      </p:sp>
      <p:sp>
        <p:nvSpPr>
          <p:cNvPr id="53" name="TextBox 52">
            <a:extLst>
              <a:ext uri="{FF2B5EF4-FFF2-40B4-BE49-F238E27FC236}">
                <a16:creationId xmlns:a16="http://schemas.microsoft.com/office/drawing/2014/main" id="{4D64BC55-44F3-75F5-0625-54490A9610C9}"/>
              </a:ext>
            </a:extLst>
          </p:cNvPr>
          <p:cNvSpPr txBox="1"/>
          <p:nvPr/>
        </p:nvSpPr>
        <p:spPr>
          <a:xfrm>
            <a:off x="5191297" y="16184656"/>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2b</a:t>
            </a:r>
          </a:p>
        </p:txBody>
      </p:sp>
      <p:sp>
        <p:nvSpPr>
          <p:cNvPr id="54" name="TextBox 53">
            <a:extLst>
              <a:ext uri="{FF2B5EF4-FFF2-40B4-BE49-F238E27FC236}">
                <a16:creationId xmlns:a16="http://schemas.microsoft.com/office/drawing/2014/main" id="{BDA6D2D4-435A-FBF8-27EF-E4DF9E4C2668}"/>
              </a:ext>
            </a:extLst>
          </p:cNvPr>
          <p:cNvSpPr txBox="1"/>
          <p:nvPr/>
        </p:nvSpPr>
        <p:spPr>
          <a:xfrm>
            <a:off x="1113442" y="20240220"/>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2c</a:t>
            </a:r>
          </a:p>
        </p:txBody>
      </p:sp>
      <p:sp>
        <p:nvSpPr>
          <p:cNvPr id="55" name="TextBox 54">
            <a:extLst>
              <a:ext uri="{FF2B5EF4-FFF2-40B4-BE49-F238E27FC236}">
                <a16:creationId xmlns:a16="http://schemas.microsoft.com/office/drawing/2014/main" id="{FB02F60E-6247-FAAB-338F-97D69201A4C1}"/>
              </a:ext>
            </a:extLst>
          </p:cNvPr>
          <p:cNvSpPr txBox="1"/>
          <p:nvPr/>
        </p:nvSpPr>
        <p:spPr>
          <a:xfrm>
            <a:off x="5191297" y="20240220"/>
            <a:ext cx="4559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2d</a:t>
            </a:r>
          </a:p>
        </p:txBody>
      </p:sp>
      <p:sp>
        <p:nvSpPr>
          <p:cNvPr id="44" name="TextBox 43">
            <a:extLst>
              <a:ext uri="{FF2B5EF4-FFF2-40B4-BE49-F238E27FC236}">
                <a16:creationId xmlns:a16="http://schemas.microsoft.com/office/drawing/2014/main" id="{6A3B43EB-D9A5-DAFD-917C-BAE9217C3784}"/>
              </a:ext>
            </a:extLst>
          </p:cNvPr>
          <p:cNvSpPr txBox="1"/>
          <p:nvPr/>
        </p:nvSpPr>
        <p:spPr>
          <a:xfrm>
            <a:off x="271150" y="23763888"/>
            <a:ext cx="10587899" cy="5632311"/>
          </a:xfrm>
          <a:prstGeom prst="rect">
            <a:avLst/>
          </a:prstGeom>
          <a:solidFill>
            <a:schemeClr val="accent4">
              <a:lumMod val="20000"/>
              <a:lumOff val="80000"/>
            </a:schemeClr>
          </a:solidFill>
          <a:ln w="38100">
            <a:solidFill>
              <a:schemeClr val="accent4">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dirty="0">
                <a:solidFill>
                  <a:schemeClr val="tx1"/>
                </a:solidFill>
              </a:rPr>
              <a:t>We ran experiments in JPL’s </a:t>
            </a:r>
            <a:r>
              <a:rPr lang="en-US" sz="2400" b="1" dirty="0">
                <a:solidFill>
                  <a:schemeClr val="tx1"/>
                </a:solidFill>
              </a:rPr>
              <a:t>D</a:t>
            </a:r>
            <a:r>
              <a:rPr lang="en-US" sz="2400" dirty="0">
                <a:solidFill>
                  <a:schemeClr val="tx1"/>
                </a:solidFill>
              </a:rPr>
              <a:t>irty </a:t>
            </a:r>
            <a:r>
              <a:rPr lang="en-US" sz="2400" b="1" dirty="0">
                <a:solidFill>
                  <a:schemeClr val="tx1"/>
                </a:solidFill>
              </a:rPr>
              <a:t>U</a:t>
            </a:r>
            <a:r>
              <a:rPr lang="en-US" sz="2400" dirty="0">
                <a:solidFill>
                  <a:schemeClr val="tx1"/>
                </a:solidFill>
              </a:rPr>
              <a:t>nder-vacuum </a:t>
            </a:r>
            <a:r>
              <a:rPr lang="en-US" sz="2400" b="1" dirty="0">
                <a:solidFill>
                  <a:schemeClr val="tx1"/>
                </a:solidFill>
              </a:rPr>
              <a:t>S</a:t>
            </a:r>
            <a:r>
              <a:rPr lang="en-US" sz="2400" dirty="0">
                <a:solidFill>
                  <a:schemeClr val="tx1"/>
                </a:solidFill>
              </a:rPr>
              <a:t>imulation </a:t>
            </a:r>
            <a:r>
              <a:rPr lang="en-US" sz="2400" b="1" dirty="0">
                <a:solidFill>
                  <a:schemeClr val="tx1"/>
                </a:solidFill>
              </a:rPr>
              <a:t>T</a:t>
            </a:r>
            <a:r>
              <a:rPr lang="en-US" sz="2400" dirty="0">
                <a:solidFill>
                  <a:schemeClr val="tx1"/>
                </a:solidFill>
              </a:rPr>
              <a:t>estbed for </a:t>
            </a:r>
            <a:r>
              <a:rPr lang="en-US" sz="2400" b="1" dirty="0">
                <a:solidFill>
                  <a:schemeClr val="tx1"/>
                </a:solidFill>
              </a:rPr>
              <a:t>I</a:t>
            </a:r>
            <a:r>
              <a:rPr lang="en-US" sz="2400" dirty="0">
                <a:solidFill>
                  <a:schemeClr val="tx1"/>
                </a:solidFill>
              </a:rPr>
              <a:t>cy </a:t>
            </a:r>
            <a:r>
              <a:rPr lang="en-US" sz="2400" b="1" dirty="0">
                <a:solidFill>
                  <a:schemeClr val="tx1"/>
                </a:solidFill>
              </a:rPr>
              <a:t>E</a:t>
            </a:r>
            <a:r>
              <a:rPr lang="en-US" sz="2400" dirty="0">
                <a:solidFill>
                  <a:schemeClr val="tx1"/>
                </a:solidFill>
              </a:rPr>
              <a:t>nvironments (DUSTIE) chamber to test if spider morphologies formed when the interface between Mars dust simulant and condensed CO</a:t>
            </a:r>
            <a:r>
              <a:rPr lang="en-US" sz="2400" baseline="-25000" dirty="0">
                <a:solidFill>
                  <a:schemeClr val="tx1"/>
                </a:solidFill>
              </a:rPr>
              <a:t>2</a:t>
            </a:r>
            <a:r>
              <a:rPr lang="en-US" sz="2400" dirty="0">
                <a:solidFill>
                  <a:schemeClr val="tx1"/>
                </a:solidFill>
              </a:rPr>
              <a:t> ice was heated.</a:t>
            </a:r>
          </a:p>
          <a:p>
            <a:pPr algn="just"/>
            <a:endParaRPr lang="en-US" sz="2400" dirty="0">
              <a:solidFill>
                <a:schemeClr val="tx1"/>
              </a:solidFill>
            </a:endParaRPr>
          </a:p>
          <a:p>
            <a:pPr algn="just"/>
            <a:r>
              <a:rPr lang="en-US" sz="2400" dirty="0">
                <a:solidFill>
                  <a:schemeClr val="tx1"/>
                </a:solidFill>
              </a:rPr>
              <a:t>A layer of dust with a heater ~ 5 mm below the surface was cooled to ~ 90 K in a LN</a:t>
            </a:r>
            <a:r>
              <a:rPr lang="en-US" sz="2400" baseline="-25000" dirty="0">
                <a:solidFill>
                  <a:schemeClr val="tx1"/>
                </a:solidFill>
              </a:rPr>
              <a:t>2</a:t>
            </a:r>
            <a:r>
              <a:rPr lang="en-US" sz="2400" dirty="0">
                <a:solidFill>
                  <a:schemeClr val="tx1"/>
                </a:solidFill>
              </a:rPr>
              <a:t> bath then placed into DUSTIE which is cooled with a LN</a:t>
            </a:r>
            <a:r>
              <a:rPr lang="en-US" sz="2400" baseline="-25000" dirty="0">
                <a:solidFill>
                  <a:schemeClr val="tx1"/>
                </a:solidFill>
              </a:rPr>
              <a:t>2</a:t>
            </a:r>
            <a:r>
              <a:rPr lang="en-US" sz="2400" dirty="0">
                <a:solidFill>
                  <a:schemeClr val="tx1"/>
                </a:solidFill>
              </a:rPr>
              <a:t> plate and shroud (2a). A vacuum pump pulled to Mars polar winter pressures between 4 and 10 mbar. We flowed in CO</a:t>
            </a:r>
            <a:r>
              <a:rPr lang="en-US" sz="2400" baseline="-25000" dirty="0">
                <a:solidFill>
                  <a:schemeClr val="tx1"/>
                </a:solidFill>
              </a:rPr>
              <a:t>2</a:t>
            </a:r>
            <a:r>
              <a:rPr lang="en-US" sz="2400" dirty="0">
                <a:solidFill>
                  <a:schemeClr val="tx1"/>
                </a:solidFill>
              </a:rPr>
              <a:t> gas which condensed as ice. We then activated the heater. </a:t>
            </a:r>
            <a:r>
              <a:rPr lang="en-US" sz="2400" dirty="0">
                <a:solidFill>
                  <a:schemeClr val="tx1"/>
                </a:solidFill>
                <a:ea typeface="Times New Roman" panose="02020603050405020304" pitchFamily="18" charset="0"/>
              </a:rPr>
              <a:t>In each case, a plume developed and `cracked’ spider morphologies formed. However, CO</a:t>
            </a:r>
            <a:r>
              <a:rPr lang="en-US" sz="2400" baseline="-25000" dirty="0">
                <a:solidFill>
                  <a:schemeClr val="tx1"/>
                </a:solidFill>
                <a:ea typeface="Times New Roman" panose="02020603050405020304" pitchFamily="18" charset="0"/>
              </a:rPr>
              <a:t>2</a:t>
            </a:r>
            <a:r>
              <a:rPr lang="en-US" sz="2400" dirty="0">
                <a:solidFill>
                  <a:schemeClr val="tx1"/>
                </a:solidFill>
                <a:ea typeface="Times New Roman" panose="02020603050405020304" pitchFamily="18" charset="0"/>
              </a:rPr>
              <a:t> diffused &lt; 5mm into the dust and so the ice sublimated from </a:t>
            </a:r>
            <a:r>
              <a:rPr lang="en-US" sz="2400" i="1" dirty="0">
                <a:solidFill>
                  <a:schemeClr val="tx1"/>
                </a:solidFill>
                <a:ea typeface="Times New Roman" panose="02020603050405020304" pitchFamily="18" charset="0"/>
              </a:rPr>
              <a:t>within</a:t>
            </a:r>
            <a:r>
              <a:rPr lang="en-US" sz="2400" dirty="0">
                <a:solidFill>
                  <a:schemeClr val="tx1"/>
                </a:solidFill>
                <a:ea typeface="Times New Roman" panose="02020603050405020304" pitchFamily="18" charset="0"/>
              </a:rPr>
              <a:t> the simulant causing thermal stress cracks. Future experiments will investigate whether this alternate mechanism is dependent on grain size and ice deposition modes. When reconciled with mapping work with Mars Reconnaissance Orbiter high resolution imagery, these experiments may help to relate morphology and activity to local conditions, revealing insights to seasonal activity on Mars, past and present.</a:t>
            </a:r>
            <a:endParaRPr lang="en-US" sz="2400" dirty="0">
              <a:solidFill>
                <a:schemeClr val="tx1"/>
              </a:solidFill>
              <a:effectLst/>
              <a:ea typeface="Times New Roman" panose="02020603050405020304" pitchFamily="18" charset="0"/>
            </a:endParaRPr>
          </a:p>
        </p:txBody>
      </p:sp>
      <p:sp>
        <p:nvSpPr>
          <p:cNvPr id="52" name="TextBox 51">
            <a:extLst>
              <a:ext uri="{FF2B5EF4-FFF2-40B4-BE49-F238E27FC236}">
                <a16:creationId xmlns:a16="http://schemas.microsoft.com/office/drawing/2014/main" id="{2DEF3F1A-4CEA-559C-EF56-3E74C18D36BF}"/>
              </a:ext>
            </a:extLst>
          </p:cNvPr>
          <p:cNvSpPr txBox="1"/>
          <p:nvPr/>
        </p:nvSpPr>
        <p:spPr>
          <a:xfrm>
            <a:off x="12369099" y="10983708"/>
            <a:ext cx="43628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4a</a:t>
            </a:r>
          </a:p>
        </p:txBody>
      </p:sp>
      <p:sp>
        <p:nvSpPr>
          <p:cNvPr id="64" name="TextBox 63">
            <a:extLst>
              <a:ext uri="{FF2B5EF4-FFF2-40B4-BE49-F238E27FC236}">
                <a16:creationId xmlns:a16="http://schemas.microsoft.com/office/drawing/2014/main" id="{72D85207-C4EB-A3BA-6F89-213576769CBB}"/>
              </a:ext>
            </a:extLst>
          </p:cNvPr>
          <p:cNvSpPr txBox="1"/>
          <p:nvPr/>
        </p:nvSpPr>
        <p:spPr>
          <a:xfrm>
            <a:off x="17856190" y="10976842"/>
            <a:ext cx="445894" cy="4017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solidFill>
                  <a:schemeClr val="tx1"/>
                </a:solidFill>
              </a:rPr>
              <a:t>4b</a:t>
            </a:r>
          </a:p>
        </p:txBody>
      </p:sp>
      <p:sp>
        <p:nvSpPr>
          <p:cNvPr id="66" name="TextBox 65">
            <a:extLst>
              <a:ext uri="{FF2B5EF4-FFF2-40B4-BE49-F238E27FC236}">
                <a16:creationId xmlns:a16="http://schemas.microsoft.com/office/drawing/2014/main" id="{EA061C14-FC1E-3DDF-2E35-CBC2B0423FE4}"/>
              </a:ext>
            </a:extLst>
          </p:cNvPr>
          <p:cNvSpPr txBox="1"/>
          <p:nvPr/>
        </p:nvSpPr>
        <p:spPr>
          <a:xfrm rot="2716148">
            <a:off x="21042603" y="17792673"/>
            <a:ext cx="940968" cy="400110"/>
          </a:xfrm>
          <a:prstGeom prst="rect">
            <a:avLst/>
          </a:prstGeom>
          <a:solidFill>
            <a:srgbClr val="FFC000"/>
          </a:solidFill>
        </p:spPr>
        <p:txBody>
          <a:bodyPr wrap="square" rtlCol="0">
            <a:spAutoFit/>
          </a:bodyPr>
          <a:lstStyle/>
          <a:p>
            <a:r>
              <a:rPr lang="en-US" sz="2000" dirty="0"/>
              <a:t>Movie!</a:t>
            </a:r>
          </a:p>
        </p:txBody>
      </p:sp>
      <p:cxnSp>
        <p:nvCxnSpPr>
          <p:cNvPr id="67" name="Straight Arrow Connector 66">
            <a:extLst>
              <a:ext uri="{FF2B5EF4-FFF2-40B4-BE49-F238E27FC236}">
                <a16:creationId xmlns:a16="http://schemas.microsoft.com/office/drawing/2014/main" id="{246F12A1-39A0-8B44-C9AE-E17D8BC69798}"/>
              </a:ext>
            </a:extLst>
          </p:cNvPr>
          <p:cNvCxnSpPr>
            <a:cxnSpLocks/>
          </p:cNvCxnSpPr>
          <p:nvPr/>
        </p:nvCxnSpPr>
        <p:spPr>
          <a:xfrm flipH="1">
            <a:off x="21061210" y="18209083"/>
            <a:ext cx="289927" cy="25121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70" name="TextBox 69">
            <a:extLst>
              <a:ext uri="{FF2B5EF4-FFF2-40B4-BE49-F238E27FC236}">
                <a16:creationId xmlns:a16="http://schemas.microsoft.com/office/drawing/2014/main" id="{E88DE46E-AE8F-BEF8-1017-6BE9514C7D97}"/>
              </a:ext>
            </a:extLst>
          </p:cNvPr>
          <p:cNvSpPr txBox="1"/>
          <p:nvPr/>
        </p:nvSpPr>
        <p:spPr>
          <a:xfrm rot="1715405">
            <a:off x="10243196" y="15609303"/>
            <a:ext cx="933181" cy="400110"/>
          </a:xfrm>
          <a:prstGeom prst="rect">
            <a:avLst/>
          </a:prstGeom>
          <a:solidFill>
            <a:srgbClr val="FFC000"/>
          </a:solidFill>
        </p:spPr>
        <p:txBody>
          <a:bodyPr wrap="square" rtlCol="0">
            <a:spAutoFit/>
          </a:bodyPr>
          <a:lstStyle/>
          <a:p>
            <a:r>
              <a:rPr lang="en-US" sz="2000" dirty="0"/>
              <a:t>Movie!</a:t>
            </a:r>
          </a:p>
        </p:txBody>
      </p:sp>
      <p:cxnSp>
        <p:nvCxnSpPr>
          <p:cNvPr id="71" name="Straight Arrow Connector 70">
            <a:extLst>
              <a:ext uri="{FF2B5EF4-FFF2-40B4-BE49-F238E27FC236}">
                <a16:creationId xmlns:a16="http://schemas.microsoft.com/office/drawing/2014/main" id="{3F761C15-6DF5-0B13-4503-6A0A2CBCBF08}"/>
              </a:ext>
            </a:extLst>
          </p:cNvPr>
          <p:cNvCxnSpPr>
            <a:cxnSpLocks/>
          </p:cNvCxnSpPr>
          <p:nvPr/>
        </p:nvCxnSpPr>
        <p:spPr>
          <a:xfrm flipH="1">
            <a:off x="10226290" y="6775814"/>
            <a:ext cx="216051" cy="372321"/>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pic>
        <p:nvPicPr>
          <p:cNvPr id="1028" name="Picture 4" descr="Preview of your QR Code">
            <a:extLst>
              <a:ext uri="{FF2B5EF4-FFF2-40B4-BE49-F238E27FC236}">
                <a16:creationId xmlns:a16="http://schemas.microsoft.com/office/drawing/2014/main" id="{4A94FDEC-A275-2B8E-E228-9E0A8E440BD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04448" y="16079958"/>
            <a:ext cx="1055624" cy="105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24764</TotalTime>
  <Words>1180</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38</cp:revision>
  <dcterms:created xsi:type="dcterms:W3CDTF">2022-08-22T17:05:38Z</dcterms:created>
  <dcterms:modified xsi:type="dcterms:W3CDTF">2023-11-29T04:08:12Z</dcterms:modified>
</cp:coreProperties>
</file>