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CBEA06-7298-F5AF-E46F-36D6DE6EBD85}" name="Hong, Sophia (US 1200)" initials="HS(1" userId="S::ana.s.hong@jpl.nasa.gov::8ed35a80-99c1-44c0-b57b-9b3aa285e4d8" providerId="AD"/>
  <p188:author id="{9F1056C4-72A9-A504-F5CB-4FBBE654700D}" name="Castaneda, Lupe (US 1230)" initials="CL(1" userId="S::Guadalupe.Castaneda@jpl.nasa.gov::6691f1d8-cdcc-421d-b26a-5c6cdec0460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zurilla, Katherine A (US 3227)" initials="DKA(3" lastIdx="1" clrIdx="0">
    <p:extLst>
      <p:ext uri="{19B8F6BF-5375-455C-9EA6-DF929625EA0E}">
        <p15:presenceInfo xmlns:p15="http://schemas.microsoft.com/office/powerpoint/2012/main" userId="S-1-5-21-1608413684-1126320247-1535859923-440436" providerId="AD"/>
      </p:ext>
    </p:extLst>
  </p:cmAuthor>
  <p:cmAuthor id="2" name="Teece, Bonnie (3227)" initials="TB(" lastIdx="1" clrIdx="1">
    <p:extLst>
      <p:ext uri="{19B8F6BF-5375-455C-9EA6-DF929625EA0E}">
        <p15:presenceInfo xmlns:p15="http://schemas.microsoft.com/office/powerpoint/2012/main" userId="S-1-5-21-1608413684-1126320247-1535859923-4073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78" autoAdjust="0"/>
    <p:restoredTop sz="96405"/>
  </p:normalViewPr>
  <p:slideViewPr>
    <p:cSldViewPr snapToGrid="0">
      <p:cViewPr>
        <p:scale>
          <a:sx n="33" d="100"/>
          <a:sy n="33" d="100"/>
        </p:scale>
        <p:origin x="1770" y="-51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9/21/2023</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3.png"/><Relationship Id="rId7"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png"/><Relationship Id="rId10" Type="http://schemas.openxmlformats.org/officeDocument/2006/relationships/image" Target="../media/image5.jpeg"/><Relationship Id="rId4" Type="http://schemas.openxmlformats.org/officeDocument/2006/relationships/hyperlink" Target="mailto:Katherine.a.Dzurilla@jpl.nasa.gov" TargetMode="External"/><Relationship Id="rId9"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008870-3C96-F7DA-7C91-760C1D693711}"/>
              </a:ext>
            </a:extLst>
          </p:cNvPr>
          <p:cNvSpPr/>
          <p:nvPr/>
        </p:nvSpPr>
        <p:spPr>
          <a:xfrm>
            <a:off x="0" y="-54024"/>
            <a:ext cx="21945600" cy="22979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4" name="Rectangle 3">
            <a:extLst>
              <a:ext uri="{FF2B5EF4-FFF2-40B4-BE49-F238E27FC236}">
                <a16:creationId xmlns:a16="http://schemas.microsoft.com/office/drawing/2014/main" id="{204185AC-9F19-D1B5-3E2C-C165D877F433}"/>
              </a:ext>
            </a:extLst>
          </p:cNvPr>
          <p:cNvSpPr/>
          <p:nvPr/>
        </p:nvSpPr>
        <p:spPr>
          <a:xfrm>
            <a:off x="0" y="2417069"/>
            <a:ext cx="21945600" cy="62202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729474" y="28632241"/>
            <a:ext cx="8050696" cy="2354491"/>
          </a:xfrm>
          <a:prstGeom prst="rect">
            <a:avLst/>
          </a:prstGeom>
          <a:noFill/>
        </p:spPr>
        <p:txBody>
          <a:bodyPr wrap="square" rtlCol="0">
            <a:spAutoFit/>
          </a:bodyPr>
          <a:lstStyle/>
          <a:p>
            <a:r>
              <a:rPr lang="en-US" sz="2200" b="1" dirty="0">
                <a:latin typeface="Helvetica" pitchFamily="2" charset="0"/>
                <a:cs typeface="Arial" panose="020B0604020202020204" pitchFamily="34" charset="0"/>
              </a:rPr>
              <a:t>National Aeronautics and Space Administration</a:t>
            </a:r>
          </a:p>
          <a:p>
            <a:pPr>
              <a:spcBef>
                <a:spcPts val="1800"/>
              </a:spcBef>
            </a:pPr>
            <a:r>
              <a:rPr lang="en-US" sz="2200" b="1" dirty="0">
                <a:latin typeface="Helvetica" pitchFamily="2" charset="0"/>
                <a:cs typeface="Arial" panose="020B0604020202020204" pitchFamily="34" charset="0"/>
              </a:rPr>
              <a:t>Jet Propulsion Laboratory</a:t>
            </a:r>
          </a:p>
          <a:p>
            <a:r>
              <a:rPr lang="en-US" sz="2200" dirty="0">
                <a:latin typeface="Helvetica" pitchFamily="2" charset="0"/>
                <a:cs typeface="Arial" panose="020B0604020202020204" pitchFamily="34" charset="0"/>
              </a:rPr>
              <a:t>California Institute of Technology</a:t>
            </a:r>
          </a:p>
          <a:p>
            <a:r>
              <a:rPr lang="en-US" sz="2200" dirty="0">
                <a:latin typeface="Helvetica" pitchFamily="2" charset="0"/>
                <a:cs typeface="Arial" panose="020B0604020202020204" pitchFamily="34" charset="0"/>
              </a:rPr>
              <a:t>Pasadena, California</a:t>
            </a:r>
          </a:p>
          <a:p>
            <a:endParaRPr lang="en-US" sz="2200" dirty="0">
              <a:latin typeface="Helvetica" pitchFamily="2" charset="0"/>
              <a:cs typeface="Arial" panose="020B0604020202020204" pitchFamily="34" charset="0"/>
            </a:endParaRPr>
          </a:p>
          <a:p>
            <a:r>
              <a:rPr lang="en-US" sz="2200" b="1" dirty="0" err="1">
                <a:latin typeface="Helvetica" pitchFamily="2" charset="0"/>
                <a:cs typeface="Arial" panose="020B0604020202020204" pitchFamily="34" charset="0"/>
              </a:rPr>
              <a:t>www.nasa.gov</a:t>
            </a:r>
            <a:endParaRPr lang="en-US" sz="2200" b="1" dirty="0">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729474" y="835097"/>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2" name="Rectangle 11">
            <a:extLst>
              <a:ext uri="{FF2B5EF4-FFF2-40B4-BE49-F238E27FC236}">
                <a16:creationId xmlns:a16="http://schemas.microsoft.com/office/drawing/2014/main" id="{E1B6AD9F-C2D0-FAA0-B80B-B64AFDA924FD}"/>
              </a:ext>
            </a:extLst>
          </p:cNvPr>
          <p:cNvSpPr/>
          <p:nvPr/>
        </p:nvSpPr>
        <p:spPr>
          <a:xfrm>
            <a:off x="8541399" y="28332385"/>
            <a:ext cx="12674727" cy="405770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03CE19A-D280-F67F-3E02-115A87F9AEB3}"/>
              </a:ext>
            </a:extLst>
          </p:cNvPr>
          <p:cNvSpPr txBox="1"/>
          <p:nvPr/>
        </p:nvSpPr>
        <p:spPr>
          <a:xfrm>
            <a:off x="729475" y="4385531"/>
            <a:ext cx="19895036" cy="2308324"/>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Phosphorus and Mineral Interactions on Enceladus </a:t>
            </a:r>
          </a:p>
        </p:txBody>
      </p:sp>
      <p:sp>
        <p:nvSpPr>
          <p:cNvPr id="15" name="TextBox 14">
            <a:extLst>
              <a:ext uri="{FF2B5EF4-FFF2-40B4-BE49-F238E27FC236}">
                <a16:creationId xmlns:a16="http://schemas.microsoft.com/office/drawing/2014/main" id="{1432E216-21F1-A2C5-49F4-69DE267EBFE5}"/>
              </a:ext>
            </a:extLst>
          </p:cNvPr>
          <p:cNvSpPr txBox="1"/>
          <p:nvPr/>
        </p:nvSpPr>
        <p:spPr>
          <a:xfrm>
            <a:off x="1321089" y="6653994"/>
            <a:ext cx="19376571"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Author: Katherine A. Dzurilla, JPL Postdoctoral Fellow (3227)</a:t>
            </a:r>
          </a:p>
          <a:p>
            <a:pPr algn="ctr"/>
            <a:r>
              <a:rPr lang="en-US" sz="4000" b="1" dirty="0">
                <a:solidFill>
                  <a:schemeClr val="bg1"/>
                </a:solidFill>
                <a:latin typeface="Arial" panose="020B0604020202020204" pitchFamily="34" charset="0"/>
                <a:cs typeface="Arial" panose="020B0604020202020204" pitchFamily="34" charset="0"/>
              </a:rPr>
              <a:t>Bronwyn L. Teece (3227), Laura M. Barge (3227)</a:t>
            </a:r>
          </a:p>
        </p:txBody>
      </p:sp>
      <p:sp>
        <p:nvSpPr>
          <p:cNvPr id="16" name="TextBox 15">
            <a:extLst>
              <a:ext uri="{FF2B5EF4-FFF2-40B4-BE49-F238E27FC236}">
                <a16:creationId xmlns:a16="http://schemas.microsoft.com/office/drawing/2014/main" id="{1F793811-165A-F465-D149-810F948966A7}"/>
              </a:ext>
            </a:extLst>
          </p:cNvPr>
          <p:cNvSpPr txBox="1"/>
          <p:nvPr/>
        </p:nvSpPr>
        <p:spPr>
          <a:xfrm>
            <a:off x="800099" y="3078666"/>
            <a:ext cx="20416026"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Postdoc Research</a:t>
            </a: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3"/>
          <a:stretch>
            <a:fillRect/>
          </a:stretch>
        </p:blipFill>
        <p:spPr>
          <a:xfrm>
            <a:off x="19897512" y="279967"/>
            <a:ext cx="1548832" cy="1548832"/>
          </a:xfrm>
          <a:prstGeom prst="rect">
            <a:avLst/>
          </a:prstGeom>
        </p:spPr>
      </p:pic>
      <p:sp>
        <p:nvSpPr>
          <p:cNvPr id="20" name="TextBox 19">
            <a:extLst>
              <a:ext uri="{FF2B5EF4-FFF2-40B4-BE49-F238E27FC236}">
                <a16:creationId xmlns:a16="http://schemas.microsoft.com/office/drawing/2014/main" id="{C3D5331E-3FEF-EE5C-7D18-7A1A7CDF432F}"/>
              </a:ext>
            </a:extLst>
          </p:cNvPr>
          <p:cNvSpPr txBox="1"/>
          <p:nvPr/>
        </p:nvSpPr>
        <p:spPr>
          <a:xfrm>
            <a:off x="729474" y="31456747"/>
            <a:ext cx="5976257" cy="1323439"/>
          </a:xfrm>
          <a:prstGeom prst="rect">
            <a:avLst/>
          </a:prstGeom>
          <a:noFill/>
        </p:spPr>
        <p:txBody>
          <a:bodyPr wrap="square" rtlCol="0">
            <a:spAutoFit/>
          </a:bodyPr>
          <a:lstStyle/>
          <a:p>
            <a:pPr>
              <a:spcBef>
                <a:spcPts val="1200"/>
              </a:spcBef>
            </a:pPr>
            <a:r>
              <a:rPr lang="en-US" sz="2000" dirty="0">
                <a:latin typeface="Arial" panose="020B0604020202020204" pitchFamily="34" charset="0"/>
                <a:cs typeface="Arial" panose="020B0604020202020204" pitchFamily="34" charset="0"/>
              </a:rPr>
              <a:t>Clearance Number: CL#00-0000</a:t>
            </a:r>
          </a:p>
          <a:p>
            <a:pPr>
              <a:spcBef>
                <a:spcPts val="1200"/>
              </a:spcBef>
            </a:pPr>
            <a:r>
              <a:rPr lang="en-US" sz="2000" dirty="0">
                <a:latin typeface="Arial" panose="020B0604020202020204" pitchFamily="34" charset="0"/>
                <a:cs typeface="Arial" panose="020B0604020202020204" pitchFamily="34" charset="0"/>
              </a:rPr>
              <a:t>Poster Number: PRD-P-020</a:t>
            </a:r>
          </a:p>
          <a:p>
            <a:pPr>
              <a:spcBef>
                <a:spcPts val="1200"/>
              </a:spcBef>
            </a:pPr>
            <a:r>
              <a:rPr lang="en-US" sz="2000" dirty="0">
                <a:latin typeface="Helvetica" pitchFamily="2" charset="0"/>
                <a:cs typeface="Arial" panose="020B0604020202020204" pitchFamily="34" charset="0"/>
              </a:rPr>
              <a:t>Copyright 2023. All rights reserved.</a:t>
            </a:r>
          </a:p>
        </p:txBody>
      </p:sp>
      <p:sp>
        <p:nvSpPr>
          <p:cNvPr id="2" name="TextBox 1">
            <a:extLst>
              <a:ext uri="{FF2B5EF4-FFF2-40B4-BE49-F238E27FC236}">
                <a16:creationId xmlns:a16="http://schemas.microsoft.com/office/drawing/2014/main" id="{15F8681B-2025-FBE5-4C9F-CD63D9834A06}"/>
              </a:ext>
            </a:extLst>
          </p:cNvPr>
          <p:cNvSpPr txBox="1"/>
          <p:nvPr/>
        </p:nvSpPr>
        <p:spPr>
          <a:xfrm>
            <a:off x="8780170" y="28532869"/>
            <a:ext cx="9798392" cy="4247317"/>
          </a:xfrm>
          <a:prstGeom prst="rect">
            <a:avLst/>
          </a:prstGeom>
          <a:noFill/>
        </p:spPr>
        <p:txBody>
          <a:bodyPr wrap="square" rtlCol="0">
            <a:spAutoFit/>
          </a:bodyPr>
          <a:lstStyle/>
          <a:p>
            <a:pPr>
              <a:spcBef>
                <a:spcPct val="0"/>
              </a:spcBef>
            </a:pPr>
            <a:r>
              <a:rPr lang="en-US" altLang="en-US" sz="3000" b="1" dirty="0">
                <a:latin typeface="Arial" panose="020B0604020202020204" pitchFamily="34" charset="0"/>
              </a:rPr>
              <a:t>Publications and Acknowledgements:</a:t>
            </a:r>
          </a:p>
          <a:p>
            <a:pPr>
              <a:spcBef>
                <a:spcPct val="0"/>
              </a:spcBef>
            </a:pPr>
            <a:endParaRPr lang="en-US" altLang="en-US" sz="3000" dirty="0">
              <a:latin typeface="Arial" panose="020B0604020202020204" pitchFamily="34" charset="0"/>
            </a:endParaRPr>
          </a:p>
          <a:p>
            <a:pPr>
              <a:spcBef>
                <a:spcPct val="0"/>
              </a:spcBef>
            </a:pPr>
            <a:r>
              <a:rPr lang="en-US" altLang="en-US" sz="3000" dirty="0">
                <a:latin typeface="Arial" panose="020B0604020202020204" pitchFamily="34" charset="0"/>
              </a:rPr>
              <a:t>NASA Habitable Worlds, “Phosphorus Chemistry on Rocky and Icy Planets” (PI: Laurie Barge; Co-I: Matt Pasek, USF)</a:t>
            </a:r>
          </a:p>
          <a:p>
            <a:pPr>
              <a:spcBef>
                <a:spcPct val="0"/>
              </a:spcBef>
            </a:pPr>
            <a:endParaRPr lang="en-US" altLang="en-US" sz="3000" dirty="0">
              <a:latin typeface="Arial" panose="020B0604020202020204" pitchFamily="34" charset="0"/>
            </a:endParaRPr>
          </a:p>
          <a:p>
            <a:pPr>
              <a:spcBef>
                <a:spcPct val="0"/>
              </a:spcBef>
            </a:pPr>
            <a:r>
              <a:rPr lang="en-US" altLang="en-US" sz="3000" b="1" dirty="0">
                <a:latin typeface="Arial" panose="020B0604020202020204" pitchFamily="34" charset="0"/>
              </a:rPr>
              <a:t>Author Contact Information: </a:t>
            </a:r>
          </a:p>
          <a:p>
            <a:pPr>
              <a:spcBef>
                <a:spcPct val="0"/>
              </a:spcBef>
            </a:pPr>
            <a:r>
              <a:rPr lang="en-US" altLang="en-US" sz="3000" b="1" i="1" dirty="0">
                <a:solidFill>
                  <a:schemeClr val="bg2">
                    <a:lumMod val="50000"/>
                  </a:schemeClr>
                </a:solidFill>
                <a:latin typeface="Arial" panose="020B0604020202020204" pitchFamily="34" charset="0"/>
              </a:rPr>
              <a:t>(626) 487-5806  </a:t>
            </a:r>
            <a:r>
              <a:rPr lang="en-US" altLang="en-US" sz="3000" b="1" i="1" dirty="0">
                <a:solidFill>
                  <a:schemeClr val="bg2">
                    <a:lumMod val="50000"/>
                  </a:schemeClr>
                </a:solidFill>
                <a:latin typeface="Arial" panose="020B0604020202020204" pitchFamily="34" charset="0"/>
                <a:hlinkClick r:id="rId4"/>
              </a:rPr>
              <a:t>Katherine.a.Dzurilla@jpl.nasa.gov</a:t>
            </a:r>
            <a:r>
              <a:rPr lang="en-US" altLang="en-US" sz="3000" b="1" i="1" dirty="0">
                <a:solidFill>
                  <a:schemeClr val="bg2">
                    <a:lumMod val="50000"/>
                  </a:schemeClr>
                </a:solidFill>
                <a:latin typeface="Arial" panose="020B0604020202020204" pitchFamily="34" charset="0"/>
              </a:rPr>
              <a:t> </a:t>
            </a:r>
            <a:endParaRPr lang="en-US" altLang="en-US" sz="3000" i="1" dirty="0">
              <a:solidFill>
                <a:schemeClr val="bg2">
                  <a:lumMod val="50000"/>
                </a:schemeClr>
              </a:solidFill>
              <a:latin typeface="Arial" panose="020B0604020202020204" pitchFamily="34" charset="0"/>
            </a:endParaRPr>
          </a:p>
          <a:p>
            <a:endParaRPr lang="en-US" sz="3000" dirty="0"/>
          </a:p>
        </p:txBody>
      </p:sp>
      <p:sp>
        <p:nvSpPr>
          <p:cNvPr id="5" name="Rectangle 4">
            <a:extLst>
              <a:ext uri="{FF2B5EF4-FFF2-40B4-BE49-F238E27FC236}">
                <a16:creationId xmlns:a16="http://schemas.microsoft.com/office/drawing/2014/main" id="{8BE95501-4B9A-0A61-73D0-89BFD8BD67A2}"/>
              </a:ext>
            </a:extLst>
          </p:cNvPr>
          <p:cNvSpPr/>
          <p:nvPr/>
        </p:nvSpPr>
        <p:spPr>
          <a:xfrm>
            <a:off x="729471" y="11782331"/>
            <a:ext cx="15293331" cy="1938992"/>
          </a:xfrm>
          <a:prstGeom prst="rect">
            <a:avLst/>
          </a:prstGeom>
        </p:spPr>
        <p:txBody>
          <a:bodyPr wrap="square">
            <a:spAutoFit/>
          </a:bodyPr>
          <a:lstStyle/>
          <a:p>
            <a:r>
              <a:rPr lang="en-US" sz="2400" b="1" dirty="0"/>
              <a:t>Objectives </a:t>
            </a:r>
            <a:endParaRPr lang="en-US" sz="2400" dirty="0"/>
          </a:p>
          <a:p>
            <a:r>
              <a:rPr lang="en-US" sz="2400" dirty="0"/>
              <a:t>We are conducting laboratory experiments </a:t>
            </a:r>
            <a:r>
              <a:rPr lang="en-US" sz="2400" b="1" dirty="0"/>
              <a:t>to observe the interactions of reduced forms of P (phosphite) with minerals relevant to hydrothermal systems similar to those thought to be present on Enceladus</a:t>
            </a:r>
            <a:r>
              <a:rPr lang="en-US" sz="2400" dirty="0"/>
              <a:t>. Results from this study can provide insight in to availability of P to participate in potential prebiotic reactions at the Enceladus seafloor, and can help constrain the potential habitability of the </a:t>
            </a:r>
            <a:r>
              <a:rPr lang="en-US" sz="2400" dirty="0" err="1"/>
              <a:t>Enceladean</a:t>
            </a:r>
            <a:r>
              <a:rPr lang="en-US" sz="2400" dirty="0"/>
              <a:t> ocean. </a:t>
            </a:r>
          </a:p>
        </p:txBody>
      </p:sp>
      <p:sp>
        <p:nvSpPr>
          <p:cNvPr id="10" name="Rectangle 9">
            <a:extLst>
              <a:ext uri="{FF2B5EF4-FFF2-40B4-BE49-F238E27FC236}">
                <a16:creationId xmlns:a16="http://schemas.microsoft.com/office/drawing/2014/main" id="{CD2D4DAF-FBA5-BA61-8C16-458A0F29468E}"/>
              </a:ext>
            </a:extLst>
          </p:cNvPr>
          <p:cNvSpPr/>
          <p:nvPr/>
        </p:nvSpPr>
        <p:spPr>
          <a:xfrm>
            <a:off x="800099" y="8731850"/>
            <a:ext cx="17488404" cy="3046988"/>
          </a:xfrm>
          <a:prstGeom prst="rect">
            <a:avLst/>
          </a:prstGeom>
        </p:spPr>
        <p:txBody>
          <a:bodyPr wrap="square">
            <a:spAutoFit/>
          </a:bodyPr>
          <a:lstStyle/>
          <a:p>
            <a:r>
              <a:rPr lang="en-US" sz="2400" b="1" dirty="0"/>
              <a:t>Background: </a:t>
            </a:r>
            <a:r>
              <a:rPr lang="en-US" sz="2400" dirty="0"/>
              <a:t>Enceladus may be hydrothermally active (Waite et al. 2017) and contain a subsurface ocean  containing primarily salts and carbonates. Phosphorus (P), an element necessary for life on Earth was recently discovered on Enceladus (as phosphate) (</a:t>
            </a:r>
            <a:r>
              <a:rPr lang="en-US" sz="2400" dirty="0" err="1"/>
              <a:t>Postberg</a:t>
            </a:r>
            <a:r>
              <a:rPr lang="en-US" sz="2400" dirty="0"/>
              <a:t> et al. 2023). P cycling and its interactions with minerals in hydrothermal vent systems might sequester available P through precipitation and/or surface adsorption. It is thought that carbonates present in Enceladus might compete with metal cations for binding to the phosphates, similar to soda lake environments on Earth (Toner and </a:t>
            </a:r>
            <a:r>
              <a:rPr lang="en-US" sz="2400" dirty="0" err="1"/>
              <a:t>Catling</a:t>
            </a:r>
            <a:r>
              <a:rPr lang="en-US" sz="2400" dirty="0"/>
              <a:t> 2020).  If metal cations bind to P species, P will be sequestered into the mineral and unavailable to participate in prebiotic / organic chemistry in the aqueous phase. However, if the cations preferentially bind to carbonate, P will be liberated into solution and free to react. Thus, it is important to investigate the behavior of P with metals / minerals and carbonate under Enceladus conditions, to understand how much P could be present in Enceladus’ ocean for future missions to detect.</a:t>
            </a:r>
            <a:endParaRPr lang="fr-FR" sz="2400" dirty="0"/>
          </a:p>
        </p:txBody>
      </p:sp>
      <p:sp>
        <p:nvSpPr>
          <p:cNvPr id="11" name="Rectangle 10">
            <a:extLst>
              <a:ext uri="{FF2B5EF4-FFF2-40B4-BE49-F238E27FC236}">
                <a16:creationId xmlns:a16="http://schemas.microsoft.com/office/drawing/2014/main" id="{B6E91503-C95A-FBBD-E80C-E4B2DCEC3A20}"/>
              </a:ext>
            </a:extLst>
          </p:cNvPr>
          <p:cNvSpPr/>
          <p:nvPr/>
        </p:nvSpPr>
        <p:spPr>
          <a:xfrm>
            <a:off x="729471" y="13869623"/>
            <a:ext cx="15434257" cy="4154984"/>
          </a:xfrm>
          <a:prstGeom prst="rect">
            <a:avLst/>
          </a:prstGeom>
        </p:spPr>
        <p:txBody>
          <a:bodyPr wrap="square">
            <a:spAutoFit/>
          </a:bodyPr>
          <a:lstStyle/>
          <a:p>
            <a:r>
              <a:rPr lang="en-US" sz="2400" b="1" dirty="0"/>
              <a:t>Approach and Results </a:t>
            </a:r>
          </a:p>
          <a:p>
            <a:r>
              <a:rPr lang="en-US" sz="2400" dirty="0"/>
              <a:t>Solutions with  .3M NaCl and </a:t>
            </a:r>
            <a:r>
              <a:rPr lang="en-US" sz="2400" dirty="0">
                <a:latin typeface="Calibri" panose="020F0502020204030204" pitchFamily="34" charset="0"/>
              </a:rPr>
              <a:t>Na</a:t>
            </a:r>
            <a:r>
              <a:rPr lang="en-US" sz="2400" baseline="-25000" dirty="0">
                <a:latin typeface="Calibri" panose="020F0502020204030204" pitchFamily="34" charset="0"/>
              </a:rPr>
              <a:t>2</a:t>
            </a:r>
            <a:r>
              <a:rPr lang="en-US" sz="2400" dirty="0">
                <a:latin typeface="Calibri" panose="020F0502020204030204" pitchFamily="34" charset="0"/>
              </a:rPr>
              <a:t>CO</a:t>
            </a:r>
            <a:r>
              <a:rPr lang="en-US" sz="2400" baseline="-25000" dirty="0">
                <a:latin typeface="Calibri" panose="020F0502020204030204" pitchFamily="34" charset="0"/>
              </a:rPr>
              <a:t>3 </a:t>
            </a:r>
            <a:r>
              <a:rPr lang="en-US" sz="2400" dirty="0"/>
              <a:t> were prepared under anoxic concentrations similar to interpretations of Cassini observations (Fifer et al. 2022). Carbonate concentration was increased to 6M in order to better observe cation binding preferences to carbonates as opposed to phosphite. Phosphite was added as Na</a:t>
            </a:r>
            <a:r>
              <a:rPr lang="en-US" sz="2400" baseline="-25000" dirty="0"/>
              <a:t>2</a:t>
            </a:r>
            <a:r>
              <a:rPr lang="en-US" sz="2400" dirty="0"/>
              <a:t>HPO</a:t>
            </a:r>
            <a:r>
              <a:rPr lang="en-US" sz="2400" baseline="-25000" dirty="0"/>
              <a:t>3</a:t>
            </a:r>
            <a:r>
              <a:rPr lang="en-US" sz="2400" dirty="0"/>
              <a:t> to samples in 25mM. Fe minerals are prevalent in many hydrothermal vent locations on Earth, and Fe was therefore selected as the cation for investigating the potential mineral composition in an </a:t>
            </a:r>
            <a:r>
              <a:rPr lang="en-US" sz="2400" dirty="0" err="1"/>
              <a:t>Encleadean</a:t>
            </a:r>
            <a:r>
              <a:rPr lang="en-US" sz="2400" dirty="0"/>
              <a:t> hydrothermal environment. FeCl</a:t>
            </a:r>
            <a:r>
              <a:rPr lang="en-US" sz="2400" baseline="-25000" dirty="0"/>
              <a:t>3 </a:t>
            </a:r>
            <a:r>
              <a:rPr lang="en-US" sz="2400" dirty="0"/>
              <a:t>hexahydrate was added to samples in concentrations of .03M, .15M, and .3M . of Fe. Samples were reacted for 15 days, with 2ml aliquots sampled every 3 days and analyzed with </a:t>
            </a:r>
            <a:r>
              <a:rPr lang="en-US" sz="2400" baseline="30000" dirty="0"/>
              <a:t>31</a:t>
            </a:r>
            <a:r>
              <a:rPr lang="en-US" sz="2400" dirty="0"/>
              <a:t>P NMR (Figure 2). Phosphite oxidation to phosphate was observed in .03M and .15M FeCl</a:t>
            </a:r>
            <a:r>
              <a:rPr lang="en-US" sz="2400" baseline="-25000" dirty="0"/>
              <a:t>3 </a:t>
            </a:r>
            <a:r>
              <a:rPr lang="en-US" sz="2400" dirty="0"/>
              <a:t>hexahydrate</a:t>
            </a:r>
            <a:r>
              <a:rPr lang="en-US" sz="2400" baseline="-25000" dirty="0"/>
              <a:t> </a:t>
            </a:r>
            <a:r>
              <a:rPr lang="en-US" sz="2400" dirty="0"/>
              <a:t>until 19 days. No phosphate was produced in highest FeCl3 concentration (.3M) at any time point. We interpret these results to indicate that phosphate is being produced from oxidation of phosphite. However, phosphate is adsorbing to the Fe minerals and remaining trapped on the surfaces.</a:t>
            </a:r>
            <a:endParaRPr lang="en-US" sz="3200" b="1" dirty="0"/>
          </a:p>
        </p:txBody>
      </p:sp>
      <p:sp>
        <p:nvSpPr>
          <p:cNvPr id="17" name="Rectangle 16">
            <a:extLst>
              <a:ext uri="{FF2B5EF4-FFF2-40B4-BE49-F238E27FC236}">
                <a16:creationId xmlns:a16="http://schemas.microsoft.com/office/drawing/2014/main" id="{C54E1159-FF06-1C3A-586D-366C4C8E7FE6}"/>
              </a:ext>
            </a:extLst>
          </p:cNvPr>
          <p:cNvSpPr/>
          <p:nvPr/>
        </p:nvSpPr>
        <p:spPr>
          <a:xfrm>
            <a:off x="729472" y="25508970"/>
            <a:ext cx="20217451" cy="1569660"/>
          </a:xfrm>
          <a:prstGeom prst="rect">
            <a:avLst/>
          </a:prstGeom>
        </p:spPr>
        <p:txBody>
          <a:bodyPr wrap="square">
            <a:spAutoFit/>
          </a:bodyPr>
          <a:lstStyle/>
          <a:p>
            <a:r>
              <a:rPr lang="en-US" sz="2400" b="1" dirty="0"/>
              <a:t>Significance of Results/Benefits to NASA/JPL </a:t>
            </a:r>
            <a:endParaRPr lang="en-US" sz="2400" dirty="0"/>
          </a:p>
          <a:p>
            <a:r>
              <a:rPr lang="en-US" sz="2400" dirty="0"/>
              <a:t>With P playing a vital role in biology it is important to investigate P availability within the Enceladus environment. Understanding of the solubility of P in terms of mineral precipitation and surface adsorption in this environment can help constrain predicted biosignature compounds for future NASA missions as well as help inform our understanding of Enceladus habitability and prebiotic potential.</a:t>
            </a:r>
          </a:p>
        </p:txBody>
      </p:sp>
      <p:sp>
        <p:nvSpPr>
          <p:cNvPr id="18" name="Rectangle 17">
            <a:extLst>
              <a:ext uri="{FF2B5EF4-FFF2-40B4-BE49-F238E27FC236}">
                <a16:creationId xmlns:a16="http://schemas.microsoft.com/office/drawing/2014/main" id="{E7203F8C-FC95-D160-6E84-76DA5EDA04F4}"/>
              </a:ext>
            </a:extLst>
          </p:cNvPr>
          <p:cNvSpPr/>
          <p:nvPr/>
        </p:nvSpPr>
        <p:spPr>
          <a:xfrm>
            <a:off x="729473" y="27069123"/>
            <a:ext cx="20486652" cy="1200329"/>
          </a:xfrm>
          <a:prstGeom prst="rect">
            <a:avLst/>
          </a:prstGeom>
        </p:spPr>
        <p:txBody>
          <a:bodyPr wrap="square">
            <a:spAutoFit/>
          </a:bodyPr>
          <a:lstStyle/>
          <a:p>
            <a:r>
              <a:rPr lang="en-US" sz="2400" b="1" dirty="0"/>
              <a:t>Future Work </a:t>
            </a:r>
            <a:endParaRPr lang="en-US" sz="2400" dirty="0">
              <a:solidFill>
                <a:srgbClr val="FF0000"/>
              </a:solidFill>
            </a:endParaRPr>
          </a:p>
          <a:p>
            <a:r>
              <a:rPr lang="en-US" sz="2400" dirty="0">
                <a:latin typeface="Calibri" panose="020F0502020204030204" pitchFamily="34" charset="0"/>
              </a:rPr>
              <a:t>Future mineral analysis will be conducted to determine if P can be detected in the solid phase. Additionally, these Fe and P concentration ratios will be repeated under more realistic Enceladus conditions of .15M NaCl/.075M Na</a:t>
            </a:r>
            <a:r>
              <a:rPr lang="en-US" sz="2400" baseline="-25000" dirty="0">
                <a:latin typeface="Calibri" panose="020F0502020204030204" pitchFamily="34" charset="0"/>
              </a:rPr>
              <a:t>2</a:t>
            </a:r>
            <a:r>
              <a:rPr lang="en-US" sz="2400" dirty="0">
                <a:latin typeface="Calibri" panose="020F0502020204030204" pitchFamily="34" charset="0"/>
              </a:rPr>
              <a:t>CO</a:t>
            </a:r>
            <a:r>
              <a:rPr lang="en-US" sz="2400" baseline="-25000" dirty="0">
                <a:latin typeface="Calibri" panose="020F0502020204030204" pitchFamily="34" charset="0"/>
              </a:rPr>
              <a:t>3 </a:t>
            </a:r>
            <a:r>
              <a:rPr lang="en-US" sz="2400" dirty="0">
                <a:latin typeface="Calibri" panose="020F0502020204030204" pitchFamily="34" charset="0"/>
              </a:rPr>
              <a:t>to observe any potential changes within reactions or phosphate sequestering.</a:t>
            </a:r>
            <a:endParaRPr lang="en-US" sz="2400" dirty="0"/>
          </a:p>
        </p:txBody>
      </p:sp>
      <p:pic>
        <p:nvPicPr>
          <p:cNvPr id="13" name="Picture 12">
            <a:extLst>
              <a:ext uri="{FF2B5EF4-FFF2-40B4-BE49-F238E27FC236}">
                <a16:creationId xmlns:a16="http://schemas.microsoft.com/office/drawing/2014/main" id="{AE1F691C-EB4A-462D-943B-5D4FCD7B00E3}"/>
              </a:ext>
            </a:extLst>
          </p:cNvPr>
          <p:cNvPicPr>
            <a:picLocks noChangeAspect="1"/>
          </p:cNvPicPr>
          <p:nvPr/>
        </p:nvPicPr>
        <p:blipFill rotWithShape="1">
          <a:blip r:embed="rId5"/>
          <a:srcRect l="47019" t="11038" r="20644" b="33621"/>
          <a:stretch/>
        </p:blipFill>
        <p:spPr>
          <a:xfrm>
            <a:off x="16163728" y="11929545"/>
            <a:ext cx="5052397" cy="3994161"/>
          </a:xfrm>
          <a:prstGeom prst="rect">
            <a:avLst/>
          </a:prstGeom>
        </p:spPr>
      </p:pic>
      <p:sp>
        <p:nvSpPr>
          <p:cNvPr id="21" name="Rectangle 20">
            <a:extLst>
              <a:ext uri="{FF2B5EF4-FFF2-40B4-BE49-F238E27FC236}">
                <a16:creationId xmlns:a16="http://schemas.microsoft.com/office/drawing/2014/main" id="{E42ED322-1E78-40FA-ABC2-CFF589722478}"/>
              </a:ext>
            </a:extLst>
          </p:cNvPr>
          <p:cNvSpPr/>
          <p:nvPr/>
        </p:nvSpPr>
        <p:spPr>
          <a:xfrm>
            <a:off x="16163728" y="15966579"/>
            <a:ext cx="5052397" cy="2123658"/>
          </a:xfrm>
          <a:prstGeom prst="rect">
            <a:avLst/>
          </a:prstGeom>
        </p:spPr>
        <p:txBody>
          <a:bodyPr wrap="square">
            <a:spAutoFit/>
          </a:bodyPr>
          <a:lstStyle/>
          <a:p>
            <a:r>
              <a:rPr lang="en-US" sz="2500" b="1" dirty="0"/>
              <a:t>Figure 1</a:t>
            </a:r>
            <a:r>
              <a:rPr lang="en-US" sz="2500" dirty="0"/>
              <a:t>:  Samples containing .3M NaCl, 6M Na</a:t>
            </a:r>
            <a:r>
              <a:rPr lang="en-US" sz="2500" baseline="-25000" dirty="0"/>
              <a:t>2</a:t>
            </a:r>
            <a:r>
              <a:rPr lang="en-US" sz="2500" dirty="0"/>
              <a:t>CO3, and .25M phosphite  before (left) and after (right) the addition of .15M FeCl3</a:t>
            </a:r>
          </a:p>
          <a:p>
            <a:endParaRPr lang="en-US" sz="3200" b="1" dirty="0">
              <a:solidFill>
                <a:srgbClr val="FF0000"/>
              </a:solidFill>
            </a:endParaRPr>
          </a:p>
        </p:txBody>
      </p:sp>
      <p:sp>
        <p:nvSpPr>
          <p:cNvPr id="22" name="Rectangle 2">
            <a:extLst>
              <a:ext uri="{FF2B5EF4-FFF2-40B4-BE49-F238E27FC236}">
                <a16:creationId xmlns:a16="http://schemas.microsoft.com/office/drawing/2014/main" id="{B0D93834-88F6-4131-8E5C-815B83765B08}"/>
              </a:ext>
            </a:extLst>
          </p:cNvPr>
          <p:cNvSpPr>
            <a:spLocks noChangeArrowheads="1"/>
          </p:cNvSpPr>
          <p:nvPr/>
        </p:nvSpPr>
        <p:spPr bwMode="auto">
          <a:xfrm>
            <a:off x="928047" y="21594727"/>
            <a:ext cx="330523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3" name="Object 22">
            <a:extLst>
              <a:ext uri="{FF2B5EF4-FFF2-40B4-BE49-F238E27FC236}">
                <a16:creationId xmlns:a16="http://schemas.microsoft.com/office/drawing/2014/main" id="{53CAD262-E870-4CF9-B3D1-2EE39516F474}"/>
              </a:ext>
            </a:extLst>
          </p:cNvPr>
          <p:cNvGraphicFramePr>
            <a:graphicFrameLocks noChangeAspect="1"/>
          </p:cNvGraphicFramePr>
          <p:nvPr>
            <p:extLst>
              <p:ext uri="{D42A27DB-BD31-4B8C-83A1-F6EECF244321}">
                <p14:modId xmlns:p14="http://schemas.microsoft.com/office/powerpoint/2010/main" val="2063916228"/>
              </p:ext>
            </p:extLst>
          </p:nvPr>
        </p:nvGraphicFramePr>
        <p:xfrm>
          <a:off x="1527403" y="17932531"/>
          <a:ext cx="9794106" cy="6725001"/>
        </p:xfrm>
        <a:graphic>
          <a:graphicData uri="http://schemas.openxmlformats.org/presentationml/2006/ole">
            <mc:AlternateContent xmlns:mc="http://schemas.openxmlformats.org/markup-compatibility/2006">
              <mc:Choice xmlns:v="urn:schemas-microsoft-com:vml" Requires="v">
                <p:oleObj spid="_x0000_s1063" name="MestReNova" r:id="rId6" imgW="10353453" imgH="7229682" progId="MestReNova.Document.1">
                  <p:embed/>
                </p:oleObj>
              </mc:Choice>
              <mc:Fallback>
                <p:oleObj name="MestReNova" r:id="rId6" imgW="10353453" imgH="7229682" progId="MestReNova.Document.1">
                  <p:embed/>
                  <p:pic>
                    <p:nvPicPr>
                      <p:cNvPr id="0" name="Object 1"/>
                      <p:cNvPicPr>
                        <a:picLocks noChangeAspect="1" noChangeArrowheads="1"/>
                      </p:cNvPicPr>
                      <p:nvPr/>
                    </p:nvPicPr>
                    <p:blipFill>
                      <a:blip r:embed="rId7"/>
                      <a:srcRect/>
                      <a:stretch>
                        <a:fillRect/>
                      </a:stretch>
                    </p:blipFill>
                    <p:spPr bwMode="auto">
                      <a:xfrm>
                        <a:off x="1527403" y="17932531"/>
                        <a:ext cx="9794106" cy="6725001"/>
                      </a:xfrm>
                      <a:prstGeom prst="rect">
                        <a:avLst/>
                      </a:prstGeom>
                      <a:noFill/>
                    </p:spPr>
                  </p:pic>
                </p:oleObj>
              </mc:Fallback>
            </mc:AlternateContent>
          </a:graphicData>
        </a:graphic>
      </p:graphicFrame>
      <p:sp>
        <p:nvSpPr>
          <p:cNvPr id="24" name="Rectangle 4">
            <a:extLst>
              <a:ext uri="{FF2B5EF4-FFF2-40B4-BE49-F238E27FC236}">
                <a16:creationId xmlns:a16="http://schemas.microsoft.com/office/drawing/2014/main" id="{DE2E83BD-E1C3-4184-8305-EB69B54FD291}"/>
              </a:ext>
            </a:extLst>
          </p:cNvPr>
          <p:cNvSpPr>
            <a:spLocks noChangeArrowheads="1"/>
          </p:cNvSpPr>
          <p:nvPr/>
        </p:nvSpPr>
        <p:spPr bwMode="auto">
          <a:xfrm>
            <a:off x="10279969" y="19176197"/>
            <a:ext cx="369697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6" name="Rectangle 6">
            <a:extLst>
              <a:ext uri="{FF2B5EF4-FFF2-40B4-BE49-F238E27FC236}">
                <a16:creationId xmlns:a16="http://schemas.microsoft.com/office/drawing/2014/main" id="{723462BE-3D1E-4162-A4ED-DF1DA0DD105A}"/>
              </a:ext>
            </a:extLst>
          </p:cNvPr>
          <p:cNvSpPr>
            <a:spLocks noChangeArrowheads="1"/>
          </p:cNvSpPr>
          <p:nvPr/>
        </p:nvSpPr>
        <p:spPr bwMode="auto">
          <a:xfrm>
            <a:off x="-10743266" y="18603876"/>
            <a:ext cx="498489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7" name="Object 26">
            <a:extLst>
              <a:ext uri="{FF2B5EF4-FFF2-40B4-BE49-F238E27FC236}">
                <a16:creationId xmlns:a16="http://schemas.microsoft.com/office/drawing/2014/main" id="{B66B89A8-0EE8-4238-8A4A-F75311D13CA7}"/>
              </a:ext>
            </a:extLst>
          </p:cNvPr>
          <p:cNvGraphicFramePr>
            <a:graphicFrameLocks noChangeAspect="1"/>
          </p:cNvGraphicFramePr>
          <p:nvPr>
            <p:extLst>
              <p:ext uri="{D42A27DB-BD31-4B8C-83A1-F6EECF244321}">
                <p14:modId xmlns:p14="http://schemas.microsoft.com/office/powerpoint/2010/main" val="4141304024"/>
              </p:ext>
            </p:extLst>
          </p:nvPr>
        </p:nvGraphicFramePr>
        <p:xfrm>
          <a:off x="11372703" y="17957608"/>
          <a:ext cx="9637713" cy="6726237"/>
        </p:xfrm>
        <a:graphic>
          <a:graphicData uri="http://schemas.openxmlformats.org/presentationml/2006/ole">
            <mc:AlternateContent xmlns:mc="http://schemas.openxmlformats.org/markup-compatibility/2006">
              <mc:Choice xmlns:v="urn:schemas-microsoft-com:vml" Requires="v">
                <p:oleObj spid="_x0000_s1064" name="MestReNova" r:id="rId8" imgW="7769521" imgH="5417836" progId="MestReNova.Document.1">
                  <p:embed/>
                </p:oleObj>
              </mc:Choice>
              <mc:Fallback>
                <p:oleObj name="MestReNova" r:id="rId8" imgW="7769521" imgH="5417836" progId="MestReNova.Document.1">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72703" y="17957608"/>
                        <a:ext cx="9637713" cy="6726237"/>
                      </a:xfrm>
                      <a:prstGeom prst="rect">
                        <a:avLst/>
                      </a:prstGeom>
                      <a:noFill/>
                    </p:spPr>
                  </p:pic>
                </p:oleObj>
              </mc:Fallback>
            </mc:AlternateContent>
          </a:graphicData>
        </a:graphic>
      </p:graphicFrame>
      <p:sp>
        <p:nvSpPr>
          <p:cNvPr id="28" name="Rectangle 27">
            <a:extLst>
              <a:ext uri="{FF2B5EF4-FFF2-40B4-BE49-F238E27FC236}">
                <a16:creationId xmlns:a16="http://schemas.microsoft.com/office/drawing/2014/main" id="{C153280E-61E5-42FD-9179-22CC86D62AC7}"/>
              </a:ext>
            </a:extLst>
          </p:cNvPr>
          <p:cNvSpPr/>
          <p:nvPr/>
        </p:nvSpPr>
        <p:spPr>
          <a:xfrm>
            <a:off x="800099" y="24659216"/>
            <a:ext cx="20416026" cy="846386"/>
          </a:xfrm>
          <a:prstGeom prst="rect">
            <a:avLst/>
          </a:prstGeom>
        </p:spPr>
        <p:txBody>
          <a:bodyPr wrap="square">
            <a:spAutoFit/>
          </a:bodyPr>
          <a:lstStyle/>
          <a:p>
            <a:r>
              <a:rPr lang="en-US" sz="2400" b="1" dirty="0"/>
              <a:t>Figure 2</a:t>
            </a:r>
            <a:r>
              <a:rPr lang="en-US" sz="2400" dirty="0"/>
              <a:t>: High carbonate/salt samples with .25M phosphite and .03M FeCl3  (left) / .3M FeCl3  (right) after being reacted for 19 days. Phosphate peaks are observed in .03M and .15M (not shown) FeCl</a:t>
            </a:r>
            <a:r>
              <a:rPr lang="en-US" sz="2400" baseline="-25000" dirty="0"/>
              <a:t>3</a:t>
            </a:r>
            <a:r>
              <a:rPr lang="en-US" sz="2400" dirty="0"/>
              <a:t> samples until t=19 days. No phosphate was observed in samples containing .3M FeCl</a:t>
            </a:r>
            <a:r>
              <a:rPr lang="en-US" sz="2400" baseline="-25000" dirty="0"/>
              <a:t>3</a:t>
            </a:r>
            <a:r>
              <a:rPr lang="en-US" sz="2400" dirty="0"/>
              <a:t>. </a:t>
            </a:r>
          </a:p>
        </p:txBody>
      </p:sp>
      <p:sp>
        <p:nvSpPr>
          <p:cNvPr id="31" name="TextBox 8">
            <a:extLst>
              <a:ext uri="{FF2B5EF4-FFF2-40B4-BE49-F238E27FC236}">
                <a16:creationId xmlns:a16="http://schemas.microsoft.com/office/drawing/2014/main" id="{D5C0A66C-0E56-4010-B5D5-314F36EC0B28}"/>
              </a:ext>
            </a:extLst>
          </p:cNvPr>
          <p:cNvSpPr txBox="1"/>
          <p:nvPr/>
        </p:nvSpPr>
        <p:spPr>
          <a:xfrm>
            <a:off x="9005211" y="18848707"/>
            <a:ext cx="1610995" cy="560705"/>
          </a:xfrm>
          <a:prstGeom prst="rect">
            <a:avLst/>
          </a:prstGeom>
          <a:noFill/>
        </p:spPr>
        <p:txBody>
          <a:bodyPr wrap="square" rtlCol="0">
            <a:noAutofit/>
          </a:bodyPr>
          <a:lstStyle/>
          <a:p>
            <a:pPr marL="0" marR="0">
              <a:spcBef>
                <a:spcPts val="0"/>
              </a:spcBef>
              <a:spcAft>
                <a:spcPts val="0"/>
              </a:spcAft>
            </a:pPr>
            <a:r>
              <a:rPr lang="en-US" sz="2400" b="1" kern="1200" dirty="0">
                <a:effectLst/>
                <a:latin typeface="Calibri" panose="020F0502020204030204" pitchFamily="34" charset="0"/>
                <a:ea typeface="Times New Roman" panose="02020603050405020304" pitchFamily="18" charset="0"/>
                <a:cs typeface="Times New Roman" panose="02020603050405020304" pitchFamily="18" charset="0"/>
              </a:rPr>
              <a:t>t=0</a:t>
            </a:r>
            <a:endParaRPr lang="en-US" sz="2400" b="1" dirty="0">
              <a:effectLst/>
              <a:latin typeface="Times New Roman" panose="02020603050405020304" pitchFamily="18" charset="0"/>
              <a:ea typeface="Times New Roman" panose="02020603050405020304" pitchFamily="18" charset="0"/>
            </a:endParaRPr>
          </a:p>
        </p:txBody>
      </p:sp>
      <p:sp>
        <p:nvSpPr>
          <p:cNvPr id="32" name="TextBox 8">
            <a:extLst>
              <a:ext uri="{FF2B5EF4-FFF2-40B4-BE49-F238E27FC236}">
                <a16:creationId xmlns:a16="http://schemas.microsoft.com/office/drawing/2014/main" id="{A3EFEBD1-6E0A-4090-9F7F-C8A20CB792A0}"/>
              </a:ext>
            </a:extLst>
          </p:cNvPr>
          <p:cNvSpPr txBox="1"/>
          <p:nvPr/>
        </p:nvSpPr>
        <p:spPr>
          <a:xfrm>
            <a:off x="8811916" y="19996224"/>
            <a:ext cx="1610995" cy="560705"/>
          </a:xfrm>
          <a:prstGeom prst="rect">
            <a:avLst/>
          </a:prstGeom>
          <a:noFill/>
        </p:spPr>
        <p:txBody>
          <a:bodyPr wrap="square" rtlCol="0">
            <a:noAutofit/>
          </a:bodyPr>
          <a:lstStyle/>
          <a:p>
            <a:pPr marL="0" marR="0">
              <a:spcBef>
                <a:spcPts val="0"/>
              </a:spcBef>
              <a:spcAft>
                <a:spcPts val="0"/>
              </a:spcAft>
            </a:pPr>
            <a:r>
              <a:rPr lang="en-US" sz="2400" b="1" kern="1200" dirty="0">
                <a:effectLst/>
                <a:latin typeface="Calibri" panose="020F0502020204030204" pitchFamily="34" charset="0"/>
                <a:ea typeface="Times New Roman" panose="02020603050405020304" pitchFamily="18" charset="0"/>
                <a:cs typeface="Times New Roman" panose="02020603050405020304" pitchFamily="18" charset="0"/>
              </a:rPr>
              <a:t>t=3 days</a:t>
            </a:r>
            <a:endParaRPr lang="en-US" sz="2400" b="1" dirty="0">
              <a:effectLst/>
              <a:latin typeface="Times New Roman" panose="02020603050405020304" pitchFamily="18" charset="0"/>
              <a:ea typeface="Times New Roman" panose="02020603050405020304" pitchFamily="18" charset="0"/>
            </a:endParaRPr>
          </a:p>
        </p:txBody>
      </p:sp>
      <p:sp>
        <p:nvSpPr>
          <p:cNvPr id="33" name="TextBox 8">
            <a:extLst>
              <a:ext uri="{FF2B5EF4-FFF2-40B4-BE49-F238E27FC236}">
                <a16:creationId xmlns:a16="http://schemas.microsoft.com/office/drawing/2014/main" id="{14455F62-F05A-4712-9372-77E60B48182F}"/>
              </a:ext>
            </a:extLst>
          </p:cNvPr>
          <p:cNvSpPr txBox="1"/>
          <p:nvPr/>
        </p:nvSpPr>
        <p:spPr>
          <a:xfrm>
            <a:off x="8780170" y="21447518"/>
            <a:ext cx="1610995" cy="560705"/>
          </a:xfrm>
          <a:prstGeom prst="rect">
            <a:avLst/>
          </a:prstGeom>
          <a:noFill/>
        </p:spPr>
        <p:txBody>
          <a:bodyPr wrap="square" rtlCol="0">
            <a:noAutofit/>
          </a:bodyPr>
          <a:lstStyle/>
          <a:p>
            <a:pPr marL="0" marR="0">
              <a:spcBef>
                <a:spcPts val="0"/>
              </a:spcBef>
              <a:spcAft>
                <a:spcPts val="0"/>
              </a:spcAft>
            </a:pPr>
            <a:r>
              <a:rPr lang="en-US" sz="2400" b="1" kern="1200" dirty="0">
                <a:effectLst/>
                <a:latin typeface="Calibri" panose="020F0502020204030204" pitchFamily="34" charset="0"/>
                <a:ea typeface="Times New Roman" panose="02020603050405020304" pitchFamily="18" charset="0"/>
                <a:cs typeface="Times New Roman" panose="02020603050405020304" pitchFamily="18" charset="0"/>
              </a:rPr>
              <a:t>t=6 days </a:t>
            </a:r>
            <a:endParaRPr lang="en-US" sz="2400" b="1" dirty="0">
              <a:effectLst/>
              <a:latin typeface="Times New Roman" panose="02020603050405020304" pitchFamily="18" charset="0"/>
              <a:ea typeface="Times New Roman" panose="02020603050405020304" pitchFamily="18" charset="0"/>
            </a:endParaRPr>
          </a:p>
        </p:txBody>
      </p:sp>
      <p:sp>
        <p:nvSpPr>
          <p:cNvPr id="34" name="TextBox 8">
            <a:extLst>
              <a:ext uri="{FF2B5EF4-FFF2-40B4-BE49-F238E27FC236}">
                <a16:creationId xmlns:a16="http://schemas.microsoft.com/office/drawing/2014/main" id="{21E3F68B-EBED-4498-AFF3-2EEA6B8390AB}"/>
              </a:ext>
            </a:extLst>
          </p:cNvPr>
          <p:cNvSpPr txBox="1"/>
          <p:nvPr/>
        </p:nvSpPr>
        <p:spPr>
          <a:xfrm>
            <a:off x="8780170" y="22764296"/>
            <a:ext cx="1610995" cy="560705"/>
          </a:xfrm>
          <a:prstGeom prst="rect">
            <a:avLst/>
          </a:prstGeom>
          <a:noFill/>
        </p:spPr>
        <p:txBody>
          <a:bodyPr wrap="square" rtlCol="0">
            <a:noAutofit/>
          </a:bodyPr>
          <a:lstStyle/>
          <a:p>
            <a:pPr marL="0" marR="0">
              <a:spcBef>
                <a:spcPts val="0"/>
              </a:spcBef>
              <a:spcAft>
                <a:spcPts val="0"/>
              </a:spcAft>
            </a:pPr>
            <a:r>
              <a:rPr lang="en-US" sz="2400" b="1" kern="1200" dirty="0">
                <a:effectLst/>
                <a:latin typeface="Calibri" panose="020F0502020204030204" pitchFamily="34" charset="0"/>
                <a:ea typeface="Times New Roman" panose="02020603050405020304" pitchFamily="18" charset="0"/>
                <a:cs typeface="Times New Roman" panose="02020603050405020304" pitchFamily="18" charset="0"/>
              </a:rPr>
              <a:t>t=19 days </a:t>
            </a:r>
            <a:endParaRPr lang="en-US" sz="2400" b="1" dirty="0">
              <a:effectLst/>
              <a:latin typeface="Times New Roman" panose="02020603050405020304" pitchFamily="18" charset="0"/>
              <a:ea typeface="Times New Roman" panose="02020603050405020304" pitchFamily="18" charset="0"/>
            </a:endParaRPr>
          </a:p>
        </p:txBody>
      </p:sp>
      <p:sp>
        <p:nvSpPr>
          <p:cNvPr id="35" name="TextBox 8">
            <a:extLst>
              <a:ext uri="{FF2B5EF4-FFF2-40B4-BE49-F238E27FC236}">
                <a16:creationId xmlns:a16="http://schemas.microsoft.com/office/drawing/2014/main" id="{B2F8DC51-6673-448A-94AD-756C89433114}"/>
              </a:ext>
            </a:extLst>
          </p:cNvPr>
          <p:cNvSpPr txBox="1"/>
          <p:nvPr/>
        </p:nvSpPr>
        <p:spPr>
          <a:xfrm>
            <a:off x="17311098" y="18850079"/>
            <a:ext cx="1610995" cy="560705"/>
          </a:xfrm>
          <a:prstGeom prst="rect">
            <a:avLst/>
          </a:prstGeom>
          <a:noFill/>
        </p:spPr>
        <p:txBody>
          <a:bodyPr wrap="square" rtlCol="0">
            <a:noAutofit/>
          </a:bodyPr>
          <a:lstStyle/>
          <a:p>
            <a:pPr marL="0" marR="0">
              <a:spcBef>
                <a:spcPts val="0"/>
              </a:spcBef>
              <a:spcAft>
                <a:spcPts val="0"/>
              </a:spcAft>
            </a:pPr>
            <a:r>
              <a:rPr lang="en-US" sz="2400" b="1" kern="1200" dirty="0">
                <a:effectLst/>
                <a:latin typeface="Calibri" panose="020F0502020204030204" pitchFamily="34" charset="0"/>
                <a:ea typeface="Times New Roman" panose="02020603050405020304" pitchFamily="18" charset="0"/>
                <a:cs typeface="Times New Roman" panose="02020603050405020304" pitchFamily="18" charset="0"/>
              </a:rPr>
              <a:t>t=0</a:t>
            </a:r>
            <a:endParaRPr lang="en-US" sz="2400" b="1" dirty="0">
              <a:effectLst/>
              <a:latin typeface="Times New Roman" panose="02020603050405020304" pitchFamily="18" charset="0"/>
              <a:ea typeface="Times New Roman" panose="02020603050405020304" pitchFamily="18" charset="0"/>
            </a:endParaRPr>
          </a:p>
        </p:txBody>
      </p:sp>
      <p:sp>
        <p:nvSpPr>
          <p:cNvPr id="36" name="TextBox 8">
            <a:extLst>
              <a:ext uri="{FF2B5EF4-FFF2-40B4-BE49-F238E27FC236}">
                <a16:creationId xmlns:a16="http://schemas.microsoft.com/office/drawing/2014/main" id="{724C2E93-1020-4394-8E5E-F15D4B004084}"/>
              </a:ext>
            </a:extLst>
          </p:cNvPr>
          <p:cNvSpPr txBox="1"/>
          <p:nvPr/>
        </p:nvSpPr>
        <p:spPr>
          <a:xfrm>
            <a:off x="17280738" y="20025566"/>
            <a:ext cx="1610995" cy="560705"/>
          </a:xfrm>
          <a:prstGeom prst="rect">
            <a:avLst/>
          </a:prstGeom>
          <a:noFill/>
        </p:spPr>
        <p:txBody>
          <a:bodyPr wrap="square" rtlCol="0">
            <a:noAutofit/>
          </a:bodyPr>
          <a:lstStyle/>
          <a:p>
            <a:pPr marL="0" marR="0">
              <a:spcBef>
                <a:spcPts val="0"/>
              </a:spcBef>
              <a:spcAft>
                <a:spcPts val="0"/>
              </a:spcAft>
            </a:pPr>
            <a:r>
              <a:rPr lang="en-US" sz="2400" b="1" kern="1200" dirty="0">
                <a:effectLst/>
                <a:latin typeface="Calibri" panose="020F0502020204030204" pitchFamily="34" charset="0"/>
                <a:ea typeface="Times New Roman" panose="02020603050405020304" pitchFamily="18" charset="0"/>
                <a:cs typeface="Times New Roman" panose="02020603050405020304" pitchFamily="18" charset="0"/>
              </a:rPr>
              <a:t>t=3 days</a:t>
            </a:r>
            <a:endParaRPr lang="en-US" sz="2400" b="1" dirty="0">
              <a:effectLst/>
              <a:latin typeface="Times New Roman" panose="02020603050405020304" pitchFamily="18" charset="0"/>
              <a:ea typeface="Times New Roman" panose="02020603050405020304" pitchFamily="18" charset="0"/>
            </a:endParaRPr>
          </a:p>
        </p:txBody>
      </p:sp>
      <p:sp>
        <p:nvSpPr>
          <p:cNvPr id="37" name="TextBox 8">
            <a:extLst>
              <a:ext uri="{FF2B5EF4-FFF2-40B4-BE49-F238E27FC236}">
                <a16:creationId xmlns:a16="http://schemas.microsoft.com/office/drawing/2014/main" id="{B80E2E08-CA97-4FD7-8B9A-9FF587A9E1F7}"/>
              </a:ext>
            </a:extLst>
          </p:cNvPr>
          <p:cNvSpPr txBox="1"/>
          <p:nvPr/>
        </p:nvSpPr>
        <p:spPr>
          <a:xfrm>
            <a:off x="17280738" y="21431320"/>
            <a:ext cx="1610995" cy="560705"/>
          </a:xfrm>
          <a:prstGeom prst="rect">
            <a:avLst/>
          </a:prstGeom>
          <a:noFill/>
        </p:spPr>
        <p:txBody>
          <a:bodyPr wrap="square" rtlCol="0">
            <a:noAutofit/>
          </a:bodyPr>
          <a:lstStyle/>
          <a:p>
            <a:pPr marL="0" marR="0">
              <a:spcBef>
                <a:spcPts val="0"/>
              </a:spcBef>
              <a:spcAft>
                <a:spcPts val="0"/>
              </a:spcAft>
            </a:pPr>
            <a:r>
              <a:rPr lang="en-US" sz="2400" b="1" kern="1200" dirty="0">
                <a:effectLst/>
                <a:latin typeface="Calibri" panose="020F0502020204030204" pitchFamily="34" charset="0"/>
                <a:ea typeface="Times New Roman" panose="02020603050405020304" pitchFamily="18" charset="0"/>
                <a:cs typeface="Times New Roman" panose="02020603050405020304" pitchFamily="18" charset="0"/>
              </a:rPr>
              <a:t>t=6 days </a:t>
            </a:r>
            <a:endParaRPr lang="en-US" sz="2400" b="1" dirty="0">
              <a:effectLst/>
              <a:latin typeface="Times New Roman" panose="02020603050405020304" pitchFamily="18" charset="0"/>
              <a:ea typeface="Times New Roman" panose="02020603050405020304" pitchFamily="18" charset="0"/>
            </a:endParaRPr>
          </a:p>
        </p:txBody>
      </p:sp>
      <p:sp>
        <p:nvSpPr>
          <p:cNvPr id="38" name="TextBox 8">
            <a:extLst>
              <a:ext uri="{FF2B5EF4-FFF2-40B4-BE49-F238E27FC236}">
                <a16:creationId xmlns:a16="http://schemas.microsoft.com/office/drawing/2014/main" id="{ADD09BAE-A01C-4781-AAE4-C7717346C27E}"/>
              </a:ext>
            </a:extLst>
          </p:cNvPr>
          <p:cNvSpPr txBox="1"/>
          <p:nvPr/>
        </p:nvSpPr>
        <p:spPr>
          <a:xfrm>
            <a:off x="17280737" y="22691489"/>
            <a:ext cx="1610995" cy="560705"/>
          </a:xfrm>
          <a:prstGeom prst="rect">
            <a:avLst/>
          </a:prstGeom>
          <a:noFill/>
        </p:spPr>
        <p:txBody>
          <a:bodyPr wrap="square" rtlCol="0">
            <a:noAutofit/>
          </a:bodyPr>
          <a:lstStyle/>
          <a:p>
            <a:pPr marL="0" marR="0">
              <a:spcBef>
                <a:spcPts val="0"/>
              </a:spcBef>
              <a:spcAft>
                <a:spcPts val="0"/>
              </a:spcAft>
            </a:pPr>
            <a:r>
              <a:rPr lang="en-US" sz="2400" b="1" kern="1200" dirty="0">
                <a:effectLst/>
                <a:latin typeface="Calibri" panose="020F0502020204030204" pitchFamily="34" charset="0"/>
                <a:ea typeface="Times New Roman" panose="02020603050405020304" pitchFamily="18" charset="0"/>
                <a:cs typeface="Times New Roman" panose="02020603050405020304" pitchFamily="18" charset="0"/>
              </a:rPr>
              <a:t>t=19 days </a:t>
            </a:r>
            <a:endParaRPr lang="en-US" sz="2400" b="1" dirty="0">
              <a:effectLst/>
              <a:latin typeface="Times New Roman" panose="02020603050405020304" pitchFamily="18" charset="0"/>
              <a:ea typeface="Times New Roman" panose="02020603050405020304" pitchFamily="18" charset="0"/>
            </a:endParaRPr>
          </a:p>
        </p:txBody>
      </p:sp>
      <p:pic>
        <p:nvPicPr>
          <p:cNvPr id="1056" name="Picture 32" descr="Phosphorus symbol. Chemical element of the periodic table. Vector  illustration. 10421297 Vector Art at Vecteezy">
            <a:extLst>
              <a:ext uri="{FF2B5EF4-FFF2-40B4-BE49-F238E27FC236}">
                <a16:creationId xmlns:a16="http://schemas.microsoft.com/office/drawing/2014/main" id="{F2090B2A-5334-44E6-9C54-F60F908B8D2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0365" t="11433" r="10994" b="12151"/>
          <a:stretch/>
        </p:blipFill>
        <p:spPr bwMode="auto">
          <a:xfrm>
            <a:off x="18429429" y="8976814"/>
            <a:ext cx="2368361" cy="2301383"/>
          </a:xfrm>
          <a:prstGeom prst="rect">
            <a:avLst/>
          </a:prstGeom>
          <a:noFill/>
          <a:ln w="57150">
            <a:solidFill>
              <a:schemeClr val="accent6">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794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2022</TotalTime>
  <Words>844</Words>
  <Application>Microsoft Office PowerPoint</Application>
  <PresentationFormat>Custom</PresentationFormat>
  <Paragraphs>39</Paragraphs>
  <Slides>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vt:i4>
      </vt:variant>
    </vt:vector>
  </HeadingPairs>
  <TitlesOfParts>
    <vt:vector size="9" baseType="lpstr">
      <vt:lpstr>Arial</vt:lpstr>
      <vt:lpstr>Calibri</vt:lpstr>
      <vt:lpstr>Calibri Light</vt:lpstr>
      <vt:lpstr>Helvetica</vt:lpstr>
      <vt:lpstr>Times New Roman</vt:lpstr>
      <vt:lpstr>Office Theme</vt:lpstr>
      <vt:lpstr>MestReNova</vt:lpstr>
      <vt:lpstr>MestReNova Document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Dzurilla, Katherine A (US 3227)</cp:lastModifiedBy>
  <cp:revision>62</cp:revision>
  <dcterms:created xsi:type="dcterms:W3CDTF">2022-08-22T17:05:38Z</dcterms:created>
  <dcterms:modified xsi:type="dcterms:W3CDTF">2023-09-21T22:51:06Z</dcterms:modified>
</cp:coreProperties>
</file>