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Lst>
  <p:sldSz cx="219456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CBEA06-7298-F5AF-E46F-36D6DE6EBD85}" name="Hong, Sophia (US 1200)" initials="HS(1" userId="S::ana.s.hong@jpl.nasa.gov::8ed35a80-99c1-44c0-b57b-9b3aa285e4d8" providerId="AD"/>
  <p188:author id="{9F1056C4-72A9-A504-F5CB-4FBBE654700D}" name="Castaneda, Lupe (US 1230)" initials="CL(1" userId="S::Guadalupe.Castaneda@jpl.nasa.gov::6691f1d8-cdcc-421d-b26a-5c6cdec046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1415"/>
    <a:srgbClr val="9F2B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40"/>
    <p:restoredTop sz="96405"/>
  </p:normalViewPr>
  <p:slideViewPr>
    <p:cSldViewPr snapToGrid="0">
      <p:cViewPr varScale="1">
        <p:scale>
          <a:sx n="26" d="100"/>
          <a:sy n="26" d="100"/>
        </p:scale>
        <p:origin x="4704"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5387342"/>
            <a:ext cx="18653760" cy="11460480"/>
          </a:xfrm>
        </p:spPr>
        <p:txBody>
          <a:bodyPr anchor="b"/>
          <a:lstStyle>
            <a:lvl1pPr algn="ctr">
              <a:defRPr sz="14400"/>
            </a:lvl1pPr>
          </a:lstStyle>
          <a:p>
            <a:r>
              <a:rPr lang="en-US"/>
              <a:t>Click to edit Master title style</a:t>
            </a:r>
            <a:endParaRPr lang="en-US" dirty="0"/>
          </a:p>
        </p:txBody>
      </p:sp>
      <p:sp>
        <p:nvSpPr>
          <p:cNvPr id="3" name="Subtitle 2"/>
          <p:cNvSpPr>
            <a:spLocks noGrp="1"/>
          </p:cNvSpPr>
          <p:nvPr>
            <p:ph type="subTitle" idx="1"/>
          </p:nvPr>
        </p:nvSpPr>
        <p:spPr>
          <a:xfrm>
            <a:off x="2743200" y="17289782"/>
            <a:ext cx="16459200" cy="7947658"/>
          </a:xfrm>
        </p:spPr>
        <p:txBody>
          <a:bodyPr/>
          <a:lstStyle>
            <a:lvl1pPr marL="0" indent="0" algn="ctr">
              <a:buNone/>
              <a:defRPr sz="5760"/>
            </a:lvl1pPr>
            <a:lvl2pPr marL="1097280" indent="0" algn="ctr">
              <a:buNone/>
              <a:defRPr sz="4800"/>
            </a:lvl2pPr>
            <a:lvl3pPr marL="2194560" indent="0" algn="ctr">
              <a:buNone/>
              <a:defRPr sz="4320"/>
            </a:lvl3pPr>
            <a:lvl4pPr marL="3291840" indent="0" algn="ctr">
              <a:buNone/>
              <a:defRPr sz="3840"/>
            </a:lvl4pPr>
            <a:lvl5pPr marL="4389120" indent="0" algn="ctr">
              <a:buNone/>
              <a:defRPr sz="3840"/>
            </a:lvl5pPr>
            <a:lvl6pPr marL="5486400" indent="0" algn="ctr">
              <a:buNone/>
              <a:defRPr sz="3840"/>
            </a:lvl6pPr>
            <a:lvl7pPr marL="6583680" indent="0" algn="ctr">
              <a:buNone/>
              <a:defRPr sz="3840"/>
            </a:lvl7pPr>
            <a:lvl8pPr marL="7680960" indent="0" algn="ctr">
              <a:buNone/>
              <a:defRPr sz="3840"/>
            </a:lvl8pPr>
            <a:lvl9pPr marL="8778240" indent="0" algn="ctr">
              <a:buNone/>
              <a:defRPr sz="38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820138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890185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04821" y="1752600"/>
            <a:ext cx="473202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08761" y="1752600"/>
            <a:ext cx="1392174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4146967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408014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7331" y="8206749"/>
            <a:ext cx="18928080" cy="13693138"/>
          </a:xfrm>
        </p:spPr>
        <p:txBody>
          <a:bodyPr anchor="b"/>
          <a:lstStyle>
            <a:lvl1pPr>
              <a:defRPr sz="14400"/>
            </a:lvl1pPr>
          </a:lstStyle>
          <a:p>
            <a:r>
              <a:rPr lang="en-US"/>
              <a:t>Click to edit Master title style</a:t>
            </a:r>
            <a:endParaRPr lang="en-US" dirty="0"/>
          </a:p>
        </p:txBody>
      </p:sp>
      <p:sp>
        <p:nvSpPr>
          <p:cNvPr id="3" name="Text Placeholder 2"/>
          <p:cNvSpPr>
            <a:spLocks noGrp="1"/>
          </p:cNvSpPr>
          <p:nvPr>
            <p:ph type="body" idx="1"/>
          </p:nvPr>
        </p:nvSpPr>
        <p:spPr>
          <a:xfrm>
            <a:off x="1497331" y="22029429"/>
            <a:ext cx="18928080" cy="7200898"/>
          </a:xfrm>
        </p:spPr>
        <p:txBody>
          <a:bodyPr/>
          <a:lstStyle>
            <a:lvl1pPr marL="0" indent="0">
              <a:buNone/>
              <a:defRPr sz="5760">
                <a:solidFill>
                  <a:schemeClr val="tx1"/>
                </a:solidFill>
              </a:defRPr>
            </a:lvl1pPr>
            <a:lvl2pPr marL="1097280" indent="0">
              <a:buNone/>
              <a:defRPr sz="4800">
                <a:solidFill>
                  <a:schemeClr val="tx1">
                    <a:tint val="75000"/>
                  </a:schemeClr>
                </a:solidFill>
              </a:defRPr>
            </a:lvl2pPr>
            <a:lvl3pPr marL="2194560" indent="0">
              <a:buNone/>
              <a:defRPr sz="4320">
                <a:solidFill>
                  <a:schemeClr val="tx1">
                    <a:tint val="75000"/>
                  </a:schemeClr>
                </a:solidFill>
              </a:defRPr>
            </a:lvl3pPr>
            <a:lvl4pPr marL="3291840" indent="0">
              <a:buNone/>
              <a:defRPr sz="3840">
                <a:solidFill>
                  <a:schemeClr val="tx1">
                    <a:tint val="75000"/>
                  </a:schemeClr>
                </a:solidFill>
              </a:defRPr>
            </a:lvl4pPr>
            <a:lvl5pPr marL="4389120" indent="0">
              <a:buNone/>
              <a:defRPr sz="3840">
                <a:solidFill>
                  <a:schemeClr val="tx1">
                    <a:tint val="75000"/>
                  </a:schemeClr>
                </a:solidFill>
              </a:defRPr>
            </a:lvl5pPr>
            <a:lvl6pPr marL="5486400" indent="0">
              <a:buNone/>
              <a:defRPr sz="3840">
                <a:solidFill>
                  <a:schemeClr val="tx1">
                    <a:tint val="75000"/>
                  </a:schemeClr>
                </a:solidFill>
              </a:defRPr>
            </a:lvl6pPr>
            <a:lvl7pPr marL="6583680" indent="0">
              <a:buNone/>
              <a:defRPr sz="3840">
                <a:solidFill>
                  <a:schemeClr val="tx1">
                    <a:tint val="75000"/>
                  </a:schemeClr>
                </a:solidFill>
              </a:defRPr>
            </a:lvl7pPr>
            <a:lvl8pPr marL="7680960" indent="0">
              <a:buNone/>
              <a:defRPr sz="3840">
                <a:solidFill>
                  <a:schemeClr val="tx1">
                    <a:tint val="75000"/>
                  </a:schemeClr>
                </a:solidFill>
              </a:defRPr>
            </a:lvl8pPr>
            <a:lvl9pPr marL="8778240" indent="0">
              <a:buNone/>
              <a:defRPr sz="38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970350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087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11099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41C0FA-16C0-894C-A716-8787E14EF5B7}"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70036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618" y="1752607"/>
            <a:ext cx="189280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1621" y="8069582"/>
            <a:ext cx="9284016"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4" name="Content Placeholder 3"/>
          <p:cNvSpPr>
            <a:spLocks noGrp="1"/>
          </p:cNvSpPr>
          <p:nvPr>
            <p:ph sz="half" idx="2"/>
          </p:nvPr>
        </p:nvSpPr>
        <p:spPr>
          <a:xfrm>
            <a:off x="1511621" y="12024360"/>
            <a:ext cx="9284016"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109961" y="8069582"/>
            <a:ext cx="9329738"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6" name="Content Placeholder 5"/>
          <p:cNvSpPr>
            <a:spLocks noGrp="1"/>
          </p:cNvSpPr>
          <p:nvPr>
            <p:ph sz="quarter" idx="4"/>
          </p:nvPr>
        </p:nvSpPr>
        <p:spPr>
          <a:xfrm>
            <a:off x="11109961" y="12024360"/>
            <a:ext cx="9329738"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41C0FA-16C0-894C-A716-8787E14EF5B7}" type="datetimeFigureOut">
              <a:rPr lang="en-US" smtClean="0"/>
              <a:t>11/28/2023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713448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41C0FA-16C0-894C-A716-8787E14EF5B7}" type="datetimeFigureOut">
              <a:rPr lang="en-US" smtClean="0"/>
              <a:t>11/28/2023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498772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1C0FA-16C0-894C-A716-8787E14EF5B7}" type="datetimeFigureOut">
              <a:rPr lang="en-US" smtClean="0"/>
              <a:t>11/28/2023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819746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Content Placeholder 2"/>
          <p:cNvSpPr>
            <a:spLocks noGrp="1"/>
          </p:cNvSpPr>
          <p:nvPr>
            <p:ph idx="1"/>
          </p:nvPr>
        </p:nvSpPr>
        <p:spPr>
          <a:xfrm>
            <a:off x="9329738" y="4739647"/>
            <a:ext cx="11109960" cy="23393400"/>
          </a:xfr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B41C0FA-16C0-894C-A716-8787E14EF5B7}"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697742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Picture Placeholder 2"/>
          <p:cNvSpPr>
            <a:spLocks noGrp="1" noChangeAspect="1"/>
          </p:cNvSpPr>
          <p:nvPr>
            <p:ph type="pic" idx="1"/>
          </p:nvPr>
        </p:nvSpPr>
        <p:spPr>
          <a:xfrm>
            <a:off x="9329738" y="4739647"/>
            <a:ext cx="11109960" cy="23393400"/>
          </a:xfrm>
        </p:spPr>
        <p:txBody>
          <a:bodyPr anchor="t"/>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a:t>Click icon to add picture</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B41C0FA-16C0-894C-A716-8787E14EF5B7}"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545459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8760" y="1752607"/>
            <a:ext cx="189280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08760" y="8763000"/>
            <a:ext cx="1892808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08760" y="30510487"/>
            <a:ext cx="4937760" cy="1752600"/>
          </a:xfrm>
          <a:prstGeom prst="rect">
            <a:avLst/>
          </a:prstGeom>
        </p:spPr>
        <p:txBody>
          <a:bodyPr vert="horz" lIns="91440" tIns="45720" rIns="91440" bIns="45720" rtlCol="0" anchor="ctr"/>
          <a:lstStyle>
            <a:lvl1pPr algn="l">
              <a:defRPr sz="2880">
                <a:solidFill>
                  <a:schemeClr val="tx1">
                    <a:tint val="75000"/>
                  </a:schemeClr>
                </a:solidFill>
              </a:defRPr>
            </a:lvl1pPr>
          </a:lstStyle>
          <a:p>
            <a:fld id="{9B41C0FA-16C0-894C-A716-8787E14EF5B7}" type="datetimeFigureOut">
              <a:rPr lang="en-US" smtClean="0"/>
              <a:t>11/28/2023</a:t>
            </a:fld>
            <a:endParaRPr lang="en-US"/>
          </a:p>
        </p:txBody>
      </p:sp>
      <p:sp>
        <p:nvSpPr>
          <p:cNvPr id="5" name="Footer Placeholder 4"/>
          <p:cNvSpPr>
            <a:spLocks noGrp="1"/>
          </p:cNvSpPr>
          <p:nvPr>
            <p:ph type="ftr" sz="quarter" idx="3"/>
          </p:nvPr>
        </p:nvSpPr>
        <p:spPr>
          <a:xfrm>
            <a:off x="7269480" y="30510487"/>
            <a:ext cx="7406640" cy="1752600"/>
          </a:xfrm>
          <a:prstGeom prst="rect">
            <a:avLst/>
          </a:prstGeom>
        </p:spPr>
        <p:txBody>
          <a:bodyPr vert="horz" lIns="91440" tIns="45720" rIns="91440" bIns="45720" rtlCol="0" anchor="ctr"/>
          <a:lstStyle>
            <a:lvl1pPr algn="ctr">
              <a:defRPr sz="28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499080" y="30510487"/>
            <a:ext cx="4937760" cy="1752600"/>
          </a:xfrm>
          <a:prstGeom prst="rect">
            <a:avLst/>
          </a:prstGeom>
        </p:spPr>
        <p:txBody>
          <a:bodyPr vert="horz" lIns="91440" tIns="45720" rIns="91440" bIns="45720" rtlCol="0" anchor="ctr"/>
          <a:lstStyle>
            <a:lvl1pPr algn="r">
              <a:defRPr sz="2880">
                <a:solidFill>
                  <a:schemeClr val="tx1">
                    <a:tint val="75000"/>
                  </a:schemeClr>
                </a:solidFill>
              </a:defRPr>
            </a:lvl1pPr>
          </a:lstStyle>
          <a:p>
            <a:fld id="{92CA531C-7793-A540-B2EB-21B5693E78E3}" type="slidenum">
              <a:rPr lang="en-US" smtClean="0"/>
              <a:t>‹#›</a:t>
            </a:fld>
            <a:endParaRPr lang="en-US"/>
          </a:p>
        </p:txBody>
      </p:sp>
    </p:spTree>
    <p:extLst>
      <p:ext uri="{BB962C8B-B14F-4D97-AF65-F5344CB8AC3E}">
        <p14:creationId xmlns:p14="http://schemas.microsoft.com/office/powerpoint/2010/main" val="3261426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A3DC4F6D-A92E-48C4-AD39-1796D2327AC5}"/>
              </a:ext>
            </a:extLst>
          </p:cNvPr>
          <p:cNvPicPr>
            <a:picLocks noChangeAspect="1"/>
          </p:cNvPicPr>
          <p:nvPr/>
        </p:nvPicPr>
        <p:blipFill>
          <a:blip r:embed="rId2"/>
          <a:stretch>
            <a:fillRect/>
          </a:stretch>
        </p:blipFill>
        <p:spPr>
          <a:xfrm>
            <a:off x="10002417" y="17473449"/>
            <a:ext cx="6215473" cy="5505895"/>
          </a:xfrm>
          <a:prstGeom prst="rect">
            <a:avLst/>
          </a:prstGeom>
        </p:spPr>
      </p:pic>
      <p:sp>
        <p:nvSpPr>
          <p:cNvPr id="3" name="Rectangle 2">
            <a:extLst>
              <a:ext uri="{FF2B5EF4-FFF2-40B4-BE49-F238E27FC236}">
                <a16:creationId xmlns:a16="http://schemas.microsoft.com/office/drawing/2014/main" id="{17008870-3C96-F7DA-7C91-760C1D693711}"/>
              </a:ext>
            </a:extLst>
          </p:cNvPr>
          <p:cNvSpPr/>
          <p:nvPr/>
        </p:nvSpPr>
        <p:spPr>
          <a:xfrm>
            <a:off x="0" y="-54024"/>
            <a:ext cx="21945600" cy="22979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00"/>
              </a:highlight>
            </a:endParaRPr>
          </a:p>
        </p:txBody>
      </p:sp>
      <p:sp>
        <p:nvSpPr>
          <p:cNvPr id="4" name="Rectangle 3">
            <a:extLst>
              <a:ext uri="{FF2B5EF4-FFF2-40B4-BE49-F238E27FC236}">
                <a16:creationId xmlns:a16="http://schemas.microsoft.com/office/drawing/2014/main" id="{204185AC-9F19-D1B5-3E2C-C165D877F433}"/>
              </a:ext>
            </a:extLst>
          </p:cNvPr>
          <p:cNvSpPr/>
          <p:nvPr/>
        </p:nvSpPr>
        <p:spPr>
          <a:xfrm>
            <a:off x="0" y="2417069"/>
            <a:ext cx="21945600" cy="622028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66A532A-FFBD-15D8-A09B-9CB6F0E3F99E}"/>
              </a:ext>
            </a:extLst>
          </p:cNvPr>
          <p:cNvSpPr txBox="1"/>
          <p:nvPr/>
        </p:nvSpPr>
        <p:spPr>
          <a:xfrm>
            <a:off x="729474" y="28632241"/>
            <a:ext cx="8050696" cy="2354491"/>
          </a:xfrm>
          <a:prstGeom prst="rect">
            <a:avLst/>
          </a:prstGeom>
          <a:noFill/>
        </p:spPr>
        <p:txBody>
          <a:bodyPr wrap="square" rtlCol="0">
            <a:spAutoFit/>
          </a:bodyPr>
          <a:lstStyle/>
          <a:p>
            <a:r>
              <a:rPr lang="en-US" sz="2200" b="1" dirty="0">
                <a:latin typeface="Helvetica" pitchFamily="2" charset="0"/>
                <a:cs typeface="Arial" panose="020B0604020202020204" pitchFamily="34" charset="0"/>
              </a:rPr>
              <a:t>National Aeronautics and Space Administration</a:t>
            </a:r>
          </a:p>
          <a:p>
            <a:pPr>
              <a:spcBef>
                <a:spcPts val="1800"/>
              </a:spcBef>
            </a:pPr>
            <a:r>
              <a:rPr lang="en-US" sz="2200" b="1" dirty="0">
                <a:latin typeface="Helvetica" pitchFamily="2" charset="0"/>
                <a:cs typeface="Arial" panose="020B0604020202020204" pitchFamily="34" charset="0"/>
              </a:rPr>
              <a:t>Jet Propulsion Laboratory</a:t>
            </a:r>
          </a:p>
          <a:p>
            <a:r>
              <a:rPr lang="en-US" sz="2200" dirty="0">
                <a:latin typeface="Helvetica" pitchFamily="2" charset="0"/>
                <a:cs typeface="Arial" panose="020B0604020202020204" pitchFamily="34" charset="0"/>
              </a:rPr>
              <a:t>California Institute of Technology</a:t>
            </a:r>
          </a:p>
          <a:p>
            <a:r>
              <a:rPr lang="en-US" sz="2200" dirty="0">
                <a:latin typeface="Helvetica" pitchFamily="2" charset="0"/>
                <a:cs typeface="Arial" panose="020B0604020202020204" pitchFamily="34" charset="0"/>
              </a:rPr>
              <a:t>Pasadena, California</a:t>
            </a:r>
          </a:p>
          <a:p>
            <a:endParaRPr lang="en-US" sz="2200" dirty="0">
              <a:latin typeface="Helvetica" pitchFamily="2" charset="0"/>
              <a:cs typeface="Arial" panose="020B0604020202020204" pitchFamily="34" charset="0"/>
            </a:endParaRPr>
          </a:p>
          <a:p>
            <a:r>
              <a:rPr lang="en-US" sz="2200" b="1" dirty="0" err="1">
                <a:latin typeface="Helvetica" pitchFamily="2" charset="0"/>
                <a:cs typeface="Arial" panose="020B0604020202020204" pitchFamily="34" charset="0"/>
              </a:rPr>
              <a:t>www.nasa.gov</a:t>
            </a:r>
            <a:endParaRPr lang="en-US" sz="2200" b="1" dirty="0">
              <a:latin typeface="Helvetica" pitchFamily="2" charset="0"/>
              <a:cs typeface="Arial" panose="020B0604020202020204" pitchFamily="34" charset="0"/>
            </a:endParaRPr>
          </a:p>
        </p:txBody>
      </p:sp>
      <p:sp>
        <p:nvSpPr>
          <p:cNvPr id="9" name="TextBox 8">
            <a:extLst>
              <a:ext uri="{FF2B5EF4-FFF2-40B4-BE49-F238E27FC236}">
                <a16:creationId xmlns:a16="http://schemas.microsoft.com/office/drawing/2014/main" id="{D68DB0F1-A907-BDB2-DC66-13092EE4F97A}"/>
              </a:ext>
            </a:extLst>
          </p:cNvPr>
          <p:cNvSpPr txBox="1"/>
          <p:nvPr/>
        </p:nvSpPr>
        <p:spPr>
          <a:xfrm>
            <a:off x="729474" y="835097"/>
            <a:ext cx="7515225" cy="430887"/>
          </a:xfrm>
          <a:prstGeom prst="rect">
            <a:avLst/>
          </a:prstGeom>
          <a:noFill/>
        </p:spPr>
        <p:txBody>
          <a:bodyPr wrap="square" rtlCol="0">
            <a:spAutoFit/>
          </a:bodyPr>
          <a:lstStyle/>
          <a:p>
            <a:r>
              <a:rPr lang="en-US" sz="2200" dirty="0">
                <a:solidFill>
                  <a:schemeClr val="bg1"/>
                </a:solidFill>
                <a:latin typeface="Helvetica" pitchFamily="2" charset="0"/>
                <a:cs typeface="Arial" panose="020B0604020202020204" pitchFamily="34" charset="0"/>
              </a:rPr>
              <a:t>National Aeronautics and Space Administration</a:t>
            </a:r>
            <a:endParaRPr lang="en-US" sz="2000" dirty="0">
              <a:solidFill>
                <a:schemeClr val="bg1"/>
              </a:solidFill>
              <a:latin typeface="Helvetica" pitchFamily="2" charset="0"/>
              <a:cs typeface="Arial" panose="020B0604020202020204" pitchFamily="34" charset="0"/>
            </a:endParaRPr>
          </a:p>
        </p:txBody>
      </p:sp>
      <p:sp>
        <p:nvSpPr>
          <p:cNvPr id="12" name="Rectangle 11">
            <a:extLst>
              <a:ext uri="{FF2B5EF4-FFF2-40B4-BE49-F238E27FC236}">
                <a16:creationId xmlns:a16="http://schemas.microsoft.com/office/drawing/2014/main" id="{E1B6AD9F-C2D0-FAA0-B80B-B64AFDA924FD}"/>
              </a:ext>
            </a:extLst>
          </p:cNvPr>
          <p:cNvSpPr/>
          <p:nvPr/>
        </p:nvSpPr>
        <p:spPr>
          <a:xfrm>
            <a:off x="8541399" y="28332385"/>
            <a:ext cx="12674727" cy="405770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E03CE19A-D280-F67F-3E02-115A87F9AEB3}"/>
              </a:ext>
            </a:extLst>
          </p:cNvPr>
          <p:cNvSpPr txBox="1"/>
          <p:nvPr/>
        </p:nvSpPr>
        <p:spPr>
          <a:xfrm>
            <a:off x="0" y="3505368"/>
            <a:ext cx="21945600" cy="2308324"/>
          </a:xfrm>
          <a:prstGeom prst="rect">
            <a:avLst/>
          </a:prstGeom>
          <a:noFill/>
        </p:spPr>
        <p:txBody>
          <a:bodyPr wrap="square" rtlCol="0">
            <a:spAutoFit/>
          </a:bodyPr>
          <a:lstStyle/>
          <a:p>
            <a:pPr algn="ctr"/>
            <a:r>
              <a:rPr lang="en-US" sz="7200" b="1" dirty="0">
                <a:solidFill>
                  <a:schemeClr val="bg1"/>
                </a:solidFill>
                <a:latin typeface="Arial" panose="020B0604020202020204" pitchFamily="34" charset="0"/>
                <a:cs typeface="Arial" panose="020B0604020202020204" pitchFamily="34" charset="0"/>
              </a:rPr>
              <a:t>Facilities to Enable Study of Planetary Aerosol Formation and Cloud Microphysics </a:t>
            </a:r>
          </a:p>
        </p:txBody>
      </p:sp>
      <p:sp>
        <p:nvSpPr>
          <p:cNvPr id="15" name="TextBox 14">
            <a:extLst>
              <a:ext uri="{FF2B5EF4-FFF2-40B4-BE49-F238E27FC236}">
                <a16:creationId xmlns:a16="http://schemas.microsoft.com/office/drawing/2014/main" id="{1432E216-21F1-A2C5-49F4-69DE267EBFE5}"/>
              </a:ext>
            </a:extLst>
          </p:cNvPr>
          <p:cNvSpPr txBox="1"/>
          <p:nvPr/>
        </p:nvSpPr>
        <p:spPr>
          <a:xfrm>
            <a:off x="54708" y="5813692"/>
            <a:ext cx="21281292" cy="2554545"/>
          </a:xfrm>
          <a:prstGeom prst="rect">
            <a:avLst/>
          </a:prstGeom>
          <a:noFill/>
        </p:spPr>
        <p:txBody>
          <a:bodyPr wrap="square" rtlCol="0">
            <a:spAutoFit/>
          </a:bodyPr>
          <a:lstStyle/>
          <a:p>
            <a:pPr algn="ctr"/>
            <a:r>
              <a:rPr lang="en-US" sz="3200" b="1" dirty="0">
                <a:solidFill>
                  <a:schemeClr val="bg1"/>
                </a:solidFill>
                <a:latin typeface="Arial" panose="020B0604020202020204" pitchFamily="34" charset="0"/>
                <a:cs typeface="Arial" panose="020B0604020202020204" pitchFamily="34" charset="0"/>
              </a:rPr>
              <a:t>Author: Joseph Salazar, Postdoc (353)</a:t>
            </a:r>
          </a:p>
          <a:p>
            <a:pPr algn="ctr"/>
            <a:r>
              <a:rPr lang="en-US" sz="3200" b="1" dirty="0">
                <a:solidFill>
                  <a:schemeClr val="bg1"/>
                </a:solidFill>
                <a:latin typeface="Arial" panose="020B0604020202020204" pitchFamily="34" charset="0"/>
                <a:cs typeface="Arial" panose="020B0604020202020204" pitchFamily="34" charset="0"/>
              </a:rPr>
              <a:t>Co-Investigators: Michael Pauken (353), Rick Flagan (Caltech), Will Cantrell (MTU), Kevin </a:t>
            </a:r>
            <a:r>
              <a:rPr lang="en-US" sz="3200" b="1" dirty="0" err="1">
                <a:solidFill>
                  <a:schemeClr val="bg1"/>
                </a:solidFill>
                <a:latin typeface="Arial" panose="020B0604020202020204" pitchFamily="34" charset="0"/>
                <a:cs typeface="Arial" panose="020B0604020202020204" pitchFamily="34" charset="0"/>
              </a:rPr>
              <a:t>McGouldrick</a:t>
            </a:r>
            <a:r>
              <a:rPr lang="en-US" sz="3200" b="1" dirty="0">
                <a:solidFill>
                  <a:schemeClr val="bg1"/>
                </a:solidFill>
                <a:latin typeface="Arial" panose="020B0604020202020204" pitchFamily="34" charset="0"/>
                <a:cs typeface="Arial" panose="020B0604020202020204" pitchFamily="34" charset="0"/>
              </a:rPr>
              <a:t> (LASP), Noah Brown (357), Matt Devost (353), Hong Tang (383), Kevin Bains (322), Bryana Henderson (322), Jeehyun Yang (322), Luca Valdarno (353), Murthy Gudipati (322), Stephen Akwaboa (SUS), Ivana Barley (SUS), Patrick Mensah (SUS), Charles Dandino (351), Theodore Sharp (357)</a:t>
            </a:r>
          </a:p>
        </p:txBody>
      </p:sp>
      <p:sp>
        <p:nvSpPr>
          <p:cNvPr id="16" name="TextBox 15">
            <a:extLst>
              <a:ext uri="{FF2B5EF4-FFF2-40B4-BE49-F238E27FC236}">
                <a16:creationId xmlns:a16="http://schemas.microsoft.com/office/drawing/2014/main" id="{1F793811-165A-F465-D149-810F948966A7}"/>
              </a:ext>
            </a:extLst>
          </p:cNvPr>
          <p:cNvSpPr txBox="1"/>
          <p:nvPr/>
        </p:nvSpPr>
        <p:spPr>
          <a:xfrm>
            <a:off x="800100" y="2671637"/>
            <a:ext cx="20416026" cy="707886"/>
          </a:xfrm>
          <a:prstGeom prst="rect">
            <a:avLst/>
          </a:prstGeom>
          <a:noFill/>
        </p:spPr>
        <p:txBody>
          <a:bodyPr wrap="square" rtlCol="0">
            <a:spAutoFit/>
          </a:bodyPr>
          <a:lstStyle/>
          <a:p>
            <a:pPr algn="ctr"/>
            <a:r>
              <a:rPr lang="en-US" sz="4000" dirty="0">
                <a:solidFill>
                  <a:schemeClr val="bg1"/>
                </a:solidFill>
                <a:latin typeface="Arial" panose="020B0604020202020204" pitchFamily="34" charset="0"/>
                <a:cs typeface="Arial" panose="020B0604020202020204" pitchFamily="34" charset="0"/>
              </a:rPr>
              <a:t>Postdoc Research</a:t>
            </a:r>
          </a:p>
        </p:txBody>
      </p:sp>
      <p:pic>
        <p:nvPicPr>
          <p:cNvPr id="19" name="Picture 18">
            <a:extLst>
              <a:ext uri="{FF2B5EF4-FFF2-40B4-BE49-F238E27FC236}">
                <a16:creationId xmlns:a16="http://schemas.microsoft.com/office/drawing/2014/main" id="{3A78E8C2-04FE-7596-E6E5-FDFA926D84D3}"/>
              </a:ext>
            </a:extLst>
          </p:cNvPr>
          <p:cNvPicPr>
            <a:picLocks noChangeAspect="1"/>
          </p:cNvPicPr>
          <p:nvPr/>
        </p:nvPicPr>
        <p:blipFill>
          <a:blip r:embed="rId3"/>
          <a:stretch>
            <a:fillRect/>
          </a:stretch>
        </p:blipFill>
        <p:spPr>
          <a:xfrm>
            <a:off x="19897512" y="279967"/>
            <a:ext cx="1548832" cy="1548832"/>
          </a:xfrm>
          <a:prstGeom prst="rect">
            <a:avLst/>
          </a:prstGeom>
        </p:spPr>
      </p:pic>
      <p:sp>
        <p:nvSpPr>
          <p:cNvPr id="20" name="TextBox 19">
            <a:extLst>
              <a:ext uri="{FF2B5EF4-FFF2-40B4-BE49-F238E27FC236}">
                <a16:creationId xmlns:a16="http://schemas.microsoft.com/office/drawing/2014/main" id="{C3D5331E-3FEF-EE5C-7D18-7A1A7CDF432F}"/>
              </a:ext>
            </a:extLst>
          </p:cNvPr>
          <p:cNvSpPr txBox="1"/>
          <p:nvPr/>
        </p:nvSpPr>
        <p:spPr>
          <a:xfrm>
            <a:off x="729474" y="31173995"/>
            <a:ext cx="5976257" cy="1323439"/>
          </a:xfrm>
          <a:prstGeom prst="rect">
            <a:avLst/>
          </a:prstGeom>
          <a:noFill/>
        </p:spPr>
        <p:txBody>
          <a:bodyPr wrap="square" rtlCol="0">
            <a:spAutoFit/>
          </a:bodyPr>
          <a:lstStyle/>
          <a:p>
            <a:pPr>
              <a:spcBef>
                <a:spcPts val="1200"/>
              </a:spcBef>
            </a:pPr>
            <a:r>
              <a:rPr lang="en-US" sz="2000" dirty="0">
                <a:latin typeface="Arial" panose="020B0604020202020204" pitchFamily="34" charset="0"/>
                <a:cs typeface="Arial" panose="020B0604020202020204" pitchFamily="34" charset="0"/>
              </a:rPr>
              <a:t>Clearance Number: CL#00-0000</a:t>
            </a:r>
          </a:p>
          <a:p>
            <a:pPr>
              <a:spcBef>
                <a:spcPts val="1200"/>
              </a:spcBef>
            </a:pPr>
            <a:r>
              <a:rPr lang="en-US" sz="2000" dirty="0">
                <a:latin typeface="Arial" panose="020B0604020202020204" pitchFamily="34" charset="0"/>
                <a:cs typeface="Arial" panose="020B0604020202020204" pitchFamily="34" charset="0"/>
              </a:rPr>
              <a:t>Poster Number: PRD-P-021</a:t>
            </a:r>
          </a:p>
          <a:p>
            <a:pPr>
              <a:spcBef>
                <a:spcPts val="1200"/>
              </a:spcBef>
            </a:pPr>
            <a:r>
              <a:rPr lang="en-US" sz="2000" dirty="0">
                <a:latin typeface="Helvetica" pitchFamily="2" charset="0"/>
                <a:cs typeface="Arial" panose="020B0604020202020204" pitchFamily="34" charset="0"/>
              </a:rPr>
              <a:t>Copyright 2023. All rights reserved.</a:t>
            </a:r>
          </a:p>
        </p:txBody>
      </p:sp>
      <p:sp>
        <p:nvSpPr>
          <p:cNvPr id="2" name="TextBox 1">
            <a:extLst>
              <a:ext uri="{FF2B5EF4-FFF2-40B4-BE49-F238E27FC236}">
                <a16:creationId xmlns:a16="http://schemas.microsoft.com/office/drawing/2014/main" id="{15F8681B-2025-FBE5-4C9F-CD63D9834A06}"/>
              </a:ext>
            </a:extLst>
          </p:cNvPr>
          <p:cNvSpPr txBox="1"/>
          <p:nvPr/>
        </p:nvSpPr>
        <p:spPr>
          <a:xfrm>
            <a:off x="8780170" y="28532869"/>
            <a:ext cx="12435956" cy="3447098"/>
          </a:xfrm>
          <a:prstGeom prst="rect">
            <a:avLst/>
          </a:prstGeom>
          <a:noFill/>
        </p:spPr>
        <p:txBody>
          <a:bodyPr wrap="square" rtlCol="0">
            <a:spAutoFit/>
          </a:bodyPr>
          <a:lstStyle/>
          <a:p>
            <a:pPr>
              <a:spcBef>
                <a:spcPct val="0"/>
              </a:spcBef>
            </a:pPr>
            <a:r>
              <a:rPr lang="en-US" altLang="en-US" sz="3000" b="1" dirty="0">
                <a:latin typeface="Arial" panose="020B0604020202020204" pitchFamily="34" charset="0"/>
              </a:rPr>
              <a:t>Publications and Acknowledgements:</a:t>
            </a:r>
          </a:p>
          <a:p>
            <a:pPr lvl="0" defTabSz="2194560">
              <a:defRPr/>
            </a:pPr>
            <a:r>
              <a:rPr lang="en-US" sz="3200" dirty="0"/>
              <a:t>Pauken, M., Salazar, J., Baines, K., Flagan, R., Gao, P., </a:t>
            </a:r>
            <a:r>
              <a:rPr lang="en-US" sz="3200" dirty="0" err="1"/>
              <a:t>McGouldrick</a:t>
            </a:r>
            <a:r>
              <a:rPr lang="en-US" sz="3200" dirty="0"/>
              <a:t>, K., Cantrell, W., Byrne, P., Akwaboa, S., The Planetary Cloud Aerosol Research Facility, 19th International Planetary Probe Workshop, Santa Clara, CA, 2022.</a:t>
            </a:r>
            <a:endParaRPr lang="en-US" altLang="en-US" sz="3000" dirty="0">
              <a:latin typeface="Arial" panose="020B0604020202020204" pitchFamily="34" charset="0"/>
            </a:endParaRPr>
          </a:p>
          <a:p>
            <a:pPr>
              <a:spcBef>
                <a:spcPct val="0"/>
              </a:spcBef>
            </a:pPr>
            <a:r>
              <a:rPr lang="en-US" altLang="en-US" sz="3000" b="1" dirty="0">
                <a:latin typeface="Arial" panose="020B0604020202020204" pitchFamily="34" charset="0"/>
              </a:rPr>
              <a:t>Author Contact Information: </a:t>
            </a:r>
          </a:p>
          <a:p>
            <a:r>
              <a:rPr lang="en-US" sz="3000" dirty="0"/>
              <a:t>Email: Joseph.Salazar@JPL.NASA.GOV</a:t>
            </a:r>
          </a:p>
        </p:txBody>
      </p:sp>
      <p:sp>
        <p:nvSpPr>
          <p:cNvPr id="5" name="Rectangle 4">
            <a:extLst>
              <a:ext uri="{FF2B5EF4-FFF2-40B4-BE49-F238E27FC236}">
                <a16:creationId xmlns:a16="http://schemas.microsoft.com/office/drawing/2014/main" id="{8BE95501-4B9A-0A61-73D0-89BFD8BD67A2}"/>
              </a:ext>
            </a:extLst>
          </p:cNvPr>
          <p:cNvSpPr/>
          <p:nvPr/>
        </p:nvSpPr>
        <p:spPr>
          <a:xfrm>
            <a:off x="152400" y="12918465"/>
            <a:ext cx="21564600" cy="584775"/>
          </a:xfrm>
          <a:prstGeom prst="rect">
            <a:avLst/>
          </a:prstGeom>
        </p:spPr>
        <p:txBody>
          <a:bodyPr wrap="square">
            <a:spAutoFit/>
          </a:bodyPr>
          <a:lstStyle/>
          <a:p>
            <a:r>
              <a:rPr lang="en-US" sz="3200" b="1" dirty="0"/>
              <a:t>Objectives </a:t>
            </a:r>
            <a:endParaRPr lang="en-US" sz="3200" dirty="0">
              <a:solidFill>
                <a:srgbClr val="FF0000"/>
              </a:solidFill>
            </a:endParaRPr>
          </a:p>
        </p:txBody>
      </p:sp>
      <p:sp>
        <p:nvSpPr>
          <p:cNvPr id="10" name="Rectangle 9">
            <a:extLst>
              <a:ext uri="{FF2B5EF4-FFF2-40B4-BE49-F238E27FC236}">
                <a16:creationId xmlns:a16="http://schemas.microsoft.com/office/drawing/2014/main" id="{CD2D4DAF-FBA5-BA61-8C16-458A0F29468E}"/>
              </a:ext>
            </a:extLst>
          </p:cNvPr>
          <p:cNvSpPr/>
          <p:nvPr/>
        </p:nvSpPr>
        <p:spPr>
          <a:xfrm>
            <a:off x="152400" y="8732275"/>
            <a:ext cx="21398592" cy="4278094"/>
          </a:xfrm>
          <a:prstGeom prst="rect">
            <a:avLst/>
          </a:prstGeom>
        </p:spPr>
        <p:txBody>
          <a:bodyPr wrap="square">
            <a:spAutoFit/>
          </a:bodyPr>
          <a:lstStyle/>
          <a:p>
            <a:r>
              <a:rPr lang="en-US" sz="3200" b="1" dirty="0"/>
              <a:t>Background </a:t>
            </a:r>
            <a:endParaRPr lang="en-US" sz="3200" dirty="0"/>
          </a:p>
          <a:p>
            <a:r>
              <a:rPr lang="en-US" sz="2400" dirty="0"/>
              <a:t>Here, we describe two facilities that explore formation and transformation of planetary atmospheric aerosols. These facilities aim to deepen our understanding of the microphysics, chemistry, and thermodynamics underlying aerosol dynamics, encompassing a diverse spectrum of aerosol species identified in planetary atmospheres. Key examples include H</a:t>
            </a:r>
            <a:r>
              <a:rPr lang="en-US" sz="2400" baseline="-25000" dirty="0"/>
              <a:t>2</a:t>
            </a:r>
            <a:r>
              <a:rPr lang="en-US" sz="2400" dirty="0"/>
              <a:t>SO</a:t>
            </a:r>
            <a:r>
              <a:rPr lang="en-US" sz="2400" baseline="-25000" dirty="0"/>
              <a:t>4</a:t>
            </a:r>
            <a:r>
              <a:rPr lang="en-US" sz="2400" dirty="0"/>
              <a:t> (found on Venus), CO</a:t>
            </a:r>
            <a:r>
              <a:rPr lang="en-US" sz="2400" baseline="-25000" dirty="0"/>
              <a:t>2</a:t>
            </a:r>
            <a:r>
              <a:rPr lang="en-US" sz="2400" dirty="0"/>
              <a:t> and H</a:t>
            </a:r>
            <a:r>
              <a:rPr lang="en-US" sz="2400" baseline="-25000" dirty="0"/>
              <a:t>2</a:t>
            </a:r>
            <a:r>
              <a:rPr lang="en-US" sz="2400" dirty="0"/>
              <a:t>O (relevant to Mars), NH</a:t>
            </a:r>
            <a:r>
              <a:rPr lang="en-US" sz="2400" baseline="-25000" dirty="0"/>
              <a:t>3</a:t>
            </a:r>
            <a:r>
              <a:rPr lang="en-US" sz="2400" dirty="0"/>
              <a:t> (pertinent to Jupiter and Saturn), and CH</a:t>
            </a:r>
            <a:r>
              <a:rPr lang="en-US" sz="2400" baseline="-25000" dirty="0"/>
              <a:t>4</a:t>
            </a:r>
            <a:r>
              <a:rPr lang="en-US" sz="2400" dirty="0"/>
              <a:t> (associated with celestial bodies like Titan and the Ice Giants). To facilitate these investigations, we are in the process of developing two chambers: Planetary Cloud Aerosols Research Facility (PCARF) and Venus Cloud Simulator (VCS). PCARF will enable controlled experimentation and replication of planetary atmospheres, allowing us to explore how aerosols are formed and evolve in a variety of planetary conditions. The VCS is designed specifically to emulate the extreme conditions of Venus' atmosphere, where sulfuric acid aerosols play a crucial role and involves rigorous testing of equipment to assess its durability and resilience on Venus. This interdisciplinary research effort finds alignment with the strategic scientific directions articulated in the National Academies of Science (NAS) publication, "Origins, Worlds, and Life: A Decadal Strategy for Planetary Science and Astrobiology 2023-2032" (NAS, 2022), specifically focusing on the role of physics and chemistry in shaping planetary atmospheres. Additionally, it synergizes with the objectives of the JPL Venus Aero Bot Mission, Phantom, reflecting our commitment to advancing our understanding of planetary atmospheres and supporting the mission's scientific goals.</a:t>
            </a:r>
          </a:p>
        </p:txBody>
      </p:sp>
      <p:sp>
        <p:nvSpPr>
          <p:cNvPr id="11" name="Rectangle 10">
            <a:extLst>
              <a:ext uri="{FF2B5EF4-FFF2-40B4-BE49-F238E27FC236}">
                <a16:creationId xmlns:a16="http://schemas.microsoft.com/office/drawing/2014/main" id="{B6E91503-C95A-FBBD-E80C-E4B2DCEC3A20}"/>
              </a:ext>
            </a:extLst>
          </p:cNvPr>
          <p:cNvSpPr/>
          <p:nvPr/>
        </p:nvSpPr>
        <p:spPr>
          <a:xfrm>
            <a:off x="228601" y="17069846"/>
            <a:ext cx="21488398" cy="584775"/>
          </a:xfrm>
          <a:prstGeom prst="rect">
            <a:avLst/>
          </a:prstGeom>
        </p:spPr>
        <p:txBody>
          <a:bodyPr wrap="square">
            <a:spAutoFit/>
          </a:bodyPr>
          <a:lstStyle/>
          <a:p>
            <a:r>
              <a:rPr lang="en-US" sz="3200" b="1" dirty="0"/>
              <a:t>Approach and Results </a:t>
            </a:r>
            <a:endParaRPr lang="en-US" sz="3200" dirty="0">
              <a:solidFill>
                <a:srgbClr val="FF0000"/>
              </a:solidFill>
            </a:endParaRPr>
          </a:p>
        </p:txBody>
      </p:sp>
      <p:sp>
        <p:nvSpPr>
          <p:cNvPr id="17" name="Rectangle 16">
            <a:extLst>
              <a:ext uri="{FF2B5EF4-FFF2-40B4-BE49-F238E27FC236}">
                <a16:creationId xmlns:a16="http://schemas.microsoft.com/office/drawing/2014/main" id="{C54E1159-FF06-1C3A-586D-366C4C8E7FE6}"/>
              </a:ext>
            </a:extLst>
          </p:cNvPr>
          <p:cNvSpPr/>
          <p:nvPr/>
        </p:nvSpPr>
        <p:spPr>
          <a:xfrm>
            <a:off x="292737" y="23779233"/>
            <a:ext cx="21323295" cy="4708981"/>
          </a:xfrm>
          <a:prstGeom prst="rect">
            <a:avLst/>
          </a:prstGeom>
        </p:spPr>
        <p:txBody>
          <a:bodyPr wrap="square">
            <a:spAutoFit/>
          </a:bodyPr>
          <a:lstStyle/>
          <a:p>
            <a:r>
              <a:rPr lang="en-US" sz="3600" b="1" dirty="0"/>
              <a:t>Significance of Results/Benefits to NASA/JPL </a:t>
            </a:r>
            <a:endParaRPr lang="en-US" sz="3600" dirty="0">
              <a:solidFill>
                <a:srgbClr val="FF0000"/>
              </a:solidFill>
            </a:endParaRPr>
          </a:p>
          <a:p>
            <a:r>
              <a:rPr lang="en-US" sz="2400" dirty="0"/>
              <a:t>The VCS serves as a accurate simulation of the Venusian cloud aerosol environment. This innovative facility empowers NASA to rigorously assess Venus-specific components and instrumentation within an Venus-like environment, positioning JPL as a pioneer in corrosion testing under Venusian conditions.</a:t>
            </a:r>
          </a:p>
          <a:p>
            <a:r>
              <a:rPr lang="en-US" sz="2400" dirty="0"/>
              <a:t>PCARF offers invaluable opportunities for researchers for investigations in Planetary Science, Habitable Worlds, and Exoplanet Research to engage in laboratory investigations of aerosols. The outcomes of research conducted within the PCARF hold immense promise for in situ missions and remote observations. By serving as a versatile testbed, the PCARF facilitates the validation and calibration of data related to clouds and aerosols, further enhancing our scientific understanding of these planetary atmospheres. This research not only signifies a critical step toward achieving our objectives but also promises to significantly impact JPL missions and programs, while also offering lasting benefits to NASA's broader scientific endeavors.</a:t>
            </a:r>
          </a:p>
          <a:p>
            <a:endParaRPr lang="en-US" sz="2400" dirty="0"/>
          </a:p>
          <a:p>
            <a:endParaRPr lang="en-US" sz="2400" dirty="0"/>
          </a:p>
          <a:p>
            <a:endParaRPr lang="en-US" sz="2400" dirty="0"/>
          </a:p>
          <a:p>
            <a:endParaRPr lang="en-US" sz="2400" dirty="0"/>
          </a:p>
        </p:txBody>
      </p:sp>
      <p:sp>
        <p:nvSpPr>
          <p:cNvPr id="18" name="Rectangle 17">
            <a:extLst>
              <a:ext uri="{FF2B5EF4-FFF2-40B4-BE49-F238E27FC236}">
                <a16:creationId xmlns:a16="http://schemas.microsoft.com/office/drawing/2014/main" id="{E7203F8C-FC95-D160-6E84-76DA5EDA04F4}"/>
              </a:ext>
            </a:extLst>
          </p:cNvPr>
          <p:cNvSpPr/>
          <p:nvPr/>
        </p:nvSpPr>
        <p:spPr>
          <a:xfrm>
            <a:off x="261500" y="26880787"/>
            <a:ext cx="21493223" cy="1323439"/>
          </a:xfrm>
          <a:prstGeom prst="rect">
            <a:avLst/>
          </a:prstGeom>
        </p:spPr>
        <p:txBody>
          <a:bodyPr wrap="square">
            <a:spAutoFit/>
          </a:bodyPr>
          <a:lstStyle/>
          <a:p>
            <a:r>
              <a:rPr lang="en-US" sz="3200" b="1" dirty="0"/>
              <a:t>Future Work </a:t>
            </a:r>
            <a:endParaRPr lang="en-US" sz="3200" dirty="0">
              <a:solidFill>
                <a:srgbClr val="FF0000"/>
              </a:solidFill>
            </a:endParaRPr>
          </a:p>
          <a:p>
            <a:r>
              <a:rPr lang="en-US" sz="2400" dirty="0"/>
              <a:t>Our focus will be on advancing both the Venus Cloud Chamber (VCS) and the Planetary Cloud Aerosols Research Facility (PCARF). We intend to refine and expand their capabilities, with a key objective being the publication of their designs to benefit the broader scientific community.</a:t>
            </a:r>
          </a:p>
        </p:txBody>
      </p:sp>
      <p:sp>
        <p:nvSpPr>
          <p:cNvPr id="22" name="Rectangle 21">
            <a:extLst>
              <a:ext uri="{FF2B5EF4-FFF2-40B4-BE49-F238E27FC236}">
                <a16:creationId xmlns:a16="http://schemas.microsoft.com/office/drawing/2014/main" id="{5FBBA19F-A531-4DEA-B10A-E9EC20ED5EA0}"/>
              </a:ext>
            </a:extLst>
          </p:cNvPr>
          <p:cNvSpPr/>
          <p:nvPr/>
        </p:nvSpPr>
        <p:spPr>
          <a:xfrm>
            <a:off x="228601" y="13426974"/>
            <a:ext cx="9895113" cy="3785652"/>
          </a:xfrm>
          <a:prstGeom prst="rect">
            <a:avLst/>
          </a:prstGeom>
        </p:spPr>
        <p:txBody>
          <a:bodyPr wrap="square">
            <a:spAutoFit/>
          </a:bodyPr>
          <a:lstStyle/>
          <a:p>
            <a:r>
              <a:rPr lang="en-US" sz="2400" b="1" dirty="0"/>
              <a:t>Venus Cloud Chamber</a:t>
            </a:r>
            <a:endParaRPr lang="en-US" sz="2400" b="1" dirty="0">
              <a:solidFill>
                <a:srgbClr val="374151"/>
              </a:solidFill>
              <a:latin typeface="Söhne"/>
            </a:endParaRPr>
          </a:p>
          <a:p>
            <a:pPr marL="457200" indent="-457200">
              <a:buAutoNum type="alphaUcPeriod"/>
            </a:pPr>
            <a:r>
              <a:rPr lang="en-US" sz="2400" dirty="0">
                <a:solidFill>
                  <a:srgbClr val="374151"/>
                </a:solidFill>
                <a:latin typeface="Söhne"/>
              </a:rPr>
              <a:t>Research Goals </a:t>
            </a:r>
          </a:p>
          <a:p>
            <a:pPr lvl="1"/>
            <a:r>
              <a:rPr lang="en-US" sz="2400" dirty="0">
                <a:solidFill>
                  <a:srgbClr val="374151"/>
                </a:solidFill>
                <a:latin typeface="Söhne"/>
              </a:rPr>
              <a:t>	-  To establish a dedicated facility capable of emulating the Venusian atmospheric conditions for the purpose of testing and experimentation. </a:t>
            </a:r>
          </a:p>
          <a:p>
            <a:pPr marL="457200" indent="-457200">
              <a:buAutoNum type="alphaUcPeriod"/>
            </a:pPr>
            <a:r>
              <a:rPr lang="en-US" sz="2400" dirty="0">
                <a:solidFill>
                  <a:srgbClr val="374151"/>
                </a:solidFill>
                <a:latin typeface="Söhne"/>
              </a:rPr>
              <a:t>Specific Objectives </a:t>
            </a:r>
          </a:p>
          <a:p>
            <a:pPr lvl="1"/>
            <a:r>
              <a:rPr lang="en-US" sz="2400" dirty="0">
                <a:solidFill>
                  <a:srgbClr val="374151"/>
                </a:solidFill>
                <a:latin typeface="Söhne"/>
              </a:rPr>
              <a:t>	- Generate sulfuric acid aerosols that reproduce the particle size, mass distribution, acid concentration, bulk gas composition, and temperature of Venus' atmosphere.</a:t>
            </a:r>
          </a:p>
          <a:p>
            <a:pPr lvl="1"/>
            <a:r>
              <a:rPr lang="en-US" sz="2400" dirty="0">
                <a:solidFill>
                  <a:srgbClr val="374151"/>
                </a:solidFill>
                <a:latin typeface="Söhne"/>
              </a:rPr>
              <a:t>	 - Design and construction of a facility that serves as a reliable testing source for the Gas and Aerosol Mass Spectrometer.</a:t>
            </a:r>
            <a:endParaRPr lang="en-US" sz="2400" dirty="0"/>
          </a:p>
        </p:txBody>
      </p:sp>
      <p:sp>
        <p:nvSpPr>
          <p:cNvPr id="23" name="Rectangle 22">
            <a:extLst>
              <a:ext uri="{FF2B5EF4-FFF2-40B4-BE49-F238E27FC236}">
                <a16:creationId xmlns:a16="http://schemas.microsoft.com/office/drawing/2014/main" id="{D6AF3B1A-BA02-4F37-B46F-2CB978D38862}"/>
              </a:ext>
            </a:extLst>
          </p:cNvPr>
          <p:cNvSpPr/>
          <p:nvPr/>
        </p:nvSpPr>
        <p:spPr>
          <a:xfrm>
            <a:off x="10433957" y="13426974"/>
            <a:ext cx="10972800" cy="3416320"/>
          </a:xfrm>
          <a:prstGeom prst="rect">
            <a:avLst/>
          </a:prstGeom>
        </p:spPr>
        <p:txBody>
          <a:bodyPr>
            <a:spAutoFit/>
          </a:bodyPr>
          <a:lstStyle/>
          <a:p>
            <a:r>
              <a:rPr lang="en-US" sz="2400" b="1" dirty="0"/>
              <a:t>Planetary Cloud Aerosols Research Facility</a:t>
            </a:r>
            <a:endParaRPr lang="en-US" sz="2400" b="1" dirty="0">
              <a:solidFill>
                <a:srgbClr val="374151"/>
              </a:solidFill>
              <a:latin typeface="Söhne"/>
            </a:endParaRPr>
          </a:p>
          <a:p>
            <a:r>
              <a:rPr lang="en-US" sz="2400" dirty="0">
                <a:solidFill>
                  <a:srgbClr val="374151"/>
                </a:solidFill>
                <a:latin typeface="Söhne"/>
              </a:rPr>
              <a:t>A. Research Goals</a:t>
            </a:r>
          </a:p>
          <a:p>
            <a:r>
              <a:rPr lang="en-US" sz="2400" dirty="0">
                <a:solidFill>
                  <a:srgbClr val="374151"/>
                </a:solidFill>
                <a:latin typeface="Söhne"/>
              </a:rPr>
              <a:t>	- Engineer a cutting-edge facility with the capacity to both produce and analyze aerosols. </a:t>
            </a:r>
          </a:p>
          <a:p>
            <a:r>
              <a:rPr lang="en-US" sz="2400" dirty="0">
                <a:solidFill>
                  <a:srgbClr val="374151"/>
                </a:solidFill>
                <a:latin typeface="Söhne"/>
              </a:rPr>
              <a:t>B. Specific Objectives</a:t>
            </a:r>
          </a:p>
          <a:p>
            <a:r>
              <a:rPr lang="en-US" sz="2400" dirty="0">
                <a:solidFill>
                  <a:srgbClr val="374151"/>
                </a:solidFill>
                <a:latin typeface="Söhne"/>
              </a:rPr>
              <a:t>	- Establish the capability for precise aerosol measurement within the chamber.</a:t>
            </a:r>
          </a:p>
          <a:p>
            <a:r>
              <a:rPr lang="en-US" sz="2400" dirty="0">
                <a:solidFill>
                  <a:srgbClr val="374151"/>
                </a:solidFill>
                <a:latin typeface="Söhne"/>
              </a:rPr>
              <a:t>	- Grow aerosols within a controlled, turbulent mixing environment.</a:t>
            </a:r>
          </a:p>
          <a:p>
            <a:r>
              <a:rPr lang="en-US" sz="2400" b="0" i="0" dirty="0">
                <a:solidFill>
                  <a:srgbClr val="374151"/>
                </a:solidFill>
                <a:effectLst/>
                <a:latin typeface="Söhne"/>
              </a:rPr>
              <a:t>	- O</a:t>
            </a:r>
            <a:r>
              <a:rPr lang="en-US" sz="2400" dirty="0"/>
              <a:t>perate at pressures ranging from 1 </a:t>
            </a:r>
            <a:r>
              <a:rPr lang="en-US" sz="2400" dirty="0">
                <a:latin typeface="Symbol" panose="05050102010706020507" pitchFamily="18" charset="2"/>
              </a:rPr>
              <a:t>m</a:t>
            </a:r>
            <a:r>
              <a:rPr lang="en-US" sz="2400" dirty="0"/>
              <a:t>bar to 1 bar, and temperatures ranging from -180° to +125°C (93 to 398K). </a:t>
            </a:r>
            <a:endParaRPr lang="en-US" sz="2400" b="0" i="0" dirty="0">
              <a:solidFill>
                <a:srgbClr val="374151"/>
              </a:solidFill>
              <a:effectLst/>
              <a:latin typeface="Söhne"/>
            </a:endParaRPr>
          </a:p>
        </p:txBody>
      </p:sp>
      <p:pic>
        <p:nvPicPr>
          <p:cNvPr id="24" name="Picture 23">
            <a:extLst>
              <a:ext uri="{FF2B5EF4-FFF2-40B4-BE49-F238E27FC236}">
                <a16:creationId xmlns:a16="http://schemas.microsoft.com/office/drawing/2014/main" id="{F0548DAA-1264-4C13-968F-1C7A1140ADCF}"/>
              </a:ext>
            </a:extLst>
          </p:cNvPr>
          <p:cNvPicPr>
            <a:picLocks noChangeAspect="1"/>
          </p:cNvPicPr>
          <p:nvPr/>
        </p:nvPicPr>
        <p:blipFill>
          <a:blip r:embed="rId4"/>
          <a:stretch>
            <a:fillRect/>
          </a:stretch>
        </p:blipFill>
        <p:spPr>
          <a:xfrm>
            <a:off x="16217200" y="17784354"/>
            <a:ext cx="5728400" cy="4893296"/>
          </a:xfrm>
          <a:prstGeom prst="rect">
            <a:avLst/>
          </a:prstGeom>
        </p:spPr>
      </p:pic>
      <p:pic>
        <p:nvPicPr>
          <p:cNvPr id="29" name="Picture 28">
            <a:extLst>
              <a:ext uri="{FF2B5EF4-FFF2-40B4-BE49-F238E27FC236}">
                <a16:creationId xmlns:a16="http://schemas.microsoft.com/office/drawing/2014/main" id="{8C589385-1FA9-4E8B-AAAB-457051A08423}"/>
              </a:ext>
            </a:extLst>
          </p:cNvPr>
          <p:cNvPicPr>
            <a:picLocks noChangeAspect="1"/>
          </p:cNvPicPr>
          <p:nvPr/>
        </p:nvPicPr>
        <p:blipFill>
          <a:blip r:embed="rId5"/>
          <a:stretch>
            <a:fillRect/>
          </a:stretch>
        </p:blipFill>
        <p:spPr>
          <a:xfrm>
            <a:off x="329568" y="20725307"/>
            <a:ext cx="5329002" cy="3126045"/>
          </a:xfrm>
          <a:prstGeom prst="rect">
            <a:avLst/>
          </a:prstGeom>
        </p:spPr>
      </p:pic>
      <p:grpSp>
        <p:nvGrpSpPr>
          <p:cNvPr id="35" name="Group 34">
            <a:extLst>
              <a:ext uri="{FF2B5EF4-FFF2-40B4-BE49-F238E27FC236}">
                <a16:creationId xmlns:a16="http://schemas.microsoft.com/office/drawing/2014/main" id="{14E2120C-CCDD-4BB1-942B-3BC17D463E59}"/>
              </a:ext>
            </a:extLst>
          </p:cNvPr>
          <p:cNvGrpSpPr/>
          <p:nvPr/>
        </p:nvGrpSpPr>
        <p:grpSpPr>
          <a:xfrm>
            <a:off x="292737" y="17631826"/>
            <a:ext cx="5554543" cy="2846069"/>
            <a:chOff x="6120378" y="1143510"/>
            <a:chExt cx="3145745" cy="1611835"/>
          </a:xfrm>
        </p:grpSpPr>
        <p:pic>
          <p:nvPicPr>
            <p:cNvPr id="30" name="Picture 29">
              <a:extLst>
                <a:ext uri="{FF2B5EF4-FFF2-40B4-BE49-F238E27FC236}">
                  <a16:creationId xmlns:a16="http://schemas.microsoft.com/office/drawing/2014/main" id="{EE5E6900-7A19-48D4-9AD8-DB68F3C312A3}"/>
                </a:ext>
              </a:extLst>
            </p:cNvPr>
            <p:cNvPicPr>
              <a:picLocks noChangeAspect="1"/>
            </p:cNvPicPr>
            <p:nvPr/>
          </p:nvPicPr>
          <p:blipFill>
            <a:blip r:embed="rId6"/>
            <a:stretch>
              <a:fillRect/>
            </a:stretch>
          </p:blipFill>
          <p:spPr>
            <a:xfrm>
              <a:off x="6120378" y="1143510"/>
              <a:ext cx="2929200" cy="1611835"/>
            </a:xfrm>
            <a:prstGeom prst="rect">
              <a:avLst/>
            </a:prstGeom>
          </p:spPr>
        </p:pic>
        <p:sp>
          <p:nvSpPr>
            <p:cNvPr id="32" name="TextBox 31">
              <a:extLst>
                <a:ext uri="{FF2B5EF4-FFF2-40B4-BE49-F238E27FC236}">
                  <a16:creationId xmlns:a16="http://schemas.microsoft.com/office/drawing/2014/main" id="{2CA4AB6B-6459-4C5F-A2F3-0CF9D974B309}"/>
                </a:ext>
              </a:extLst>
            </p:cNvPr>
            <p:cNvSpPr txBox="1"/>
            <p:nvPr/>
          </p:nvSpPr>
          <p:spPr>
            <a:xfrm>
              <a:off x="8303587" y="1486218"/>
              <a:ext cx="801512" cy="261458"/>
            </a:xfrm>
            <a:prstGeom prst="rect">
              <a:avLst/>
            </a:prstGeom>
            <a:noFill/>
          </p:spPr>
          <p:txBody>
            <a:bodyPr wrap="square" rtlCol="0">
              <a:spAutoFit/>
            </a:bodyPr>
            <a:lstStyle/>
            <a:p>
              <a:pPr algn="l"/>
              <a:r>
                <a:rPr lang="en-US" sz="2400" dirty="0">
                  <a:solidFill>
                    <a:schemeClr val="bg1"/>
                  </a:solidFill>
                </a:rPr>
                <a:t>at 54km*</a:t>
              </a:r>
            </a:p>
          </p:txBody>
        </p:sp>
        <p:sp>
          <p:nvSpPr>
            <p:cNvPr id="33" name="TextBox 32">
              <a:extLst>
                <a:ext uri="{FF2B5EF4-FFF2-40B4-BE49-F238E27FC236}">
                  <a16:creationId xmlns:a16="http://schemas.microsoft.com/office/drawing/2014/main" id="{59021EC8-48DC-44EB-8CC9-6E565B721AB0}"/>
                </a:ext>
              </a:extLst>
            </p:cNvPr>
            <p:cNvSpPr txBox="1"/>
            <p:nvPr/>
          </p:nvSpPr>
          <p:spPr>
            <a:xfrm>
              <a:off x="8068282" y="2160767"/>
              <a:ext cx="919233" cy="261458"/>
            </a:xfrm>
            <a:prstGeom prst="rect">
              <a:avLst/>
            </a:prstGeom>
            <a:noFill/>
          </p:spPr>
          <p:txBody>
            <a:bodyPr wrap="square" rtlCol="0">
              <a:spAutoFit/>
            </a:bodyPr>
            <a:lstStyle/>
            <a:p>
              <a:pPr algn="l"/>
              <a:r>
                <a:rPr lang="en-US" sz="2400" dirty="0">
                  <a:solidFill>
                    <a:schemeClr val="bg1"/>
                  </a:solidFill>
                </a:rPr>
                <a:t>at 58km*</a:t>
              </a:r>
            </a:p>
          </p:txBody>
        </p:sp>
        <p:sp>
          <p:nvSpPr>
            <p:cNvPr id="34" name="TextBox 33">
              <a:extLst>
                <a:ext uri="{FF2B5EF4-FFF2-40B4-BE49-F238E27FC236}">
                  <a16:creationId xmlns:a16="http://schemas.microsoft.com/office/drawing/2014/main" id="{F7B1AEAF-B041-43E7-BBD9-3A5EACD6911B}"/>
                </a:ext>
              </a:extLst>
            </p:cNvPr>
            <p:cNvSpPr txBox="1"/>
            <p:nvPr/>
          </p:nvSpPr>
          <p:spPr>
            <a:xfrm>
              <a:off x="6702772" y="1147895"/>
              <a:ext cx="2563351" cy="288003"/>
            </a:xfrm>
            <a:prstGeom prst="rect">
              <a:avLst/>
            </a:prstGeom>
            <a:noFill/>
          </p:spPr>
          <p:txBody>
            <a:bodyPr wrap="square" rtlCol="0">
              <a:spAutoFit/>
            </a:bodyPr>
            <a:lstStyle/>
            <a:p>
              <a:pPr algn="l"/>
              <a:r>
                <a:rPr lang="en-US" sz="2400" dirty="0">
                  <a:solidFill>
                    <a:schemeClr val="bg1"/>
                  </a:solidFill>
                </a:rPr>
                <a:t>Venus Aerosol distribution</a:t>
              </a:r>
            </a:p>
          </p:txBody>
        </p:sp>
      </p:grpSp>
      <p:grpSp>
        <p:nvGrpSpPr>
          <p:cNvPr id="73" name="Group 72">
            <a:extLst>
              <a:ext uri="{FF2B5EF4-FFF2-40B4-BE49-F238E27FC236}">
                <a16:creationId xmlns:a16="http://schemas.microsoft.com/office/drawing/2014/main" id="{60975121-6B17-479D-B358-6F588C6FDBE8}"/>
              </a:ext>
            </a:extLst>
          </p:cNvPr>
          <p:cNvGrpSpPr/>
          <p:nvPr/>
        </p:nvGrpSpPr>
        <p:grpSpPr>
          <a:xfrm>
            <a:off x="6088957" y="17165903"/>
            <a:ext cx="3713902" cy="7103245"/>
            <a:chOff x="6088957" y="17165903"/>
            <a:chExt cx="3713902" cy="7103245"/>
          </a:xfrm>
        </p:grpSpPr>
        <p:grpSp>
          <p:nvGrpSpPr>
            <p:cNvPr id="66" name="Group 65">
              <a:extLst>
                <a:ext uri="{FF2B5EF4-FFF2-40B4-BE49-F238E27FC236}">
                  <a16:creationId xmlns:a16="http://schemas.microsoft.com/office/drawing/2014/main" id="{D3A4C0A2-C3BC-4C3D-8F8C-94AF512F0DF1}"/>
                </a:ext>
              </a:extLst>
            </p:cNvPr>
            <p:cNvGrpSpPr/>
            <p:nvPr/>
          </p:nvGrpSpPr>
          <p:grpSpPr>
            <a:xfrm>
              <a:off x="6288511" y="17436807"/>
              <a:ext cx="3373608" cy="6832341"/>
              <a:chOff x="6809989" y="18372214"/>
              <a:chExt cx="1902160" cy="3803099"/>
            </a:xfrm>
          </p:grpSpPr>
          <p:pic>
            <p:nvPicPr>
              <p:cNvPr id="51" name="Picture 50">
                <a:extLst>
                  <a:ext uri="{FF2B5EF4-FFF2-40B4-BE49-F238E27FC236}">
                    <a16:creationId xmlns:a16="http://schemas.microsoft.com/office/drawing/2014/main" id="{21FB4C7C-6835-41FC-BD48-383CEDCD7BFE}"/>
                  </a:ext>
                </a:extLst>
              </p:cNvPr>
              <p:cNvPicPr>
                <a:picLocks noChangeAspect="1"/>
              </p:cNvPicPr>
              <p:nvPr/>
            </p:nvPicPr>
            <p:blipFill>
              <a:blip r:embed="rId7"/>
              <a:stretch>
                <a:fillRect/>
              </a:stretch>
            </p:blipFill>
            <p:spPr>
              <a:xfrm>
                <a:off x="6825229" y="18372214"/>
                <a:ext cx="1871682" cy="3803099"/>
              </a:xfrm>
              <a:prstGeom prst="rect">
                <a:avLst/>
              </a:prstGeom>
            </p:spPr>
          </p:pic>
          <p:cxnSp>
            <p:nvCxnSpPr>
              <p:cNvPr id="52" name="Straight Connector 51">
                <a:extLst>
                  <a:ext uri="{FF2B5EF4-FFF2-40B4-BE49-F238E27FC236}">
                    <a16:creationId xmlns:a16="http://schemas.microsoft.com/office/drawing/2014/main" id="{46D2073B-5694-422A-9A72-637E0BB151D9}"/>
                  </a:ext>
                </a:extLst>
              </p:cNvPr>
              <p:cNvCxnSpPr>
                <a:cxnSpLocks/>
              </p:cNvCxnSpPr>
              <p:nvPr/>
            </p:nvCxnSpPr>
            <p:spPr>
              <a:xfrm>
                <a:off x="6825229" y="18438558"/>
                <a:ext cx="0" cy="13350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7E8FCAC-F999-437E-9AA1-6682AB056957}"/>
                  </a:ext>
                </a:extLst>
              </p:cNvPr>
              <p:cNvCxnSpPr>
                <a:cxnSpLocks/>
              </p:cNvCxnSpPr>
              <p:nvPr/>
            </p:nvCxnSpPr>
            <p:spPr>
              <a:xfrm flipH="1">
                <a:off x="6809989" y="19757711"/>
                <a:ext cx="74433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2AAFA16-4692-4F7F-9A47-ADC2C3418284}"/>
                  </a:ext>
                </a:extLst>
              </p:cNvPr>
              <p:cNvCxnSpPr>
                <a:cxnSpLocks/>
              </p:cNvCxnSpPr>
              <p:nvPr/>
            </p:nvCxnSpPr>
            <p:spPr>
              <a:xfrm>
                <a:off x="7554328" y="19263966"/>
                <a:ext cx="3215" cy="5127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D25F91A-DD54-44A4-AFDD-44907D6CF97E}"/>
                  </a:ext>
                </a:extLst>
              </p:cNvPr>
              <p:cNvCxnSpPr>
                <a:cxnSpLocks/>
              </p:cNvCxnSpPr>
              <p:nvPr/>
            </p:nvCxnSpPr>
            <p:spPr>
              <a:xfrm flipH="1">
                <a:off x="7534411" y="19263966"/>
                <a:ext cx="570729" cy="88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A99EEF9-B836-4E9B-8B06-0E5CE6BD1CAF}"/>
                  </a:ext>
                </a:extLst>
              </p:cNvPr>
              <p:cNvCxnSpPr>
                <a:cxnSpLocks/>
              </p:cNvCxnSpPr>
              <p:nvPr/>
            </p:nvCxnSpPr>
            <p:spPr>
              <a:xfrm>
                <a:off x="8084847" y="18849699"/>
                <a:ext cx="0" cy="4231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9441D1A-30F4-4777-B551-D8F5FFD54E12}"/>
                  </a:ext>
                </a:extLst>
              </p:cNvPr>
              <p:cNvCxnSpPr>
                <a:cxnSpLocks/>
              </p:cNvCxnSpPr>
              <p:nvPr/>
            </p:nvCxnSpPr>
            <p:spPr>
              <a:xfrm flipH="1">
                <a:off x="8067603" y="18864679"/>
                <a:ext cx="57398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DFCD807-B8E7-42C4-AC84-08F48A5EDDCD}"/>
                  </a:ext>
                </a:extLst>
              </p:cNvPr>
              <p:cNvCxnSpPr>
                <a:cxnSpLocks/>
              </p:cNvCxnSpPr>
              <p:nvPr/>
            </p:nvCxnSpPr>
            <p:spPr>
              <a:xfrm>
                <a:off x="8641587" y="18438558"/>
                <a:ext cx="1" cy="4441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614A7D8-C76C-4189-A556-7305EFA3680F}"/>
                  </a:ext>
                </a:extLst>
              </p:cNvPr>
              <p:cNvCxnSpPr>
                <a:cxnSpLocks/>
              </p:cNvCxnSpPr>
              <p:nvPr/>
            </p:nvCxnSpPr>
            <p:spPr>
              <a:xfrm flipH="1">
                <a:off x="6809991" y="18438558"/>
                <a:ext cx="1846837" cy="144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FA9CDEA5-ADDF-441C-BF4B-B2F5BD15BC1D}"/>
                  </a:ext>
                </a:extLst>
              </p:cNvPr>
              <p:cNvSpPr/>
              <p:nvPr/>
            </p:nvSpPr>
            <p:spPr>
              <a:xfrm>
                <a:off x="8088062" y="19032007"/>
                <a:ext cx="624087" cy="74161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a:extLst>
                <a:ext uri="{FF2B5EF4-FFF2-40B4-BE49-F238E27FC236}">
                  <a16:creationId xmlns:a16="http://schemas.microsoft.com/office/drawing/2014/main" id="{EB5B0259-3072-41D5-A2B1-986BFF7B779E}"/>
                </a:ext>
              </a:extLst>
            </p:cNvPr>
            <p:cNvSpPr txBox="1"/>
            <p:nvPr/>
          </p:nvSpPr>
          <p:spPr>
            <a:xfrm>
              <a:off x="7084169" y="21975245"/>
              <a:ext cx="1684179" cy="461665"/>
            </a:xfrm>
            <a:prstGeom prst="rect">
              <a:avLst/>
            </a:prstGeom>
            <a:noFill/>
          </p:spPr>
          <p:txBody>
            <a:bodyPr wrap="none" rtlCol="0">
              <a:spAutoFit/>
            </a:bodyPr>
            <a:lstStyle/>
            <a:p>
              <a:pPr algn="l"/>
              <a:r>
                <a:rPr lang="en-US" sz="2400" dirty="0"/>
                <a:t>Glass Vessel</a:t>
              </a:r>
            </a:p>
          </p:txBody>
        </p:sp>
        <p:sp>
          <p:nvSpPr>
            <p:cNvPr id="67" name="TextBox 66">
              <a:extLst>
                <a:ext uri="{FF2B5EF4-FFF2-40B4-BE49-F238E27FC236}">
                  <a16:creationId xmlns:a16="http://schemas.microsoft.com/office/drawing/2014/main" id="{811BADBB-AA82-49AD-87F8-E38879B2CA52}"/>
                </a:ext>
              </a:extLst>
            </p:cNvPr>
            <p:cNvSpPr txBox="1"/>
            <p:nvPr/>
          </p:nvSpPr>
          <p:spPr>
            <a:xfrm>
              <a:off x="6088957" y="17165903"/>
              <a:ext cx="3713902" cy="461665"/>
            </a:xfrm>
            <a:prstGeom prst="rect">
              <a:avLst/>
            </a:prstGeom>
            <a:noFill/>
          </p:spPr>
          <p:txBody>
            <a:bodyPr wrap="none" rtlCol="0">
              <a:spAutoFit/>
            </a:bodyPr>
            <a:lstStyle/>
            <a:p>
              <a:r>
                <a:rPr lang="en-US" sz="2400" dirty="0"/>
                <a:t>Aerosol Introduction System</a:t>
              </a:r>
            </a:p>
          </p:txBody>
        </p:sp>
        <p:sp>
          <p:nvSpPr>
            <p:cNvPr id="68" name="TextBox 67">
              <a:extLst>
                <a:ext uri="{FF2B5EF4-FFF2-40B4-BE49-F238E27FC236}">
                  <a16:creationId xmlns:a16="http://schemas.microsoft.com/office/drawing/2014/main" id="{F04107FE-5C03-47A8-A5F0-BA7C5BD06453}"/>
                </a:ext>
              </a:extLst>
            </p:cNvPr>
            <p:cNvSpPr txBox="1"/>
            <p:nvPr/>
          </p:nvSpPr>
          <p:spPr>
            <a:xfrm>
              <a:off x="8565413" y="19923350"/>
              <a:ext cx="1227965" cy="830997"/>
            </a:xfrm>
            <a:prstGeom prst="rect">
              <a:avLst/>
            </a:prstGeom>
            <a:noFill/>
          </p:spPr>
          <p:txBody>
            <a:bodyPr wrap="none" rtlCol="0">
              <a:spAutoFit/>
            </a:bodyPr>
            <a:lstStyle/>
            <a:p>
              <a:r>
                <a:rPr lang="en-US" sz="2400" dirty="0"/>
                <a:t>Exhaust </a:t>
              </a:r>
            </a:p>
            <a:p>
              <a:r>
                <a:rPr lang="en-US" sz="2400" dirty="0"/>
                <a:t>System</a:t>
              </a:r>
            </a:p>
          </p:txBody>
        </p:sp>
      </p:grpSp>
    </p:spTree>
    <p:extLst>
      <p:ext uri="{BB962C8B-B14F-4D97-AF65-F5344CB8AC3E}">
        <p14:creationId xmlns:p14="http://schemas.microsoft.com/office/powerpoint/2010/main" val="1899794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dfe1ac97-793b-4b9c-ad8b-26051246cce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0198527F099C543B8365BD5DB53DBF9" ma:contentTypeVersion="14" ma:contentTypeDescription="Create a new document." ma:contentTypeScope="" ma:versionID="060c0a3ae1883a59567e772181e67866">
  <xsd:schema xmlns:xsd="http://www.w3.org/2001/XMLSchema" xmlns:xs="http://www.w3.org/2001/XMLSchema" xmlns:p="http://schemas.microsoft.com/office/2006/metadata/properties" xmlns:ns3="dfe1ac97-793b-4b9c-ad8b-26051246cce8" xmlns:ns4="49c381a7-df57-4760-ab3f-b3b4ace2e8a1" targetNamespace="http://schemas.microsoft.com/office/2006/metadata/properties" ma:root="true" ma:fieldsID="cd5dfa93c2374b0cd184c7253943c661" ns3:_="" ns4:_="">
    <xsd:import namespace="dfe1ac97-793b-4b9c-ad8b-26051246cce8"/>
    <xsd:import namespace="49c381a7-df57-4760-ab3f-b3b4ace2e8a1"/>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LengthInSeconds" minOccurs="0"/>
                <xsd:element ref="ns3:MediaServiceOCR" minOccurs="0"/>
                <xsd:element ref="ns3:MediaServiceLocation" minOccurs="0"/>
                <xsd:element ref="ns3:_activity" minOccurs="0"/>
                <xsd:element ref="ns4:SharedWithUsers" minOccurs="0"/>
                <xsd:element ref="ns4:SharedWithDetails" minOccurs="0"/>
                <xsd:element ref="ns4:SharingHintHash"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e1ac97-793b-4b9c-ad8b-26051246cc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dexed="true" ma:internalName="MediaServiceLocation" ma:readOnly="true">
      <xsd:simpleType>
        <xsd:restriction base="dms:Text"/>
      </xsd:simpleType>
    </xsd:element>
    <xsd:element name="_activity" ma:index="17" nillable="true" ma:displayName="_activity" ma:hidden="true" ma:internalName="_activity">
      <xsd:simpleType>
        <xsd:restriction base="dms:Note"/>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9c381a7-df57-4760-ab3f-b3b4ace2e8a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C71087-565E-4A2C-B8D5-E1B14F49E31C}">
  <ds:schemaRefs>
    <ds:schemaRef ds:uri="http://www.w3.org/XML/1998/namespace"/>
    <ds:schemaRef ds:uri="49c381a7-df57-4760-ab3f-b3b4ace2e8a1"/>
    <ds:schemaRef ds:uri="http://schemas.openxmlformats.org/package/2006/metadata/core-properties"/>
    <ds:schemaRef ds:uri="http://purl.org/dc/dcmitype/"/>
    <ds:schemaRef ds:uri="http://purl.org/dc/terms/"/>
    <ds:schemaRef ds:uri="dfe1ac97-793b-4b9c-ad8b-26051246cce8"/>
    <ds:schemaRef ds:uri="http://schemas.microsoft.com/office/2006/documentManagement/types"/>
    <ds:schemaRef ds:uri="http://purl.org/dc/elements/1.1/"/>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AF926E65-EC0C-490C-8547-AB2BF75D67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e1ac97-793b-4b9c-ad8b-26051246cce8"/>
    <ds:schemaRef ds:uri="49c381a7-df57-4760-ab3f-b3b4ace2e8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21CD09-CD1D-4C3A-B51E-B434AE7544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4662</TotalTime>
  <Words>904</Words>
  <Application>Microsoft Office PowerPoint</Application>
  <PresentationFormat>Custom</PresentationFormat>
  <Paragraphs>49</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Helvetica</vt:lpstr>
      <vt:lpstr>Söhne</vt:lpstr>
      <vt:lpstr>Symbol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Poster Template Guidelines</dc:title>
  <dc:creator>Chen, Joy (US 183B)</dc:creator>
  <cp:lastModifiedBy>Hong, Sophia (US 1212)</cp:lastModifiedBy>
  <cp:revision>48</cp:revision>
  <dcterms:created xsi:type="dcterms:W3CDTF">2022-08-22T17:05:38Z</dcterms:created>
  <dcterms:modified xsi:type="dcterms:W3CDTF">2023-11-29T04:18:14Z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0x010100A0198527F099C543B8365BD5DB53DBF9</vt:lpwstr>
  </property>
</Properties>
</file>