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0" autoAdjust="0"/>
    <p:restoredTop sz="96405"/>
  </p:normalViewPr>
  <p:slideViewPr>
    <p:cSldViewPr snapToGrid="0">
      <p:cViewPr>
        <p:scale>
          <a:sx n="25" d="100"/>
          <a:sy n="25" d="100"/>
        </p:scale>
        <p:origin x="2558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008870-3C96-F7DA-7C91-760C1D693711}"/>
              </a:ext>
            </a:extLst>
          </p:cNvPr>
          <p:cNvSpPr/>
          <p:nvPr/>
        </p:nvSpPr>
        <p:spPr>
          <a:xfrm>
            <a:off x="0" y="-54024"/>
            <a:ext cx="21945600" cy="1718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830919"/>
            <a:ext cx="21945600" cy="35147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729474" y="530297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7376160" y="28769048"/>
            <a:ext cx="14216462" cy="3770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191196" y="2616036"/>
            <a:ext cx="21563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Dependence of X-ray Beam Size Produced by Polycapillary X-ray Optics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375139" y="3801635"/>
            <a:ext cx="21223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Anusheela Das, JPL Postdoctoral Fellow (3227)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 : Chris M Heirwegh (3227), Ning Gao, Benton C Clark III, William T Elam, Lawrence A Wade (328A)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93811-165A-F465-D149-810F948966A7}"/>
              </a:ext>
            </a:extLst>
          </p:cNvPr>
          <p:cNvSpPr txBox="1"/>
          <p:nvPr/>
        </p:nvSpPr>
        <p:spPr>
          <a:xfrm>
            <a:off x="797169" y="2063263"/>
            <a:ext cx="2041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Research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512" y="23935"/>
            <a:ext cx="1548832" cy="154883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D68583E-AA34-45C3-9AA8-1922762954BC}"/>
              </a:ext>
            </a:extLst>
          </p:cNvPr>
          <p:cNvGrpSpPr/>
          <p:nvPr/>
        </p:nvGrpSpPr>
        <p:grpSpPr>
          <a:xfrm>
            <a:off x="352978" y="28805914"/>
            <a:ext cx="6707646" cy="3783084"/>
            <a:chOff x="363714" y="28587695"/>
            <a:chExt cx="6707646" cy="37830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6A532A-FFBD-15D8-A09B-9CB6F0E3F99E}"/>
                </a:ext>
              </a:extLst>
            </p:cNvPr>
            <p:cNvSpPr txBox="1"/>
            <p:nvPr/>
          </p:nvSpPr>
          <p:spPr>
            <a:xfrm>
              <a:off x="363714" y="28587695"/>
              <a:ext cx="6707646" cy="21390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Helvetica" pitchFamily="2" charset="0"/>
                  <a:cs typeface="Arial" panose="020B0604020202020204" pitchFamily="34" charset="0"/>
                </a:rPr>
                <a:t>National Aeronautics and Space Administration</a:t>
              </a:r>
            </a:p>
            <a:p>
              <a:pPr>
                <a:spcBef>
                  <a:spcPts val="1800"/>
                </a:spcBef>
              </a:pPr>
              <a:r>
                <a:rPr lang="en-US" sz="2200" b="1" dirty="0">
                  <a:latin typeface="Helvetica" pitchFamily="2" charset="0"/>
                  <a:cs typeface="Arial" panose="020B0604020202020204" pitchFamily="34" charset="0"/>
                </a:rPr>
                <a:t>Jet Propulsion Laboratory</a:t>
              </a:r>
            </a:p>
            <a:p>
              <a:r>
                <a:rPr lang="en-US" sz="2200" dirty="0">
                  <a:latin typeface="Helvetica" pitchFamily="2" charset="0"/>
                  <a:cs typeface="Arial" panose="020B0604020202020204" pitchFamily="34" charset="0"/>
                </a:rPr>
                <a:t>California Institute of Technology</a:t>
              </a:r>
            </a:p>
            <a:p>
              <a:r>
                <a:rPr lang="en-US" sz="2200" dirty="0">
                  <a:latin typeface="Helvetica" pitchFamily="2" charset="0"/>
                  <a:cs typeface="Arial" panose="020B0604020202020204" pitchFamily="34" charset="0"/>
                </a:rPr>
                <a:t>Pasadena, California</a:t>
              </a:r>
            </a:p>
            <a:p>
              <a:endParaRPr lang="en-US" sz="800" dirty="0">
                <a:latin typeface="Helvetica" pitchFamily="2" charset="0"/>
                <a:cs typeface="Arial" panose="020B0604020202020204" pitchFamily="34" charset="0"/>
              </a:endParaRPr>
            </a:p>
            <a:p>
              <a:r>
                <a:rPr lang="en-US" sz="2200" b="1" dirty="0">
                  <a:latin typeface="Helvetica" pitchFamily="2" charset="0"/>
                  <a:cs typeface="Arial" panose="020B0604020202020204" pitchFamily="34" charset="0"/>
                </a:rPr>
                <a:t>www.nasa.gov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D5331E-3FEF-EE5C-7D18-7A1A7CDF432F}"/>
                </a:ext>
              </a:extLst>
            </p:cNvPr>
            <p:cNvSpPr txBox="1"/>
            <p:nvPr/>
          </p:nvSpPr>
          <p:spPr>
            <a:xfrm>
              <a:off x="363714" y="30955007"/>
              <a:ext cx="6707646" cy="14157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Clearance Number: </a:t>
              </a:r>
            </a:p>
            <a:p>
              <a:pPr>
                <a:spcBef>
                  <a:spcPts val="1200"/>
                </a:spcBef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Poster Number: PRD-P-022</a:t>
              </a:r>
            </a:p>
            <a:p>
              <a:pPr>
                <a:spcBef>
                  <a:spcPts val="1200"/>
                </a:spcBef>
              </a:pPr>
              <a:r>
                <a:rPr lang="en-US" sz="2200" dirty="0">
                  <a:latin typeface="Helvetica" pitchFamily="2" charset="0"/>
                  <a:cs typeface="Arial" panose="020B0604020202020204" pitchFamily="34" charset="0"/>
                </a:rPr>
                <a:t>Copyright 2023. All rights reserved.                                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7589518" y="28794050"/>
            <a:ext cx="139482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b="1" dirty="0"/>
              <a:t>Publications and Acknowledgements :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Manuscript in preparation to be submitted to journal article. 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This work was presented at the Denver X-ray Conference, 2022 </a:t>
            </a:r>
          </a:p>
          <a:p>
            <a:pPr>
              <a:spcBef>
                <a:spcPct val="0"/>
              </a:spcBef>
            </a:pPr>
            <a:endParaRPr lang="en-US" altLang="en-US" sz="1000" dirty="0"/>
          </a:p>
          <a:p>
            <a:pPr>
              <a:spcBef>
                <a:spcPct val="0"/>
              </a:spcBef>
            </a:pPr>
            <a:r>
              <a:rPr lang="en-US" altLang="en-US" sz="2600" dirty="0"/>
              <a:t>Research was carried out at the Jet Propulsion Laboratory, California Institute of Technology, under a contract with the National Aeronautics and Space Administration (80NM0018D0004).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sz="2600" b="1" dirty="0"/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2600" b="1" i="1" dirty="0">
                <a:solidFill>
                  <a:schemeClr val="bg2">
                    <a:lumMod val="50000"/>
                  </a:schemeClr>
                </a:solidFill>
              </a:rPr>
              <a:t>Phone: (626)319-3494</a:t>
            </a:r>
          </a:p>
          <a:p>
            <a:pPr>
              <a:spcBef>
                <a:spcPct val="0"/>
              </a:spcBef>
            </a:pPr>
            <a:r>
              <a:rPr lang="en-US" altLang="en-US" sz="2600" b="1" i="1" dirty="0">
                <a:solidFill>
                  <a:schemeClr val="bg2">
                    <a:lumMod val="50000"/>
                  </a:schemeClr>
                </a:solidFill>
              </a:rPr>
              <a:t>Email: anusheela.das@jpl.nasa.gov</a:t>
            </a:r>
            <a:endParaRPr lang="en-US" altLang="en-US" sz="26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D4DAF-FBA5-BA61-8C16-458A0F29468E}"/>
              </a:ext>
            </a:extLst>
          </p:cNvPr>
          <p:cNvSpPr/>
          <p:nvPr/>
        </p:nvSpPr>
        <p:spPr>
          <a:xfrm>
            <a:off x="405619" y="5696339"/>
            <a:ext cx="8768861" cy="6093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/>
              <a:t>Background </a:t>
            </a:r>
            <a:endParaRPr lang="en-US" sz="30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Micro-region elemental analyses important in the fields of geology, geochemistry, planetary sciences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X-ray fluorescence spectroscopy (XRF) enables non-destructive micro-region analysis at ambient pressure conditions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Polycapillary X-ray focusing optics coupled to a compact X-ray tube achieves high intensity, small X-ray beam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Beam spot size affects micro-region interrogation volume </a:t>
            </a:r>
            <a:r>
              <a:rPr lang="en-US" sz="3000" dirty="0">
                <a:sym typeface="Wingdings" panose="05000000000000000000" pitchFamily="2" charset="2"/>
              </a:rPr>
              <a:t> hence</a:t>
            </a:r>
            <a:r>
              <a:rPr lang="en-US" sz="3000" dirty="0"/>
              <a:t> affects quantified elemental maps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These discrepancies can be identified and accounted for with knowledge of exact beam size at any energy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AA21C3-147C-424C-B079-30407281A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0" t="9695" r="11730" b="6730"/>
          <a:stretch/>
        </p:blipFill>
        <p:spPr>
          <a:xfrm>
            <a:off x="13860155" y="17708879"/>
            <a:ext cx="7358462" cy="5779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4CFE43-0C80-4CD8-B916-99F3AE1F41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4" y="18131753"/>
            <a:ext cx="5239918" cy="526911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0E1102C-B064-4C22-807E-179A60A0B847}"/>
              </a:ext>
            </a:extLst>
          </p:cNvPr>
          <p:cNvSpPr/>
          <p:nvPr/>
        </p:nvSpPr>
        <p:spPr>
          <a:xfrm>
            <a:off x="9540240" y="5696339"/>
            <a:ext cx="12061762" cy="6093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/>
              <a:t>Objectives</a:t>
            </a:r>
            <a:endParaRPr lang="en-US" sz="3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Studied two systems associated with the Planetary Instrument for X-ray </a:t>
            </a:r>
            <a:r>
              <a:rPr lang="en-US" sz="3000" dirty="0" err="1"/>
              <a:t>Lithochemistry</a:t>
            </a:r>
            <a:r>
              <a:rPr lang="en-US" sz="3000" dirty="0"/>
              <a:t> (PIXL),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PIXL: In-situ exploratory instrument on the Mars Perseverance Rover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Portable X-ray fluorescence spectrometer consists of rhodium X-ray tube (</a:t>
            </a:r>
            <a:r>
              <a:rPr lang="en-US" sz="3000" dirty="0" err="1"/>
              <a:t>Moxtek</a:t>
            </a:r>
            <a:r>
              <a:rPr lang="en-US" sz="3000" dirty="0"/>
              <a:t>®, Orem, Utah) coupled to a polycapillary focusing optic (XOS®, East Greenbush, NY)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This work establishes beam diameter relationships as a function of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For both the PIXL flight unit and a lab-based breadboard micro-XRF system that emulates PIXL’s functionality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Each instrument possesses X-ray tubes and optics produced by the same manufacturers, however, model types and geometries differ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Hence beam diameter relations are also expected to differ. 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D4C4E1-6B0A-4309-BB1B-5E37B159D4A8}"/>
              </a:ext>
            </a:extLst>
          </p:cNvPr>
          <p:cNvSpPr/>
          <p:nvPr/>
        </p:nvSpPr>
        <p:spPr>
          <a:xfrm>
            <a:off x="466578" y="12104739"/>
            <a:ext cx="21159641" cy="60939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/>
              <a:t>Approach and Results</a:t>
            </a:r>
            <a:endParaRPr lang="en-US" sz="30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Breadboard (BB) X-ray tube set at 28 kV and 230 </a:t>
            </a:r>
            <a:r>
              <a:rPr lang="en-US" sz="3000" dirty="0">
                <a:latin typeface="Symbol" panose="05050102010706020507" pitchFamily="18" charset="2"/>
              </a:rPr>
              <a:t></a:t>
            </a:r>
            <a:r>
              <a:rPr lang="en-US" sz="3000" dirty="0"/>
              <a:t>A </a:t>
            </a:r>
            <a:r>
              <a:rPr lang="en-US" sz="3000" dirty="0">
                <a:sym typeface="Wingdings" panose="05000000000000000000" pitchFamily="2" charset="2"/>
              </a:rPr>
              <a:t></a:t>
            </a:r>
            <a:r>
              <a:rPr lang="en-US" sz="3000" dirty="0"/>
              <a:t> Generates X-ray beam with similar intensity as the PIXL flight hardware (FM)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BB beam size was measured using a “knife-edge” beam raster scan method and subsequent processing shown below, for a Cu foil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FWHMs of the final derivative curves are the values of the beam diameters reported at each respective average X-ray beam energy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Twelve different knife-edge samples of various pure elements, their oxides or alloys were measured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Yielded fluorescence signals from 17 elements: Na, Mg, Al, Si, Cl, Ca, </a:t>
            </a:r>
            <a:r>
              <a:rPr lang="en-US" sz="3000" dirty="0" err="1"/>
              <a:t>Ti</a:t>
            </a:r>
            <a:r>
              <a:rPr lang="en-US" sz="3000" dirty="0"/>
              <a:t>, Cr, Mn, Fe, Ni, Cu, Zn, Ga, Ge, Se, Sr.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FM Beam size evaluated by measuring six circular spots of a multi-alloy (Ni, Cu, Se, Ta, Au) metal plated on a </a:t>
            </a:r>
            <a:r>
              <a:rPr lang="en-US" sz="3000" dirty="0" err="1"/>
              <a:t>Ti</a:t>
            </a:r>
            <a:r>
              <a:rPr lang="en-US" sz="3000" dirty="0"/>
              <a:t>-Ba substrate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Yielded fluorescence signal from these seven elements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BB measured beam size shows inverse exponential relation to beam energy : y = 185.8 exp(-0.078x), </a:t>
            </a:r>
          </a:p>
          <a:p>
            <a:r>
              <a:rPr lang="en-US" sz="3000" dirty="0"/>
              <a:t>      where, y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beam size (in </a:t>
            </a:r>
            <a:r>
              <a:rPr lang="en-US" sz="3000" dirty="0">
                <a:latin typeface="Symbol" panose="05050102010706020507" pitchFamily="18" charset="2"/>
              </a:rPr>
              <a:t></a:t>
            </a:r>
            <a:r>
              <a:rPr lang="en-US" sz="3000" dirty="0"/>
              <a:t>m), x </a:t>
            </a:r>
            <a:r>
              <a:rPr lang="en-US" sz="3000" dirty="0">
                <a:sym typeface="Wingdings" panose="05000000000000000000" pitchFamily="2" charset="2"/>
              </a:rPr>
              <a:t> X-ray </a:t>
            </a:r>
            <a:r>
              <a:rPr lang="en-US" sz="3000" dirty="0"/>
              <a:t>beam energy (in keV). Beam energy refers to average photon excitation energy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This function then used to fit the FM data , keeping the same exponential coefficient as BB and allowing the amplitude to vary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Gives us the FM beam sizes at a broad range of beam energies even though there is a limited set of measured data.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 relation for the FM is y = 260.9 exp(-0.078x)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05CB59-AB51-45C5-AE2A-45B7DF7B15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93" y="18118385"/>
            <a:ext cx="7358462" cy="526911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1D9950D-C114-4F61-8296-371C3B638299}"/>
              </a:ext>
            </a:extLst>
          </p:cNvPr>
          <p:cNvSpPr/>
          <p:nvPr/>
        </p:nvSpPr>
        <p:spPr>
          <a:xfrm>
            <a:off x="390378" y="12104741"/>
            <a:ext cx="21208141" cy="11414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F62B75-B5C4-4150-B045-35EB12CF625F}"/>
              </a:ext>
            </a:extLst>
          </p:cNvPr>
          <p:cNvSpPr/>
          <p:nvPr/>
        </p:nvSpPr>
        <p:spPr>
          <a:xfrm>
            <a:off x="405618" y="23807923"/>
            <a:ext cx="14479360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/>
              <a:t>Discussion and Significance of Results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PIXL BB has a 20 mm whereas PIXL FM has a 30 mm focal length optic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Smaller focal length results in smaller diameter in-focus beam size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At lower energy, critical angle for total external reflection of X-rays are higher </a:t>
            </a:r>
            <a:r>
              <a:rPr lang="en-US" sz="3000" dirty="0">
                <a:sym typeface="Wingdings" panose="05000000000000000000" pitchFamily="2" charset="2"/>
              </a:rPr>
              <a:t> M</a:t>
            </a:r>
            <a:r>
              <a:rPr lang="en-US" sz="3000" dirty="0"/>
              <a:t>ore photons satisfy the condition of their incident angle being smaller than the critical angle </a:t>
            </a:r>
            <a:r>
              <a:rPr lang="en-US" sz="3000" dirty="0">
                <a:sym typeface="Wingdings" panose="05000000000000000000" pitchFamily="2" charset="2"/>
              </a:rPr>
              <a:t></a:t>
            </a:r>
            <a:r>
              <a:rPr lang="en-US" sz="3000" dirty="0"/>
              <a:t> more photons propagate through the optic thus leading to a larger beam size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If beam size smaller than grain size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missing information from regions around the grains</a:t>
            </a:r>
          </a:p>
          <a:p>
            <a:pPr lvl="1"/>
            <a:r>
              <a:rPr lang="en-US" sz="3000" dirty="0"/>
              <a:t>If beam size larger than grain size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overlapping information from multiple grains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This work helps in accounting for these discrepancies and thus improving elemental quantification. Highly beneficial for PIXL and other micro-XRF instruments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D4F16D-C4A1-4B4B-B161-0F1DD3EE4A38}"/>
              </a:ext>
            </a:extLst>
          </p:cNvPr>
          <p:cNvSpPr/>
          <p:nvPr/>
        </p:nvSpPr>
        <p:spPr>
          <a:xfrm>
            <a:off x="15148560" y="23802853"/>
            <a:ext cx="6444062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b="1" dirty="0"/>
              <a:t>Future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Exact beam diameter values  at specific beam energies will be incorporated into PIXLISE which is our in-house developed software for XRF data analysis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/>
              <a:t>This work could help in obtaining more accurate elemental quantification of Mars soil as well as any future planetary missions</a:t>
            </a:r>
          </a:p>
        </p:txBody>
      </p:sp>
    </p:spTree>
    <p:extLst>
      <p:ext uri="{BB962C8B-B14F-4D97-AF65-F5344CB8AC3E}">
        <p14:creationId xmlns:p14="http://schemas.microsoft.com/office/powerpoint/2010/main" val="219649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796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Symbol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Das, Anusheela (3225)</cp:lastModifiedBy>
  <cp:revision>66</cp:revision>
  <dcterms:created xsi:type="dcterms:W3CDTF">2022-08-22T17:05:38Z</dcterms:created>
  <dcterms:modified xsi:type="dcterms:W3CDTF">2023-09-22T01:55:19Z</dcterms:modified>
</cp:coreProperties>
</file>