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729474" y="3323904"/>
            <a:ext cx="20716870" cy="2123658"/>
          </a:xfrm>
          <a:prstGeom prst="rect">
            <a:avLst/>
          </a:prstGeom>
          <a:no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Water Transport in the Mars Northern Winter Polar Atmosphere: Observations and Simulations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90" y="5434205"/>
            <a:ext cx="19376571" cy="2554545"/>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Presenter: Hartzel Gillespie, JPL Postdoctoral Fellow (Section 322)</a:t>
            </a:r>
          </a:p>
          <a:p>
            <a:pPr algn="ctr"/>
            <a:r>
              <a:rPr lang="en-US" sz="4000" b="1" dirty="0">
                <a:solidFill>
                  <a:schemeClr val="bg1"/>
                </a:solidFill>
                <a:latin typeface="Arial" panose="020B0604020202020204" pitchFamily="34" charset="0"/>
                <a:cs typeface="Arial" panose="020B0604020202020204" pitchFamily="34" charset="0"/>
              </a:rPr>
              <a:t>Advisor: Armin </a:t>
            </a:r>
            <a:r>
              <a:rPr lang="en-US" sz="4000" b="1" dirty="0" err="1">
                <a:solidFill>
                  <a:schemeClr val="bg1"/>
                </a:solidFill>
                <a:latin typeface="Arial" panose="020B0604020202020204" pitchFamily="34" charset="0"/>
                <a:cs typeface="Arial" panose="020B0604020202020204" pitchFamily="34" charset="0"/>
              </a:rPr>
              <a:t>Kleinböhl</a:t>
            </a:r>
            <a:r>
              <a:rPr lang="en-US" sz="4000" b="1" dirty="0">
                <a:solidFill>
                  <a:schemeClr val="bg1"/>
                </a:solidFill>
                <a:latin typeface="Arial" panose="020B0604020202020204" pitchFamily="34" charset="0"/>
                <a:cs typeface="Arial" panose="020B0604020202020204" pitchFamily="34" charset="0"/>
              </a:rPr>
              <a:t> (JPL/Caltech, Section 322)</a:t>
            </a:r>
          </a:p>
          <a:p>
            <a:pPr algn="ctr"/>
            <a:r>
              <a:rPr lang="en-US" sz="4000" b="1" dirty="0">
                <a:solidFill>
                  <a:schemeClr val="bg1"/>
                </a:solidFill>
                <a:latin typeface="Arial" panose="020B0604020202020204" pitchFamily="34" charset="0"/>
                <a:cs typeface="Arial" panose="020B0604020202020204" pitchFamily="34" charset="0"/>
              </a:rPr>
              <a:t>Collaborators: Dan McCleese (Synoptic Science), David Kass (JPL/Caltech, Section 322), Steven </a:t>
            </a:r>
            <a:r>
              <a:rPr lang="en-US" sz="4000" b="1" dirty="0" err="1">
                <a:solidFill>
                  <a:schemeClr val="bg1"/>
                </a:solidFill>
                <a:latin typeface="Arial" panose="020B0604020202020204" pitchFamily="34" charset="0"/>
                <a:cs typeface="Arial" panose="020B0604020202020204" pitchFamily="34" charset="0"/>
              </a:rPr>
              <a:t>Greybush</a:t>
            </a:r>
            <a:r>
              <a:rPr lang="en-US" sz="4000" b="1" dirty="0">
                <a:solidFill>
                  <a:schemeClr val="bg1"/>
                </a:solidFill>
                <a:latin typeface="Arial" panose="020B0604020202020204" pitchFamily="34" charset="0"/>
                <a:cs typeface="Arial" panose="020B0604020202020204" pitchFamily="34" charset="0"/>
              </a:rPr>
              <a:t> (Penn State), R. John Wilson (NASA Ames)</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2566602"/>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PRD-P-023</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80170" y="28532869"/>
            <a:ext cx="12060530" cy="4247317"/>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r>
              <a:rPr lang="en-US" altLang="en-US" sz="3000" dirty="0">
                <a:latin typeface="Arial" panose="020B0604020202020204" pitchFamily="34" charset="0"/>
              </a:rPr>
              <a:t>Gillespie, H. E., D. J. McCleese, A. </a:t>
            </a:r>
            <a:r>
              <a:rPr lang="en-US" altLang="en-US" sz="3000" dirty="0" err="1">
                <a:latin typeface="Arial" panose="020B0604020202020204" pitchFamily="34" charset="0"/>
              </a:rPr>
              <a:t>Kleinböhl</a:t>
            </a:r>
            <a:r>
              <a:rPr lang="en-US" altLang="en-US" sz="3000" dirty="0">
                <a:latin typeface="Arial" panose="020B0604020202020204" pitchFamily="34" charset="0"/>
              </a:rPr>
              <a:t>, D. M. Kass, S. J. </a:t>
            </a:r>
            <a:r>
              <a:rPr lang="en-US" altLang="en-US" sz="3000" dirty="0" err="1">
                <a:latin typeface="Arial" panose="020B0604020202020204" pitchFamily="34" charset="0"/>
              </a:rPr>
              <a:t>Greybush</a:t>
            </a:r>
            <a:r>
              <a:rPr lang="en-US" altLang="en-US" sz="3000" dirty="0">
                <a:latin typeface="Arial" panose="020B0604020202020204" pitchFamily="34" charset="0"/>
              </a:rPr>
              <a:t>, and R. J. Wilson (in revision). Water transport in the Mars northern winter polar atmosphere: observations and simulations, </a:t>
            </a:r>
            <a:r>
              <a:rPr lang="en-US" altLang="en-US" sz="3000" i="1" dirty="0">
                <a:latin typeface="Arial" panose="020B0604020202020204" pitchFamily="34" charset="0"/>
              </a:rPr>
              <a:t>J. </a:t>
            </a:r>
            <a:r>
              <a:rPr lang="en-US" altLang="en-US" sz="3000" i="1" dirty="0" err="1">
                <a:latin typeface="Arial" panose="020B0604020202020204" pitchFamily="34" charset="0"/>
              </a:rPr>
              <a:t>Geophys</a:t>
            </a:r>
            <a:r>
              <a:rPr lang="en-US" altLang="en-US" sz="3000" i="1" dirty="0">
                <a:latin typeface="Arial" panose="020B0604020202020204" pitchFamily="34" charset="0"/>
              </a:rPr>
              <a:t>. Res. Planets</a:t>
            </a:r>
            <a:endParaRPr lang="en-US" altLang="en-US" sz="3000" dirty="0">
              <a:latin typeface="Arial" panose="020B0604020202020204" pitchFamily="34" charset="0"/>
            </a:endParaRP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hartzel.e.gillespie@jpl.nasa.gov, (818) 354-2970</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742174" y="8522724"/>
            <a:ext cx="9877566" cy="1692771"/>
          </a:xfrm>
          <a:prstGeom prst="rect">
            <a:avLst/>
          </a:prstGeom>
        </p:spPr>
        <p:txBody>
          <a:bodyPr wrap="square">
            <a:spAutoFit/>
          </a:bodyPr>
          <a:lstStyle/>
          <a:p>
            <a:r>
              <a:rPr lang="en-US" sz="3200" b="1" dirty="0"/>
              <a:t>Objective</a:t>
            </a:r>
            <a:endParaRPr lang="en-US" sz="3200" dirty="0">
              <a:solidFill>
                <a:srgbClr val="FF0000"/>
              </a:solidFill>
            </a:endParaRPr>
          </a:p>
          <a:p>
            <a:r>
              <a:rPr lang="en-US" sz="2400" dirty="0"/>
              <a:t>The objective of this work is to determine how much water (vapor and ice) is passing through the boundary of the Martian north polar vortex during the winter, as well as where the water is entering the vortex and why.</a:t>
            </a:r>
          </a:p>
        </p:txBody>
      </p:sp>
      <p:sp>
        <p:nvSpPr>
          <p:cNvPr id="10" name="Rectangle 9">
            <a:extLst>
              <a:ext uri="{FF2B5EF4-FFF2-40B4-BE49-F238E27FC236}">
                <a16:creationId xmlns:a16="http://schemas.microsoft.com/office/drawing/2014/main" id="{CD2D4DAF-FBA5-BA61-8C16-458A0F29468E}"/>
              </a:ext>
            </a:extLst>
          </p:cNvPr>
          <p:cNvSpPr/>
          <p:nvPr/>
        </p:nvSpPr>
        <p:spPr>
          <a:xfrm>
            <a:off x="749299" y="10027135"/>
            <a:ext cx="9877566" cy="4647426"/>
          </a:xfrm>
          <a:prstGeom prst="rect">
            <a:avLst/>
          </a:prstGeom>
        </p:spPr>
        <p:txBody>
          <a:bodyPr wrap="square">
            <a:spAutoFit/>
          </a:bodyPr>
          <a:lstStyle/>
          <a:p>
            <a:r>
              <a:rPr lang="en-US" sz="3200" b="1" dirty="0"/>
              <a:t>Background </a:t>
            </a:r>
            <a:endParaRPr lang="en-US" sz="3200" dirty="0">
              <a:solidFill>
                <a:srgbClr val="FF0000"/>
              </a:solidFill>
            </a:endParaRPr>
          </a:p>
          <a:p>
            <a:r>
              <a:rPr lang="en-US" sz="2400" dirty="0"/>
              <a:t>	Dynamically, the atmosphere of Mars is more similar to Earth than all other known planetary atmospheres. Mars has a tenuous and cold atmosphere, with an average surface pressure of 6 mb (600 Pa), less than a hundredth the pressure of Earth’s atmosphere. The scale height for Mars (that is, the vertical distance over which pressure drops or rises by a factor of </a:t>
            </a:r>
            <a:r>
              <a:rPr lang="en-US" sz="2400" i="1" dirty="0"/>
              <a:t>e</a:t>
            </a:r>
            <a:r>
              <a:rPr lang="en-US" sz="2400" dirty="0"/>
              <a:t>) is about 10 km, slightly larger than Earth’s scale height. </a:t>
            </a:r>
          </a:p>
          <a:p>
            <a:r>
              <a:rPr lang="en-US" sz="2400" dirty="0"/>
              <a:t>	Aside from the objective, several unanswered questions about the Martian atmosphere motivate this study and are addressed tangentially:</a:t>
            </a:r>
          </a:p>
          <a:p>
            <a:r>
              <a:rPr lang="en-US" sz="2400" dirty="0"/>
              <a:t>How do the winds on Mars vary over space and time?</a:t>
            </a:r>
          </a:p>
          <a:p>
            <a:r>
              <a:rPr lang="en-US" sz="2400" dirty="0"/>
              <a:t>Is the north pole gaining or losing water over time?</a:t>
            </a:r>
          </a:p>
          <a:p>
            <a:r>
              <a:rPr lang="en-US" sz="2400" dirty="0"/>
              <a:t>Why is Mars’s polar vortex more permeable than Earth’s?</a:t>
            </a:r>
          </a:p>
        </p:txBody>
      </p:sp>
      <p:sp>
        <p:nvSpPr>
          <p:cNvPr id="11" name="Rectangle 10">
            <a:extLst>
              <a:ext uri="{FF2B5EF4-FFF2-40B4-BE49-F238E27FC236}">
                <a16:creationId xmlns:a16="http://schemas.microsoft.com/office/drawing/2014/main" id="{B6E91503-C95A-FBBD-E80C-E4B2DCEC3A20}"/>
              </a:ext>
            </a:extLst>
          </p:cNvPr>
          <p:cNvSpPr/>
          <p:nvPr/>
        </p:nvSpPr>
        <p:spPr>
          <a:xfrm>
            <a:off x="723828" y="23308348"/>
            <a:ext cx="9877566" cy="5386090"/>
          </a:xfrm>
          <a:prstGeom prst="rect">
            <a:avLst/>
          </a:prstGeom>
        </p:spPr>
        <p:txBody>
          <a:bodyPr wrap="square">
            <a:spAutoFit/>
          </a:bodyPr>
          <a:lstStyle/>
          <a:p>
            <a:r>
              <a:rPr lang="en-US" sz="3200" b="1" dirty="0"/>
              <a:t>Approach and Results </a:t>
            </a:r>
          </a:p>
          <a:p>
            <a:pPr lvl="0"/>
            <a:r>
              <a:rPr lang="en-US" sz="2400" dirty="0"/>
              <a:t>	To determine the amount of water entering the northern polar vortex of Mars, we combine observational information with computer simulations (models) using a statistical process called data assimilation. Observations of temperature from the Mars Climate Sounder (MCS) (McCleese et al., 2007) are assimilated, and dust observations are taken into account as well, to anchor the simulation to real Martian conditions; MCS also observes water ice. A Mars global climate model (MGCM), referred to as a free run, is required as a base because observations of wind are not available for Mars globally. Wind is determined based on a combination of simulated and observed temperature in accordance with the primitive equations of meteorology, which are themselves conservation laws. The combination of the observations and model is called the Ensemble Mars Atmosphere Reanalysis System (EMARS) (</a:t>
            </a:r>
            <a:r>
              <a:rPr lang="en-US" sz="2400" dirty="0" err="1"/>
              <a:t>Greybush</a:t>
            </a:r>
            <a:r>
              <a:rPr lang="en-US" sz="2400" dirty="0"/>
              <a:t> et al., 2019). </a:t>
            </a:r>
          </a:p>
        </p:txBody>
      </p:sp>
      <p:sp>
        <p:nvSpPr>
          <p:cNvPr id="17" name="Rectangle 16">
            <a:extLst>
              <a:ext uri="{FF2B5EF4-FFF2-40B4-BE49-F238E27FC236}">
                <a16:creationId xmlns:a16="http://schemas.microsoft.com/office/drawing/2014/main" id="{C54E1159-FF06-1C3A-586D-366C4C8E7FE6}"/>
              </a:ext>
            </a:extLst>
          </p:cNvPr>
          <p:cNvSpPr/>
          <p:nvPr/>
        </p:nvSpPr>
        <p:spPr>
          <a:xfrm>
            <a:off x="11325861" y="19972304"/>
            <a:ext cx="9877565" cy="4278094"/>
          </a:xfrm>
          <a:prstGeom prst="rect">
            <a:avLst/>
          </a:prstGeom>
        </p:spPr>
        <p:txBody>
          <a:bodyPr wrap="square">
            <a:spAutoFit/>
          </a:bodyPr>
          <a:lstStyle/>
          <a:p>
            <a:r>
              <a:rPr lang="en-US" sz="3200" b="1" dirty="0"/>
              <a:t>Significance of Results/Benefits to NASA/JPL </a:t>
            </a:r>
            <a:endParaRPr lang="en-US" sz="3200" dirty="0">
              <a:solidFill>
                <a:srgbClr val="FF0000"/>
              </a:solidFill>
            </a:endParaRPr>
          </a:p>
          <a:p>
            <a:r>
              <a:rPr lang="en-US" sz="2400" dirty="0"/>
              <a:t>	</a:t>
            </a:r>
            <a:r>
              <a:rPr lang="en-US" sz="2400" dirty="0" err="1"/>
              <a:t>Reanalyses</a:t>
            </a:r>
            <a:r>
              <a:rPr lang="en-US" sz="2400" dirty="0"/>
              <a:t> provide a unique perspective because they assimilate MCS retrieved temperatures and provide a corresponding observationally constrained wind field to enable studies of transport. When considering the time variability of the polar vortex, EMARS is much more realistic than the MGCM free run when compared to MCS data; EMARS and MCS demonstrate a dynamically changing vortex edge and the more robust presence of transient eddies aloft that rotate around the pole. The boundary of the polar vortex has substantial variability in time and space, even on timescales of a few sols, and that variability presents a challenge for understanding transport into the polar vortex using zonal mean quantities.</a:t>
            </a:r>
          </a:p>
        </p:txBody>
      </p:sp>
      <p:sp>
        <p:nvSpPr>
          <p:cNvPr id="18" name="Rectangle 17">
            <a:extLst>
              <a:ext uri="{FF2B5EF4-FFF2-40B4-BE49-F238E27FC236}">
                <a16:creationId xmlns:a16="http://schemas.microsoft.com/office/drawing/2014/main" id="{E7203F8C-FC95-D160-6E84-76DA5EDA04F4}"/>
              </a:ext>
            </a:extLst>
          </p:cNvPr>
          <p:cNvSpPr/>
          <p:nvPr/>
        </p:nvSpPr>
        <p:spPr>
          <a:xfrm>
            <a:off x="11336515" y="24061074"/>
            <a:ext cx="9877565" cy="4278094"/>
          </a:xfrm>
          <a:prstGeom prst="rect">
            <a:avLst/>
          </a:prstGeom>
        </p:spPr>
        <p:txBody>
          <a:bodyPr wrap="square">
            <a:spAutoFit/>
          </a:bodyPr>
          <a:lstStyle/>
          <a:p>
            <a:r>
              <a:rPr lang="en-US" sz="3200" b="1" dirty="0"/>
              <a:t>Future Work </a:t>
            </a:r>
            <a:endParaRPr lang="en-US" sz="3200" dirty="0">
              <a:solidFill>
                <a:srgbClr val="FF0000"/>
              </a:solidFill>
            </a:endParaRPr>
          </a:p>
          <a:p>
            <a:r>
              <a:rPr lang="en-US" sz="2400" dirty="0">
                <a:solidFill>
                  <a:srgbClr val="000000"/>
                </a:solidFill>
                <a:latin typeface="Calibri" panose="020F0502020204030204" pitchFamily="34" charset="0"/>
              </a:rPr>
              <a:t>	</a:t>
            </a:r>
            <a:r>
              <a:rPr lang="en-US" sz="2400" dirty="0">
                <a:solidFill>
                  <a:srgbClr val="000000"/>
                </a:solidFill>
              </a:rPr>
              <a:t>This work has been and will be shared at a variety of conferences significant to the Mars atmosphere community, such as the American Geophysical Union (AGU) fall meetings, the International Conferences on Mars, and the Mars Atmosphere Modeling and Observations workshops. The next step to take is: What does the Southern Hemisphere look like? Is it similar, or very different?</a:t>
            </a:r>
          </a:p>
          <a:p>
            <a:r>
              <a:rPr lang="en-US" sz="2400" b="1" dirty="0"/>
              <a:t>Funding: </a:t>
            </a:r>
            <a:r>
              <a:rPr lang="en-US" sz="2400" dirty="0"/>
              <a:t>This research was carried out at the Jet Propulsion Laboratory, California Institute of Technology, under a contract with the National Aeronautics and Space Administration. H.E.G. and A.K. acknowledge support by the Solar System Workings program (80NM0018F0612).</a:t>
            </a:r>
          </a:p>
        </p:txBody>
      </p:sp>
      <p:pic>
        <p:nvPicPr>
          <p:cNvPr id="7" name="Picture 6">
            <a:extLst>
              <a:ext uri="{FF2B5EF4-FFF2-40B4-BE49-F238E27FC236}">
                <a16:creationId xmlns:a16="http://schemas.microsoft.com/office/drawing/2014/main" id="{91592C27-EFF2-8765-8660-9453F4F101CD}"/>
              </a:ext>
            </a:extLst>
          </p:cNvPr>
          <p:cNvPicPr>
            <a:picLocks noChangeAspect="1"/>
          </p:cNvPicPr>
          <p:nvPr/>
        </p:nvPicPr>
        <p:blipFill>
          <a:blip r:embed="rId3"/>
          <a:stretch>
            <a:fillRect/>
          </a:stretch>
        </p:blipFill>
        <p:spPr>
          <a:xfrm>
            <a:off x="749298" y="14706710"/>
            <a:ext cx="6293199" cy="5336261"/>
          </a:xfrm>
          <a:prstGeom prst="rect">
            <a:avLst/>
          </a:prstGeom>
        </p:spPr>
      </p:pic>
      <p:sp>
        <p:nvSpPr>
          <p:cNvPr id="22" name="TextBox 21">
            <a:extLst>
              <a:ext uri="{FF2B5EF4-FFF2-40B4-BE49-F238E27FC236}">
                <a16:creationId xmlns:a16="http://schemas.microsoft.com/office/drawing/2014/main" id="{A174DE2F-5B47-C9C3-AEEF-4B251848AABE}"/>
              </a:ext>
            </a:extLst>
          </p:cNvPr>
          <p:cNvSpPr txBox="1"/>
          <p:nvPr/>
        </p:nvSpPr>
        <p:spPr>
          <a:xfrm>
            <a:off x="6963158" y="14578714"/>
            <a:ext cx="3605771" cy="5632311"/>
          </a:xfrm>
          <a:prstGeom prst="rect">
            <a:avLst/>
          </a:prstGeom>
          <a:noFill/>
        </p:spPr>
        <p:txBody>
          <a:bodyPr wrap="square" rtlCol="0">
            <a:spAutoFit/>
          </a:bodyPr>
          <a:lstStyle/>
          <a:p>
            <a:r>
              <a:rPr lang="en-US" sz="2400" dirty="0"/>
              <a:t>Figure 1 (reproduced from Fig. 7 in Gillespie et al., in revision). Three consecutive daily north polar temperature maps, sampled at ~3 pm local time, at ~50 Pa (or ~25 km) from MCS (panels a, b, c), EMARS reanalysis (d, e, f) and the free run (panels g, h, i).  The three rows in the figure are consecutive days centered on the listed Ls in Mars Year 30. The maps extend to 45°N.</a:t>
            </a:r>
          </a:p>
        </p:txBody>
      </p:sp>
      <p:pic>
        <p:nvPicPr>
          <p:cNvPr id="23" name="Picture 22">
            <a:extLst>
              <a:ext uri="{FF2B5EF4-FFF2-40B4-BE49-F238E27FC236}">
                <a16:creationId xmlns:a16="http://schemas.microsoft.com/office/drawing/2014/main" id="{3CFECDEF-97EC-4F78-C6D3-E44AB04122F8}"/>
              </a:ext>
            </a:extLst>
          </p:cNvPr>
          <p:cNvPicPr>
            <a:picLocks noChangeAspect="1"/>
          </p:cNvPicPr>
          <p:nvPr/>
        </p:nvPicPr>
        <p:blipFill rotWithShape="1">
          <a:blip r:embed="rId4"/>
          <a:srcRect l="5010" t="7850" r="4773" b="4007"/>
          <a:stretch/>
        </p:blipFill>
        <p:spPr>
          <a:xfrm>
            <a:off x="11318737" y="8637351"/>
            <a:ext cx="7488428" cy="5612996"/>
          </a:xfrm>
          <a:prstGeom prst="rect">
            <a:avLst/>
          </a:prstGeom>
        </p:spPr>
      </p:pic>
      <p:sp>
        <p:nvSpPr>
          <p:cNvPr id="25" name="TextBox 24">
            <a:extLst>
              <a:ext uri="{FF2B5EF4-FFF2-40B4-BE49-F238E27FC236}">
                <a16:creationId xmlns:a16="http://schemas.microsoft.com/office/drawing/2014/main" id="{F69A5200-5411-D5AB-BCF7-BB6DFD7ADE7F}"/>
              </a:ext>
            </a:extLst>
          </p:cNvPr>
          <p:cNvSpPr txBox="1"/>
          <p:nvPr/>
        </p:nvSpPr>
        <p:spPr>
          <a:xfrm>
            <a:off x="11318737" y="14129955"/>
            <a:ext cx="9895343" cy="2308324"/>
          </a:xfrm>
          <a:prstGeom prst="rect">
            <a:avLst/>
          </a:prstGeom>
          <a:noFill/>
        </p:spPr>
        <p:txBody>
          <a:bodyPr wrap="square">
            <a:spAutoFit/>
          </a:bodyPr>
          <a:lstStyle/>
          <a:p>
            <a:r>
              <a:rPr lang="en-US" sz="2400" dirty="0"/>
              <a:t>winter solstice as a function of latitude and pressure (Pa). </a:t>
            </a:r>
            <a:r>
              <a:rPr lang="en-US" sz="2400" dirty="0" err="1"/>
              <a:t>Streamfunction</a:t>
            </a:r>
            <a:r>
              <a:rPr lang="en-US" sz="2400" dirty="0"/>
              <a:t> (10^8 kg/s) is in black, water vapor mass mixing ratio (10^-6 kg/kg, or ppm by mass) is in red, water ice mass mixing ratio (also 10^-6 kg/kg, or ppm by mass) is in white, and temperature (K) is in color. The 170 K contour is marked in bold gray. In EMARS, the </a:t>
            </a:r>
            <a:r>
              <a:rPr lang="en-US" sz="2400" dirty="0" err="1"/>
              <a:t>streamfunction</a:t>
            </a:r>
            <a:r>
              <a:rPr lang="en-US" sz="2400" dirty="0"/>
              <a:t> reaches further into the vortex, and ice amounts are much higher and more vertically extended than in the free run.</a:t>
            </a:r>
          </a:p>
        </p:txBody>
      </p:sp>
      <p:sp>
        <p:nvSpPr>
          <p:cNvPr id="26" name="TextBox 25">
            <a:extLst>
              <a:ext uri="{FF2B5EF4-FFF2-40B4-BE49-F238E27FC236}">
                <a16:creationId xmlns:a16="http://schemas.microsoft.com/office/drawing/2014/main" id="{D0A95517-EC96-A064-3411-CA6B86084E29}"/>
              </a:ext>
            </a:extLst>
          </p:cNvPr>
          <p:cNvSpPr txBox="1"/>
          <p:nvPr/>
        </p:nvSpPr>
        <p:spPr>
          <a:xfrm>
            <a:off x="800099" y="20758708"/>
            <a:ext cx="9826766" cy="2677656"/>
          </a:xfrm>
          <a:prstGeom prst="rect">
            <a:avLst/>
          </a:prstGeom>
          <a:noFill/>
        </p:spPr>
        <p:txBody>
          <a:bodyPr wrap="square" rtlCol="0">
            <a:spAutoFit/>
          </a:bodyPr>
          <a:lstStyle/>
          <a:p>
            <a:r>
              <a:rPr lang="en-US" sz="2400" dirty="0"/>
              <a:t>	Both Earth and Mars have polar vortices (the polar vortex of Mars is shown above, encircled in red), which are large, dynamic pools of cold air over the winter pole, near the winter solstice. The vortex boundary is characterized by large gradients in a variety of fluid dynamical fields, including temperature. On Earth, the polar vortex is quite dry, and it is difficult for air to enter and exit the vortex. On Mars, however, we show that the vortex is quite permeable, and we illustrate how water can enter the vortex.</a:t>
            </a:r>
          </a:p>
        </p:txBody>
      </p:sp>
      <p:sp>
        <p:nvSpPr>
          <p:cNvPr id="27" name="TextBox 26">
            <a:extLst>
              <a:ext uri="{FF2B5EF4-FFF2-40B4-BE49-F238E27FC236}">
                <a16:creationId xmlns:a16="http://schemas.microsoft.com/office/drawing/2014/main" id="{2EE27CA3-A763-0BFF-2E98-8B0C28BD32C8}"/>
              </a:ext>
            </a:extLst>
          </p:cNvPr>
          <p:cNvSpPr txBox="1"/>
          <p:nvPr/>
        </p:nvSpPr>
        <p:spPr>
          <a:xfrm>
            <a:off x="11336515" y="16329668"/>
            <a:ext cx="9877564" cy="3785652"/>
          </a:xfrm>
          <a:prstGeom prst="rect">
            <a:avLst/>
          </a:prstGeom>
          <a:noFill/>
        </p:spPr>
        <p:txBody>
          <a:bodyPr wrap="square" rtlCol="0">
            <a:spAutoFit/>
          </a:bodyPr>
          <a:lstStyle/>
          <a:p>
            <a:r>
              <a:rPr lang="en-US" sz="2400" dirty="0"/>
              <a:t>	The figure above shows the observed transport. To an approximation, air follows the black </a:t>
            </a:r>
            <a:r>
              <a:rPr lang="en-US" sz="2400" dirty="0" err="1"/>
              <a:t>streamfunction</a:t>
            </a:r>
            <a:r>
              <a:rPr lang="en-US" sz="2400" dirty="0"/>
              <a:t> contours clockwise, and the 170 K isotherm, which is the polar vortex boundary in regions where colder air lies under the isotherm, is in gray. Air enters the polar vortex at higher altitudes in EMARS (left) than in the free run (right). Also, air crossing the polar vortex boundary in EMARS contains more water (red) and ice (white) than in the free run.</a:t>
            </a:r>
          </a:p>
          <a:p>
            <a:r>
              <a:rPr lang="en-US" sz="2400" dirty="0"/>
              <a:t>	We calculate that in EMARS, there is a net transport of 5.9 </a:t>
            </a:r>
            <a:r>
              <a:rPr lang="en-US" sz="2400" dirty="0" err="1"/>
              <a:t>Tg</a:t>
            </a:r>
            <a:r>
              <a:rPr lang="en-US" sz="2400" dirty="0"/>
              <a:t>/day water into the polar vortex near the winter solstice, while in the free run, there is 3.6 </a:t>
            </a:r>
            <a:r>
              <a:rPr lang="en-US" sz="2400" dirty="0" err="1"/>
              <a:t>Tg</a:t>
            </a:r>
            <a:r>
              <a:rPr lang="en-US" sz="2400" dirty="0"/>
              <a:t>/sol. Additionally, water transport into the vortex is substantially more variable in space and time in EMARS than in the free run.</a:t>
            </a:r>
          </a:p>
        </p:txBody>
      </p:sp>
      <p:sp>
        <p:nvSpPr>
          <p:cNvPr id="6" name="TextBox 5">
            <a:extLst>
              <a:ext uri="{FF2B5EF4-FFF2-40B4-BE49-F238E27FC236}">
                <a16:creationId xmlns:a16="http://schemas.microsoft.com/office/drawing/2014/main" id="{E8D4EF60-B619-798B-3403-C80D723567C4}"/>
              </a:ext>
            </a:extLst>
          </p:cNvPr>
          <p:cNvSpPr txBox="1"/>
          <p:nvPr/>
        </p:nvSpPr>
        <p:spPr>
          <a:xfrm>
            <a:off x="723828" y="20042972"/>
            <a:ext cx="9862880" cy="830997"/>
          </a:xfrm>
          <a:prstGeom prst="rect">
            <a:avLst/>
          </a:prstGeom>
          <a:noFill/>
        </p:spPr>
        <p:txBody>
          <a:bodyPr wrap="square" rtlCol="0">
            <a:spAutoFit/>
          </a:bodyPr>
          <a:lstStyle/>
          <a:p>
            <a:r>
              <a:rPr lang="en-US" sz="2400" dirty="0"/>
              <a:t>The red contour is 170 K and defines the vortex boundary. The vortex shape is more similar to the MCS measurement in EMARS than in the free run.</a:t>
            </a:r>
          </a:p>
        </p:txBody>
      </p:sp>
      <p:sp>
        <p:nvSpPr>
          <p:cNvPr id="13" name="TextBox 12">
            <a:extLst>
              <a:ext uri="{FF2B5EF4-FFF2-40B4-BE49-F238E27FC236}">
                <a16:creationId xmlns:a16="http://schemas.microsoft.com/office/drawing/2014/main" id="{8DE06DC4-B875-00A1-2DB3-BF9BB89B13F5}"/>
              </a:ext>
            </a:extLst>
          </p:cNvPr>
          <p:cNvSpPr txBox="1"/>
          <p:nvPr/>
        </p:nvSpPr>
        <p:spPr>
          <a:xfrm>
            <a:off x="18807165" y="8637351"/>
            <a:ext cx="2033535" cy="5632311"/>
          </a:xfrm>
          <a:prstGeom prst="rect">
            <a:avLst/>
          </a:prstGeom>
          <a:noFill/>
        </p:spPr>
        <p:txBody>
          <a:bodyPr wrap="square" rtlCol="0">
            <a:spAutoFit/>
          </a:bodyPr>
          <a:lstStyle/>
          <a:p>
            <a:r>
              <a:rPr lang="en-US" sz="2400" dirty="0"/>
              <a:t>Figure 2, reproduced from Fig. 10 in Gillespie et al. (in revision). Zonal mean stream-function, and other quantities, in EMARS (left) and the free run (right) averaged over 5 sols after</a:t>
            </a: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5142</TotalTime>
  <Words>1346</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45</cp:revision>
  <dcterms:created xsi:type="dcterms:W3CDTF">2022-08-22T17:05:38Z</dcterms:created>
  <dcterms:modified xsi:type="dcterms:W3CDTF">2023-11-29T04:19:04Z</dcterms:modified>
</cp:coreProperties>
</file>