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815179" y="28439725"/>
            <a:ext cx="74730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833238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0" y="3457754"/>
            <a:ext cx="21945600" cy="3416320"/>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Interaction of polyaromatic hydrocarbons with pyruvate under hydrothermal early Earth conditions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111537" y="6687640"/>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Bronwyn L. Teece, JPL Postdoctoral Fellow (3227)</a:t>
            </a:r>
          </a:p>
          <a:p>
            <a:pPr algn="ctr"/>
            <a:r>
              <a:rPr lang="en-US" sz="4000" b="1" dirty="0">
                <a:solidFill>
                  <a:schemeClr val="bg1"/>
                </a:solidFill>
                <a:latin typeface="Arial" panose="020B0604020202020204" pitchFamily="34" charset="0"/>
                <a:cs typeface="Arial" panose="020B0604020202020204" pitchFamily="34" charset="0"/>
              </a:rPr>
              <a:t>Katherine Dzurilla (3227), Jessica M. Weber (3227), Laura M. Barge (3227)</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815179" y="30893730"/>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PRD-P-025</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652084" y="28511641"/>
            <a:ext cx="12674726" cy="3693319"/>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a:spcBef>
                <a:spcPct val="0"/>
              </a:spcBef>
            </a:pPr>
            <a:r>
              <a:rPr lang="en-US" altLang="en-US" sz="2400" dirty="0">
                <a:latin typeface="Arial" panose="020B0604020202020204" pitchFamily="34" charset="0"/>
              </a:rPr>
              <a:t>Teece, B. L., Dzurilla, K, Weber, J. M., Barge, L. M. 2023 Interaction of polyaromatic hydrocarbons with pyruvate under hydrothermal early Earth conditions, AbGradCon, San Diego, May 22-25</a:t>
            </a:r>
          </a:p>
          <a:p>
            <a:pPr>
              <a:spcBef>
                <a:spcPct val="0"/>
              </a:spcBef>
            </a:pPr>
            <a:r>
              <a:rPr lang="en-US" altLang="en-US" sz="2400" dirty="0">
                <a:latin typeface="Arial" panose="020B0604020202020204" pitchFamily="34" charset="0"/>
              </a:rPr>
              <a:t>This work was conducted at the Jet Propulsion Laboratory, California Institute of Technology under a contract with the National Aeronautics and Space Administration (80NM0018D0004).</a:t>
            </a:r>
          </a:p>
          <a:p>
            <a:pPr>
              <a:spcBef>
                <a:spcPct val="0"/>
              </a:spcBef>
            </a:pPr>
            <a:r>
              <a:rPr lang="en-US" altLang="en-US" sz="3000" b="1" dirty="0">
                <a:latin typeface="Arial" panose="020B0604020202020204" pitchFamily="34" charset="0"/>
              </a:rPr>
              <a:t>Author Contact Information: </a:t>
            </a:r>
          </a:p>
          <a:p>
            <a:pPr>
              <a:spcBef>
                <a:spcPct val="0"/>
              </a:spcBef>
            </a:pPr>
            <a:r>
              <a:rPr lang="en-US" sz="3000" b="1" i="1" dirty="0">
                <a:solidFill>
                  <a:schemeClr val="bg2">
                    <a:lumMod val="50000"/>
                  </a:schemeClr>
                </a:solidFill>
                <a:latin typeface="Arial" panose="020B0604020202020204" pitchFamily="34" charset="0"/>
              </a:rPr>
              <a:t>626-375-5754 bronwyn.teece@jpl.nasa.gov</a:t>
            </a:r>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524059" y="12675191"/>
            <a:ext cx="19484715" cy="2062103"/>
          </a:xfrm>
          <a:prstGeom prst="rect">
            <a:avLst/>
          </a:prstGeom>
        </p:spPr>
        <p:txBody>
          <a:bodyPr wrap="square">
            <a:spAutoFit/>
          </a:bodyPr>
          <a:lstStyle/>
          <a:p>
            <a:r>
              <a:rPr lang="en-US" sz="3200" b="1" dirty="0"/>
              <a:t>Objectives </a:t>
            </a:r>
            <a:endParaRPr lang="en-US" sz="3200" dirty="0">
              <a:solidFill>
                <a:srgbClr val="FF0000"/>
              </a:solidFill>
            </a:endParaRPr>
          </a:p>
          <a:p>
            <a:r>
              <a:rPr lang="en-US" sz="2400" dirty="0"/>
              <a:t>In our study we decided to test what happens to pyruvate and PAHs when heated in the presence of Fe(II) or Fe(III) oxyhydroxides, under different </a:t>
            </a:r>
            <a:r>
              <a:rPr lang="en-US" sz="2400" dirty="0" err="1"/>
              <a:t>pHs</a:t>
            </a:r>
            <a:r>
              <a:rPr lang="en-US" sz="2400" dirty="0"/>
              <a:t> as would have occurred in hydrothermal seafloors in the Early Earth (Russell and Hall, 2006). We also wanted to see if the redox state of the mineral was altered during these reactions. The PAHs we chose, phenanthrene and anthracene, have the same molecular weight but different structures and are often used as model PAHs in  chemistry studies.</a:t>
            </a:r>
          </a:p>
        </p:txBody>
      </p:sp>
      <p:sp>
        <p:nvSpPr>
          <p:cNvPr id="10" name="Rectangle 9">
            <a:extLst>
              <a:ext uri="{FF2B5EF4-FFF2-40B4-BE49-F238E27FC236}">
                <a16:creationId xmlns:a16="http://schemas.microsoft.com/office/drawing/2014/main" id="{CD2D4DAF-FBA5-BA61-8C16-458A0F29468E}"/>
              </a:ext>
            </a:extLst>
          </p:cNvPr>
          <p:cNvSpPr/>
          <p:nvPr/>
        </p:nvSpPr>
        <p:spPr>
          <a:xfrm>
            <a:off x="615478" y="8767281"/>
            <a:ext cx="19952449" cy="4893647"/>
          </a:xfrm>
          <a:prstGeom prst="rect">
            <a:avLst/>
          </a:prstGeom>
        </p:spPr>
        <p:txBody>
          <a:bodyPr wrap="square">
            <a:spAutoFit/>
          </a:bodyPr>
          <a:lstStyle/>
          <a:p>
            <a:r>
              <a:rPr lang="en-US" sz="3200" b="1" dirty="0"/>
              <a:t>Background </a:t>
            </a:r>
            <a:endParaRPr lang="en-US" sz="3200" dirty="0">
              <a:solidFill>
                <a:srgbClr val="FF0000"/>
              </a:solidFill>
            </a:endParaRPr>
          </a:p>
          <a:p>
            <a:r>
              <a:rPr lang="en-US" sz="2400" dirty="0"/>
              <a:t>The early Earth likely contained iron oxide rich seawater, sediments, and hydrothermal systems (MacLeod et al., 1991). An example of these environments in the geological record of the early Earth can be seen in the &gt;3.2 Ga Barberton iron stone pods which were thought to form in the iron rich hydrothermal sea floor (De Ronge, et al., 1994).  The Hadean and early Archean oceans would have been anoxic and Fe(II)-rich (e.g., Canfield, 2005; Johnson et al., 2022). In these settings, iron oxyhydroxide rich minerals would have been only partially oxidized and had different redox states (Jolivet et al., 2004). Pyruvate, a simple organic molecule known to form in hydrothermal environments (Cody et al., 2000) can undergo reductive amination when reacted in warm alkaline fluids containing Fe(II) and Fe(III) iron oxyhydroxides forming acetate an amino acid alanine, or reducing to lactate (Barge et al., 2019).</a:t>
            </a:r>
          </a:p>
          <a:p>
            <a:r>
              <a:rPr lang="en-US" sz="2400" dirty="0"/>
              <a:t>	Polycyclic aromatic hydrocarbons (PAHs), are one of the most abundant groups of compounds on Earth and in the solar system. On modern Earth they can form from the incomplete combustion of carbonaceous materials, and are found in hydrothermal environments and in hydrothermal oils (e.g., </a:t>
            </a:r>
            <a:r>
              <a:rPr lang="en-US" sz="2400" dirty="0" err="1"/>
              <a:t>Kawka</a:t>
            </a:r>
            <a:r>
              <a:rPr lang="en-US" sz="2400" dirty="0"/>
              <a:t> and </a:t>
            </a:r>
            <a:r>
              <a:rPr lang="en-US" sz="2400" dirty="0" err="1"/>
              <a:t>Simmoneit</a:t>
            </a:r>
            <a:r>
              <a:rPr lang="en-US" sz="2400" dirty="0"/>
              <a:t>, 1987). 	</a:t>
            </a:r>
          </a:p>
          <a:p>
            <a:endParaRPr lang="en-US" sz="2400" dirty="0"/>
          </a:p>
          <a:p>
            <a:r>
              <a:rPr lang="en-US" sz="3200" dirty="0"/>
              <a:t>		</a:t>
            </a:r>
          </a:p>
        </p:txBody>
      </p:sp>
      <p:sp>
        <p:nvSpPr>
          <p:cNvPr id="11" name="Rectangle 10">
            <a:extLst>
              <a:ext uri="{FF2B5EF4-FFF2-40B4-BE49-F238E27FC236}">
                <a16:creationId xmlns:a16="http://schemas.microsoft.com/office/drawing/2014/main" id="{B6E91503-C95A-FBBD-E80C-E4B2DCEC3A20}"/>
              </a:ext>
            </a:extLst>
          </p:cNvPr>
          <p:cNvSpPr/>
          <p:nvPr/>
        </p:nvSpPr>
        <p:spPr>
          <a:xfrm>
            <a:off x="535035" y="14590879"/>
            <a:ext cx="19053203" cy="584775"/>
          </a:xfrm>
          <a:prstGeom prst="rect">
            <a:avLst/>
          </a:prstGeom>
        </p:spPr>
        <p:txBody>
          <a:bodyPr wrap="square">
            <a:spAutoFit/>
          </a:bodyPr>
          <a:lstStyle/>
          <a:p>
            <a:r>
              <a:rPr lang="en-US" sz="3200" b="1" dirty="0"/>
              <a:t>Approach and Results </a:t>
            </a:r>
            <a:endParaRPr lang="en-US" sz="3200" dirty="0">
              <a:solidFill>
                <a:srgbClr val="FF0000"/>
              </a:solidFill>
            </a:endParaRPr>
          </a:p>
        </p:txBody>
      </p:sp>
      <p:sp>
        <p:nvSpPr>
          <p:cNvPr id="17" name="Rectangle 16">
            <a:extLst>
              <a:ext uri="{FF2B5EF4-FFF2-40B4-BE49-F238E27FC236}">
                <a16:creationId xmlns:a16="http://schemas.microsoft.com/office/drawing/2014/main" id="{C54E1159-FF06-1C3A-586D-366C4C8E7FE6}"/>
              </a:ext>
            </a:extLst>
          </p:cNvPr>
          <p:cNvSpPr/>
          <p:nvPr/>
        </p:nvSpPr>
        <p:spPr>
          <a:xfrm>
            <a:off x="551310" y="19812873"/>
            <a:ext cx="6858221" cy="4770537"/>
          </a:xfrm>
          <a:prstGeom prst="rect">
            <a:avLst/>
          </a:prstGeom>
        </p:spPr>
        <p:txBody>
          <a:bodyPr wrap="square">
            <a:spAutoFit/>
          </a:bodyPr>
          <a:lstStyle/>
          <a:p>
            <a:r>
              <a:rPr lang="en-US" sz="3200" b="1" dirty="0"/>
              <a:t>Significance of Results/Benefits to NASA/JPL </a:t>
            </a:r>
          </a:p>
          <a:p>
            <a:r>
              <a:rPr lang="en-US" sz="2400" dirty="0"/>
              <a:t>The NMR spectra pictured to the right in our preliminary work shows that these molecules are stable without oxidants being applied to the system. We hope that later work will tell us more about abiotic chemical synthesis, and dynamic habitability as identified as priority areas in the last Decadal Survey (NASEM, 2022). The use of oxidants to break down PAHs has direct relation to organics in the Martian regolith with similar structures and oxidant alteration.</a:t>
            </a:r>
            <a:endParaRPr lang="en-US" sz="2400" dirty="0">
              <a:solidFill>
                <a:srgbClr val="FF0000"/>
              </a:solidFill>
            </a:endParaRPr>
          </a:p>
        </p:txBody>
      </p:sp>
      <p:sp>
        <p:nvSpPr>
          <p:cNvPr id="18" name="Rectangle 17">
            <a:extLst>
              <a:ext uri="{FF2B5EF4-FFF2-40B4-BE49-F238E27FC236}">
                <a16:creationId xmlns:a16="http://schemas.microsoft.com/office/drawing/2014/main" id="{E7203F8C-FC95-D160-6E84-76DA5EDA04F4}"/>
              </a:ext>
            </a:extLst>
          </p:cNvPr>
          <p:cNvSpPr/>
          <p:nvPr/>
        </p:nvSpPr>
        <p:spPr>
          <a:xfrm>
            <a:off x="649293" y="26143434"/>
            <a:ext cx="20772491" cy="2677656"/>
          </a:xfrm>
          <a:prstGeom prst="rect">
            <a:avLst/>
          </a:prstGeom>
        </p:spPr>
        <p:txBody>
          <a:bodyPr wrap="square">
            <a:spAutoFit/>
          </a:bodyPr>
          <a:lstStyle/>
          <a:p>
            <a:r>
              <a:rPr lang="en-US" sz="3200" b="1" dirty="0"/>
              <a:t>Future Work</a:t>
            </a:r>
          </a:p>
          <a:p>
            <a:r>
              <a:rPr lang="en-US" sz="2400" dirty="0"/>
              <a:t>Chemical oxidation, using Fenton reagents produces hydroxyl radicals are produced when hydrogen peroxide and ferrous iron react together. In chemical engineering this reaction is often used for cleaning up soil contamination of PAHs (e.g., Rivas, 2006) to break them down. We will apply hydrogen peroxide to these systems to see what abiotic </a:t>
            </a:r>
            <a:r>
              <a:rPr lang="en-US" sz="2400" dirty="0" err="1"/>
              <a:t>recombinations</a:t>
            </a:r>
            <a:r>
              <a:rPr lang="en-US" sz="2400" dirty="0"/>
              <a:t> can occur in these conditions</a:t>
            </a:r>
            <a:endParaRPr lang="en-US" sz="2400" dirty="0">
              <a:solidFill>
                <a:srgbClr val="FF0000"/>
              </a:solidFill>
            </a:endParaRPr>
          </a:p>
          <a:p>
            <a:endParaRPr lang="en-US" sz="3200" dirty="0">
              <a:solidFill>
                <a:srgbClr val="0070C0"/>
              </a:solidFill>
            </a:endParaRPr>
          </a:p>
          <a:p>
            <a:endParaRPr lang="en-US" sz="3200" dirty="0"/>
          </a:p>
        </p:txBody>
      </p:sp>
      <p:pic>
        <p:nvPicPr>
          <p:cNvPr id="24" name="Picture 23">
            <a:extLst>
              <a:ext uri="{FF2B5EF4-FFF2-40B4-BE49-F238E27FC236}">
                <a16:creationId xmlns:a16="http://schemas.microsoft.com/office/drawing/2014/main" id="{8CF6A14F-3A3D-4BF3-A0F5-8A7620590B40}"/>
              </a:ext>
            </a:extLst>
          </p:cNvPr>
          <p:cNvPicPr>
            <a:picLocks noChangeAspect="1"/>
          </p:cNvPicPr>
          <p:nvPr/>
        </p:nvPicPr>
        <p:blipFill rotWithShape="1">
          <a:blip r:embed="rId3"/>
          <a:srcRect l="8134" t="5607" r="10983" b="8191"/>
          <a:stretch/>
        </p:blipFill>
        <p:spPr>
          <a:xfrm>
            <a:off x="673034" y="15114639"/>
            <a:ext cx="4885997" cy="4011332"/>
          </a:xfrm>
          <a:prstGeom prst="rect">
            <a:avLst/>
          </a:prstGeom>
        </p:spPr>
      </p:pic>
      <p:sp>
        <p:nvSpPr>
          <p:cNvPr id="25" name="TextBox 24">
            <a:extLst>
              <a:ext uri="{FF2B5EF4-FFF2-40B4-BE49-F238E27FC236}">
                <a16:creationId xmlns:a16="http://schemas.microsoft.com/office/drawing/2014/main" id="{966B8053-38D7-407A-9621-EDF50EF8EFAA}"/>
              </a:ext>
            </a:extLst>
          </p:cNvPr>
          <p:cNvSpPr txBox="1"/>
          <p:nvPr/>
        </p:nvSpPr>
        <p:spPr>
          <a:xfrm>
            <a:off x="12045939" y="15097330"/>
            <a:ext cx="7980590" cy="1938992"/>
          </a:xfrm>
          <a:prstGeom prst="rect">
            <a:avLst/>
          </a:prstGeom>
          <a:noFill/>
        </p:spPr>
        <p:txBody>
          <a:bodyPr wrap="square" rtlCol="0">
            <a:spAutoFit/>
          </a:bodyPr>
          <a:lstStyle/>
          <a:p>
            <a:r>
              <a:rPr lang="en-US" sz="2400" dirty="0"/>
              <a:t>These samples are created and synthesized in the laboratory in an anaerobic glove box. The samples are sampled for colorimetry and NMR at the beginning and end of the experiments to measure changes in redox state of minerals and reactions of organics.</a:t>
            </a:r>
          </a:p>
        </p:txBody>
      </p:sp>
      <p:pic>
        <p:nvPicPr>
          <p:cNvPr id="33" name="Picture 32">
            <a:extLst>
              <a:ext uri="{FF2B5EF4-FFF2-40B4-BE49-F238E27FC236}">
                <a16:creationId xmlns:a16="http://schemas.microsoft.com/office/drawing/2014/main" id="{EC380B3D-8E87-4840-87AC-D8D913AEF691}"/>
              </a:ext>
            </a:extLst>
          </p:cNvPr>
          <p:cNvPicPr>
            <a:picLocks noChangeAspect="1"/>
          </p:cNvPicPr>
          <p:nvPr/>
        </p:nvPicPr>
        <p:blipFill>
          <a:blip r:embed="rId4"/>
          <a:stretch>
            <a:fillRect/>
          </a:stretch>
        </p:blipFill>
        <p:spPr>
          <a:xfrm>
            <a:off x="6179014" y="15101787"/>
            <a:ext cx="5721319" cy="4011332"/>
          </a:xfrm>
          <a:prstGeom prst="rect">
            <a:avLst/>
          </a:prstGeom>
        </p:spPr>
      </p:pic>
      <p:grpSp>
        <p:nvGrpSpPr>
          <p:cNvPr id="6" name="Group 5">
            <a:extLst>
              <a:ext uri="{FF2B5EF4-FFF2-40B4-BE49-F238E27FC236}">
                <a16:creationId xmlns:a16="http://schemas.microsoft.com/office/drawing/2014/main" id="{CA81B480-DDE6-43F6-A9F4-47824EE01990}"/>
              </a:ext>
            </a:extLst>
          </p:cNvPr>
          <p:cNvGrpSpPr/>
          <p:nvPr/>
        </p:nvGrpSpPr>
        <p:grpSpPr>
          <a:xfrm>
            <a:off x="173790" y="15058634"/>
            <a:ext cx="6879151" cy="1255855"/>
            <a:chOff x="334318" y="17187958"/>
            <a:chExt cx="6879151" cy="1255855"/>
          </a:xfrm>
        </p:grpSpPr>
        <p:sp>
          <p:nvSpPr>
            <p:cNvPr id="27" name="Rectangle 26">
              <a:extLst>
                <a:ext uri="{FF2B5EF4-FFF2-40B4-BE49-F238E27FC236}">
                  <a16:creationId xmlns:a16="http://schemas.microsoft.com/office/drawing/2014/main" id="{D1BB7F9A-74AB-4E89-A08F-2CBBC76B51EB}"/>
                </a:ext>
              </a:extLst>
            </p:cNvPr>
            <p:cNvSpPr/>
            <p:nvPr/>
          </p:nvSpPr>
          <p:spPr>
            <a:xfrm>
              <a:off x="334318" y="17187958"/>
              <a:ext cx="2121789" cy="8998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r>
                <a:rPr lang="en-US" sz="2400" dirty="0">
                  <a:solidFill>
                    <a:schemeClr val="tx1"/>
                  </a:solidFill>
                  <a:latin typeface="Arial" panose="020B0604020202020204" pitchFamily="34" charset="0"/>
                  <a:cs typeface="Arial" panose="020B0604020202020204" pitchFamily="34" charset="0"/>
                </a:rPr>
                <a:t>Fe(II)Cl</a:t>
              </a:r>
              <a:r>
                <a:rPr lang="en-US" sz="2400" baseline="-25000" dirty="0">
                  <a:solidFill>
                    <a:schemeClr val="tx1"/>
                  </a:solidFill>
                  <a:latin typeface="Arial" panose="020B0604020202020204" pitchFamily="34" charset="0"/>
                  <a:cs typeface="Arial" panose="020B0604020202020204" pitchFamily="34" charset="0"/>
                </a:rPr>
                <a:t>2</a:t>
              </a:r>
              <a:r>
                <a:rPr lang="en-US" sz="2400" dirty="0">
                  <a:solidFill>
                    <a:schemeClr val="tx1"/>
                  </a:solidFill>
                  <a:latin typeface="Arial" panose="020B0604020202020204" pitchFamily="34" charset="0"/>
                  <a:cs typeface="Arial" panose="020B0604020202020204" pitchFamily="34" charset="0"/>
                </a:rPr>
                <a:t> or </a:t>
              </a:r>
            </a:p>
            <a:p>
              <a:pPr algn="ctr" defTabSz="342900">
                <a:defRPr/>
              </a:pPr>
              <a:r>
                <a:rPr lang="en-US" sz="2400" dirty="0">
                  <a:solidFill>
                    <a:schemeClr val="tx1"/>
                  </a:solidFill>
                  <a:latin typeface="Arial" panose="020B0604020202020204" pitchFamily="34" charset="0"/>
                  <a:cs typeface="Arial" panose="020B0604020202020204" pitchFamily="34" charset="0"/>
                </a:rPr>
                <a:t>Fe(III)Cl</a:t>
              </a:r>
              <a:r>
                <a:rPr lang="en-US" sz="2400" baseline="-25000" dirty="0">
                  <a:solidFill>
                    <a:schemeClr val="tx1"/>
                  </a:solidFill>
                  <a:latin typeface="Arial" panose="020B0604020202020204" pitchFamily="34" charset="0"/>
                  <a:cs typeface="Arial" panose="020B0604020202020204" pitchFamily="34" charset="0"/>
                </a:rPr>
                <a:t>3</a:t>
              </a:r>
            </a:p>
          </p:txBody>
        </p:sp>
        <p:sp>
          <p:nvSpPr>
            <p:cNvPr id="30" name="TextBox 29">
              <a:extLst>
                <a:ext uri="{FF2B5EF4-FFF2-40B4-BE49-F238E27FC236}">
                  <a16:creationId xmlns:a16="http://schemas.microsoft.com/office/drawing/2014/main" id="{7B441548-A805-46C2-9016-FCF71458275B}"/>
                </a:ext>
              </a:extLst>
            </p:cNvPr>
            <p:cNvSpPr txBox="1"/>
            <p:nvPr/>
          </p:nvSpPr>
          <p:spPr>
            <a:xfrm>
              <a:off x="1079720" y="17982148"/>
              <a:ext cx="1072730"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50 mM</a:t>
              </a:r>
            </a:p>
          </p:txBody>
        </p:sp>
        <p:sp>
          <p:nvSpPr>
            <p:cNvPr id="31" name="TextBox 30">
              <a:extLst>
                <a:ext uri="{FF2B5EF4-FFF2-40B4-BE49-F238E27FC236}">
                  <a16:creationId xmlns:a16="http://schemas.microsoft.com/office/drawing/2014/main" id="{9A31191E-6893-44F0-82E7-DB0E2A9603EE}"/>
                </a:ext>
              </a:extLst>
            </p:cNvPr>
            <p:cNvSpPr txBox="1"/>
            <p:nvPr/>
          </p:nvSpPr>
          <p:spPr>
            <a:xfrm>
              <a:off x="2708812" y="17809635"/>
              <a:ext cx="917239"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5 mM</a:t>
              </a:r>
            </a:p>
          </p:txBody>
        </p:sp>
        <p:sp>
          <p:nvSpPr>
            <p:cNvPr id="32" name="TextBox 31">
              <a:extLst>
                <a:ext uri="{FF2B5EF4-FFF2-40B4-BE49-F238E27FC236}">
                  <a16:creationId xmlns:a16="http://schemas.microsoft.com/office/drawing/2014/main" id="{DB0073E2-C62C-4436-9ECB-5F9210849D48}"/>
                </a:ext>
              </a:extLst>
            </p:cNvPr>
            <p:cNvSpPr txBox="1"/>
            <p:nvPr/>
          </p:nvSpPr>
          <p:spPr>
            <a:xfrm>
              <a:off x="3841856" y="17946411"/>
              <a:ext cx="1579278" cy="46166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5 mM each</a:t>
              </a:r>
            </a:p>
          </p:txBody>
        </p:sp>
        <p:sp>
          <p:nvSpPr>
            <p:cNvPr id="37" name="Rectangle 36">
              <a:extLst>
                <a:ext uri="{FF2B5EF4-FFF2-40B4-BE49-F238E27FC236}">
                  <a16:creationId xmlns:a16="http://schemas.microsoft.com/office/drawing/2014/main" id="{88C23DE8-832B-4FE9-9A5D-0AB1D40326D2}"/>
                </a:ext>
              </a:extLst>
            </p:cNvPr>
            <p:cNvSpPr/>
            <p:nvPr/>
          </p:nvSpPr>
          <p:spPr>
            <a:xfrm>
              <a:off x="2555898" y="17219353"/>
              <a:ext cx="1218723" cy="620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NaOH</a:t>
              </a:r>
            </a:p>
          </p:txBody>
        </p:sp>
        <p:grpSp>
          <p:nvGrpSpPr>
            <p:cNvPr id="45" name="Group 44">
              <a:extLst>
                <a:ext uri="{FF2B5EF4-FFF2-40B4-BE49-F238E27FC236}">
                  <a16:creationId xmlns:a16="http://schemas.microsoft.com/office/drawing/2014/main" id="{5CB5A363-C0F1-4740-9426-323B6A347A30}"/>
                </a:ext>
              </a:extLst>
            </p:cNvPr>
            <p:cNvGrpSpPr/>
            <p:nvPr/>
          </p:nvGrpSpPr>
          <p:grpSpPr>
            <a:xfrm>
              <a:off x="3666512" y="17187959"/>
              <a:ext cx="3546957" cy="830998"/>
              <a:chOff x="10632990" y="11250414"/>
              <a:chExt cx="3712340" cy="435011"/>
            </a:xfrm>
          </p:grpSpPr>
          <p:sp>
            <p:nvSpPr>
              <p:cNvPr id="46" name="Rectangle 45">
                <a:extLst>
                  <a:ext uri="{FF2B5EF4-FFF2-40B4-BE49-F238E27FC236}">
                    <a16:creationId xmlns:a16="http://schemas.microsoft.com/office/drawing/2014/main" id="{C240E6CC-4365-496A-ABF8-120BE858AE9A}"/>
                  </a:ext>
                </a:extLst>
              </p:cNvPr>
              <p:cNvSpPr/>
              <p:nvPr/>
            </p:nvSpPr>
            <p:spPr>
              <a:xfrm>
                <a:off x="10849606" y="11263321"/>
                <a:ext cx="3495724" cy="3978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D8EF81-0D73-4E32-8B5A-DF4A9A1BD614}"/>
                  </a:ext>
                </a:extLst>
              </p:cNvPr>
              <p:cNvSpPr/>
              <p:nvPr/>
            </p:nvSpPr>
            <p:spPr>
              <a:xfrm>
                <a:off x="10632990" y="11250414"/>
                <a:ext cx="3610872" cy="435011"/>
              </a:xfrm>
              <a:prstGeom prst="rect">
                <a:avLst/>
              </a:prstGeom>
            </p:spPr>
            <p:txBody>
              <a:bodyPr wrap="square">
                <a:spAutoFit/>
              </a:bodyPr>
              <a:lstStyle/>
              <a:p>
                <a:pPr algn="ctr" defTabSz="342900">
                  <a:defRPr/>
                </a:pPr>
                <a:r>
                  <a:rPr lang="en-US" sz="2400" dirty="0">
                    <a:latin typeface="Arial" panose="020B0604020202020204" pitchFamily="34" charset="0"/>
                    <a:cs typeface="Arial" panose="020B0604020202020204" pitchFamily="34" charset="0"/>
                  </a:rPr>
                  <a:t>Combinations of organics</a:t>
                </a:r>
                <a:endParaRPr lang="en-US" sz="2400" baseline="-25000" dirty="0">
                  <a:latin typeface="Arial" panose="020B0604020202020204" pitchFamily="34" charset="0"/>
                  <a:cs typeface="Arial" panose="020B0604020202020204" pitchFamily="34" charset="0"/>
                </a:endParaRPr>
              </a:p>
            </p:txBody>
          </p:sp>
        </p:grpSp>
      </p:grpSp>
      <p:grpSp>
        <p:nvGrpSpPr>
          <p:cNvPr id="48" name="Group 47">
            <a:extLst>
              <a:ext uri="{FF2B5EF4-FFF2-40B4-BE49-F238E27FC236}">
                <a16:creationId xmlns:a16="http://schemas.microsoft.com/office/drawing/2014/main" id="{55DAB379-8877-4E22-AEB5-DE381412CD10}"/>
              </a:ext>
            </a:extLst>
          </p:cNvPr>
          <p:cNvGrpSpPr/>
          <p:nvPr/>
        </p:nvGrpSpPr>
        <p:grpSpPr>
          <a:xfrm>
            <a:off x="8358235" y="12204081"/>
            <a:ext cx="3475631" cy="3908150"/>
            <a:chOff x="10582289" y="11389071"/>
            <a:chExt cx="3637689" cy="2071950"/>
          </a:xfrm>
        </p:grpSpPr>
        <p:sp>
          <p:nvSpPr>
            <p:cNvPr id="49" name="Rectangle 48">
              <a:extLst>
                <a:ext uri="{FF2B5EF4-FFF2-40B4-BE49-F238E27FC236}">
                  <a16:creationId xmlns:a16="http://schemas.microsoft.com/office/drawing/2014/main" id="{AC180B0E-64D0-4F16-ADF0-1575D26874B5}"/>
                </a:ext>
              </a:extLst>
            </p:cNvPr>
            <p:cNvSpPr/>
            <p:nvPr/>
          </p:nvSpPr>
          <p:spPr>
            <a:xfrm>
              <a:off x="10582289" y="12895093"/>
              <a:ext cx="3637689" cy="5659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a:rPr>
                <a:t>Exp at pH 3, 7, 10 at 70°C, for 72 h</a:t>
              </a:r>
            </a:p>
          </p:txBody>
        </p:sp>
        <p:sp>
          <p:nvSpPr>
            <p:cNvPr id="50" name="Rectangle 49">
              <a:extLst>
                <a:ext uri="{FF2B5EF4-FFF2-40B4-BE49-F238E27FC236}">
                  <a16:creationId xmlns:a16="http://schemas.microsoft.com/office/drawing/2014/main" id="{F4FAF54F-D1EF-44FB-889C-4632711163A5}"/>
                </a:ext>
              </a:extLst>
            </p:cNvPr>
            <p:cNvSpPr/>
            <p:nvPr/>
          </p:nvSpPr>
          <p:spPr>
            <a:xfrm>
              <a:off x="13079742" y="11389071"/>
              <a:ext cx="193343" cy="155744"/>
            </a:xfrm>
            <a:prstGeom prst="rect">
              <a:avLst/>
            </a:prstGeom>
          </p:spPr>
          <p:txBody>
            <a:bodyPr wrap="none">
              <a:spAutoFit/>
            </a:bodyPr>
            <a:lstStyle/>
            <a:p>
              <a:pPr algn="ctr" defTabSz="342900">
                <a:defRPr/>
              </a:pPr>
              <a:endParaRPr lang="en-US" sz="2000" baseline="-25000" dirty="0">
                <a:latin typeface="Arial" panose="020B0604020202020204" pitchFamily="34" charset="0"/>
                <a:cs typeface="Arial" panose="020B0604020202020204" pitchFamily="34" charset="0"/>
              </a:endParaRPr>
            </a:p>
          </p:txBody>
        </p:sp>
      </p:grpSp>
      <p:grpSp>
        <p:nvGrpSpPr>
          <p:cNvPr id="101" name="Group 100">
            <a:extLst>
              <a:ext uri="{FF2B5EF4-FFF2-40B4-BE49-F238E27FC236}">
                <a16:creationId xmlns:a16="http://schemas.microsoft.com/office/drawing/2014/main" id="{06B2D2D9-3182-4456-B0E9-1E03407B8AFC}"/>
              </a:ext>
            </a:extLst>
          </p:cNvPr>
          <p:cNvGrpSpPr/>
          <p:nvPr/>
        </p:nvGrpSpPr>
        <p:grpSpPr>
          <a:xfrm>
            <a:off x="12303852" y="17099142"/>
            <a:ext cx="6890822" cy="1893033"/>
            <a:chOff x="334094" y="17102938"/>
            <a:chExt cx="6890822" cy="1893033"/>
          </a:xfrm>
        </p:grpSpPr>
        <p:pic>
          <p:nvPicPr>
            <p:cNvPr id="51" name="Picture 50">
              <a:extLst>
                <a:ext uri="{FF2B5EF4-FFF2-40B4-BE49-F238E27FC236}">
                  <a16:creationId xmlns:a16="http://schemas.microsoft.com/office/drawing/2014/main" id="{C0ECCE4B-282B-4AB5-8E0F-8816ED215E1C}"/>
                </a:ext>
              </a:extLst>
            </p:cNvPr>
            <p:cNvPicPr>
              <a:picLocks noChangeAspect="1"/>
            </p:cNvPicPr>
            <p:nvPr/>
          </p:nvPicPr>
          <p:blipFill>
            <a:blip r:embed="rId5"/>
            <a:stretch>
              <a:fillRect/>
            </a:stretch>
          </p:blipFill>
          <p:spPr>
            <a:xfrm>
              <a:off x="531586" y="17180142"/>
              <a:ext cx="1628185" cy="1220454"/>
            </a:xfrm>
            <a:prstGeom prst="rect">
              <a:avLst/>
            </a:prstGeom>
          </p:spPr>
        </p:pic>
        <p:pic>
          <p:nvPicPr>
            <p:cNvPr id="52" name="Picture 51">
              <a:extLst>
                <a:ext uri="{FF2B5EF4-FFF2-40B4-BE49-F238E27FC236}">
                  <a16:creationId xmlns:a16="http://schemas.microsoft.com/office/drawing/2014/main" id="{B316C1FF-A683-467F-BCAA-CC0DABB69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901" y="17191610"/>
              <a:ext cx="2296840" cy="1182872"/>
            </a:xfrm>
            <a:prstGeom prst="rect">
              <a:avLst/>
            </a:prstGeom>
          </p:spPr>
        </p:pic>
        <p:pic>
          <p:nvPicPr>
            <p:cNvPr id="53" name="Picture 52">
              <a:extLst>
                <a:ext uri="{FF2B5EF4-FFF2-40B4-BE49-F238E27FC236}">
                  <a16:creationId xmlns:a16="http://schemas.microsoft.com/office/drawing/2014/main" id="{5E3B168E-CF6B-4ACA-B509-94EEFBBCC907}"/>
                </a:ext>
              </a:extLst>
            </p:cNvPr>
            <p:cNvPicPr>
              <a:picLocks noChangeAspect="1"/>
            </p:cNvPicPr>
            <p:nvPr/>
          </p:nvPicPr>
          <p:blipFill rotWithShape="1">
            <a:blip r:embed="rId7"/>
            <a:srcRect l="11150" t="13462" r="10316" b="11600"/>
            <a:stretch/>
          </p:blipFill>
          <p:spPr>
            <a:xfrm>
              <a:off x="5065854" y="17102938"/>
              <a:ext cx="2159062" cy="1011052"/>
            </a:xfrm>
            <a:prstGeom prst="rect">
              <a:avLst/>
            </a:prstGeom>
          </p:spPr>
        </p:pic>
        <p:sp>
          <p:nvSpPr>
            <p:cNvPr id="54" name="TextBox 53">
              <a:extLst>
                <a:ext uri="{FF2B5EF4-FFF2-40B4-BE49-F238E27FC236}">
                  <a16:creationId xmlns:a16="http://schemas.microsoft.com/office/drawing/2014/main" id="{B1C67979-0CFF-4283-A223-F2DA772A2075}"/>
                </a:ext>
              </a:extLst>
            </p:cNvPr>
            <p:cNvSpPr txBox="1"/>
            <p:nvPr/>
          </p:nvSpPr>
          <p:spPr>
            <a:xfrm>
              <a:off x="334094" y="18365349"/>
              <a:ext cx="1654043" cy="584775"/>
            </a:xfrm>
            <a:prstGeom prst="rect">
              <a:avLst/>
            </a:prstGeom>
            <a:noFill/>
          </p:spPr>
          <p:txBody>
            <a:bodyPr wrap="none" rtlCol="0">
              <a:spAutoFit/>
            </a:bodyPr>
            <a:lstStyle/>
            <a:p>
              <a:r>
                <a:rPr lang="en-US" sz="3200" dirty="0"/>
                <a:t>Pyruvate</a:t>
              </a:r>
            </a:p>
          </p:txBody>
        </p:sp>
        <p:sp>
          <p:nvSpPr>
            <p:cNvPr id="55" name="TextBox 54">
              <a:extLst>
                <a:ext uri="{FF2B5EF4-FFF2-40B4-BE49-F238E27FC236}">
                  <a16:creationId xmlns:a16="http://schemas.microsoft.com/office/drawing/2014/main" id="{76C7C4A4-BB12-46BC-AB2E-739D6639C3C1}"/>
                </a:ext>
              </a:extLst>
            </p:cNvPr>
            <p:cNvSpPr txBox="1"/>
            <p:nvPr/>
          </p:nvSpPr>
          <p:spPr>
            <a:xfrm>
              <a:off x="2302797" y="18411196"/>
              <a:ext cx="2557560" cy="584775"/>
            </a:xfrm>
            <a:prstGeom prst="rect">
              <a:avLst/>
            </a:prstGeom>
            <a:noFill/>
          </p:spPr>
          <p:txBody>
            <a:bodyPr wrap="none" rtlCol="0">
              <a:spAutoFit/>
            </a:bodyPr>
            <a:lstStyle/>
            <a:p>
              <a:r>
                <a:rPr lang="en-US" sz="3200" dirty="0"/>
                <a:t>Phenanthrene</a:t>
              </a:r>
            </a:p>
          </p:txBody>
        </p:sp>
        <p:sp>
          <p:nvSpPr>
            <p:cNvPr id="56" name="TextBox 55">
              <a:extLst>
                <a:ext uri="{FF2B5EF4-FFF2-40B4-BE49-F238E27FC236}">
                  <a16:creationId xmlns:a16="http://schemas.microsoft.com/office/drawing/2014/main" id="{1E360755-AD45-462C-976C-997E72856482}"/>
                </a:ext>
              </a:extLst>
            </p:cNvPr>
            <p:cNvSpPr txBox="1"/>
            <p:nvPr/>
          </p:nvSpPr>
          <p:spPr>
            <a:xfrm>
              <a:off x="5026946" y="18367647"/>
              <a:ext cx="2116926" cy="584775"/>
            </a:xfrm>
            <a:prstGeom prst="rect">
              <a:avLst/>
            </a:prstGeom>
            <a:noFill/>
          </p:spPr>
          <p:txBody>
            <a:bodyPr wrap="none" rtlCol="0">
              <a:spAutoFit/>
            </a:bodyPr>
            <a:lstStyle/>
            <a:p>
              <a:r>
                <a:rPr lang="en-US" sz="3200" dirty="0"/>
                <a:t>Anthracene</a:t>
              </a:r>
            </a:p>
          </p:txBody>
        </p:sp>
      </p:grpSp>
      <p:grpSp>
        <p:nvGrpSpPr>
          <p:cNvPr id="13" name="Group 12">
            <a:extLst>
              <a:ext uri="{FF2B5EF4-FFF2-40B4-BE49-F238E27FC236}">
                <a16:creationId xmlns:a16="http://schemas.microsoft.com/office/drawing/2014/main" id="{F551A744-53B6-4B79-9F34-D63FD503ADC7}"/>
              </a:ext>
            </a:extLst>
          </p:cNvPr>
          <p:cNvGrpSpPr>
            <a:grpSpLocks noChangeAspect="1"/>
          </p:cNvGrpSpPr>
          <p:nvPr/>
        </p:nvGrpSpPr>
        <p:grpSpPr>
          <a:xfrm>
            <a:off x="7494186" y="19404530"/>
            <a:ext cx="13600697" cy="6765248"/>
            <a:chOff x="11867330" y="21783129"/>
            <a:chExt cx="19429566" cy="9664640"/>
          </a:xfrm>
        </p:grpSpPr>
        <p:pic>
          <p:nvPicPr>
            <p:cNvPr id="70" name="Picture 69">
              <a:extLst>
                <a:ext uri="{FF2B5EF4-FFF2-40B4-BE49-F238E27FC236}">
                  <a16:creationId xmlns:a16="http://schemas.microsoft.com/office/drawing/2014/main" id="{BE979660-29E9-4C07-8AA0-5AE557157DA9}"/>
                </a:ext>
              </a:extLst>
            </p:cNvPr>
            <p:cNvPicPr>
              <a:picLocks noChangeAspect="1"/>
            </p:cNvPicPr>
            <p:nvPr/>
          </p:nvPicPr>
          <p:blipFill>
            <a:blip r:embed="rId8"/>
            <a:stretch>
              <a:fillRect/>
            </a:stretch>
          </p:blipFill>
          <p:spPr>
            <a:xfrm>
              <a:off x="11882350" y="22267869"/>
              <a:ext cx="19414546" cy="9179900"/>
            </a:xfrm>
            <a:prstGeom prst="rect">
              <a:avLst/>
            </a:prstGeom>
          </p:spPr>
        </p:pic>
        <p:grpSp>
          <p:nvGrpSpPr>
            <p:cNvPr id="71" name="Group 70">
              <a:extLst>
                <a:ext uri="{FF2B5EF4-FFF2-40B4-BE49-F238E27FC236}">
                  <a16:creationId xmlns:a16="http://schemas.microsoft.com/office/drawing/2014/main" id="{6FDA1E29-5760-45FF-A9B5-0628B471E0B0}"/>
                </a:ext>
              </a:extLst>
            </p:cNvPr>
            <p:cNvGrpSpPr/>
            <p:nvPr/>
          </p:nvGrpSpPr>
          <p:grpSpPr>
            <a:xfrm>
              <a:off x="11867330" y="22181597"/>
              <a:ext cx="6193168" cy="659521"/>
              <a:chOff x="24885002" y="4661374"/>
              <a:chExt cx="2873666" cy="454166"/>
            </a:xfrm>
          </p:grpSpPr>
          <p:sp>
            <p:nvSpPr>
              <p:cNvPr id="72" name="Rectangle 71">
                <a:extLst>
                  <a:ext uri="{FF2B5EF4-FFF2-40B4-BE49-F238E27FC236}">
                    <a16:creationId xmlns:a16="http://schemas.microsoft.com/office/drawing/2014/main" id="{AA7922A0-BDA8-403B-A936-439663853A97}"/>
                  </a:ext>
                </a:extLst>
              </p:cNvPr>
              <p:cNvSpPr/>
              <p:nvPr/>
            </p:nvSpPr>
            <p:spPr>
              <a:xfrm>
                <a:off x="24888709" y="4678870"/>
                <a:ext cx="2667067" cy="4241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 h</a:t>
                </a:r>
              </a:p>
            </p:txBody>
          </p:sp>
          <p:sp>
            <p:nvSpPr>
              <p:cNvPr id="73" name="TextBox 72">
                <a:extLst>
                  <a:ext uri="{FF2B5EF4-FFF2-40B4-BE49-F238E27FC236}">
                    <a16:creationId xmlns:a16="http://schemas.microsoft.com/office/drawing/2014/main" id="{DBB46B82-7ABF-4B89-8355-8515FF15B9F6}"/>
                  </a:ext>
                </a:extLst>
              </p:cNvPr>
              <p:cNvSpPr txBox="1"/>
              <p:nvPr/>
            </p:nvSpPr>
            <p:spPr>
              <a:xfrm>
                <a:off x="24885002" y="4661374"/>
                <a:ext cx="2873666" cy="454166"/>
              </a:xfrm>
              <a:prstGeom prst="rect">
                <a:avLst/>
              </a:prstGeom>
              <a:noFill/>
            </p:spPr>
            <p:txBody>
              <a:bodyPr wrap="square" rtlCol="0">
                <a:spAutoFit/>
              </a:bodyPr>
              <a:lstStyle/>
              <a:p>
                <a:r>
                  <a:rPr lang="en-US" sz="2400" dirty="0"/>
                  <a:t>72 h Pyruvate + Phenanthrene</a:t>
                </a:r>
              </a:p>
            </p:txBody>
          </p:sp>
        </p:grpSp>
        <p:sp>
          <p:nvSpPr>
            <p:cNvPr id="74" name="TextBox 73">
              <a:extLst>
                <a:ext uri="{FF2B5EF4-FFF2-40B4-BE49-F238E27FC236}">
                  <a16:creationId xmlns:a16="http://schemas.microsoft.com/office/drawing/2014/main" id="{032365E0-CA97-4F1F-AE73-1FE8D7CE6CDA}"/>
                </a:ext>
              </a:extLst>
            </p:cNvPr>
            <p:cNvSpPr txBox="1"/>
            <p:nvPr/>
          </p:nvSpPr>
          <p:spPr>
            <a:xfrm>
              <a:off x="18687274" y="21904994"/>
              <a:ext cx="1467966" cy="523220"/>
            </a:xfrm>
            <a:prstGeom prst="rect">
              <a:avLst/>
            </a:prstGeom>
            <a:noFill/>
          </p:spPr>
          <p:txBody>
            <a:bodyPr wrap="none" rtlCol="0">
              <a:spAutoFit/>
            </a:bodyPr>
            <a:lstStyle/>
            <a:p>
              <a:r>
                <a:rPr lang="en-US" sz="2800" dirty="0"/>
                <a:t>Pyruvate</a:t>
              </a:r>
            </a:p>
          </p:txBody>
        </p:sp>
        <p:sp>
          <p:nvSpPr>
            <p:cNvPr id="75" name="TextBox 74">
              <a:extLst>
                <a:ext uri="{FF2B5EF4-FFF2-40B4-BE49-F238E27FC236}">
                  <a16:creationId xmlns:a16="http://schemas.microsoft.com/office/drawing/2014/main" id="{CE633BD0-D08D-4C4E-9FF2-31DB19A65A72}"/>
                </a:ext>
              </a:extLst>
            </p:cNvPr>
            <p:cNvSpPr txBox="1"/>
            <p:nvPr/>
          </p:nvSpPr>
          <p:spPr>
            <a:xfrm>
              <a:off x="24381542" y="21783129"/>
              <a:ext cx="1404231" cy="523220"/>
            </a:xfrm>
            <a:prstGeom prst="rect">
              <a:avLst/>
            </a:prstGeom>
            <a:noFill/>
          </p:spPr>
          <p:txBody>
            <a:bodyPr wrap="none" rtlCol="0">
              <a:spAutoFit/>
            </a:bodyPr>
            <a:lstStyle/>
            <a:p>
              <a:r>
                <a:rPr lang="en-US" sz="2800" dirty="0"/>
                <a:t>Lactate?</a:t>
              </a:r>
            </a:p>
          </p:txBody>
        </p:sp>
        <p:sp>
          <p:nvSpPr>
            <p:cNvPr id="76" name="TextBox 75">
              <a:extLst>
                <a:ext uri="{FF2B5EF4-FFF2-40B4-BE49-F238E27FC236}">
                  <a16:creationId xmlns:a16="http://schemas.microsoft.com/office/drawing/2014/main" id="{DA14DB8A-77B9-427A-9EB2-FB2A9C864555}"/>
                </a:ext>
              </a:extLst>
            </p:cNvPr>
            <p:cNvSpPr txBox="1"/>
            <p:nvPr/>
          </p:nvSpPr>
          <p:spPr>
            <a:xfrm>
              <a:off x="21722859" y="22169175"/>
              <a:ext cx="1337483" cy="523220"/>
            </a:xfrm>
            <a:prstGeom prst="rect">
              <a:avLst/>
            </a:prstGeom>
            <a:noFill/>
          </p:spPr>
          <p:txBody>
            <a:bodyPr wrap="none" rtlCol="0">
              <a:spAutoFit/>
            </a:bodyPr>
            <a:lstStyle/>
            <a:p>
              <a:r>
                <a:rPr lang="en-US" sz="2800" dirty="0"/>
                <a:t>Alkane?</a:t>
              </a:r>
            </a:p>
          </p:txBody>
        </p:sp>
        <p:cxnSp>
          <p:nvCxnSpPr>
            <p:cNvPr id="77" name="Straight Arrow Connector 76">
              <a:extLst>
                <a:ext uri="{FF2B5EF4-FFF2-40B4-BE49-F238E27FC236}">
                  <a16:creationId xmlns:a16="http://schemas.microsoft.com/office/drawing/2014/main" id="{2FE30EA3-C153-450C-856B-2638F5C0F9EE}"/>
                </a:ext>
              </a:extLst>
            </p:cNvPr>
            <p:cNvCxnSpPr/>
            <p:nvPr/>
          </p:nvCxnSpPr>
          <p:spPr>
            <a:xfrm flipH="1">
              <a:off x="24782205" y="22128141"/>
              <a:ext cx="207437" cy="511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1013765-AADA-47F6-BC71-E63871DAD540}"/>
                </a:ext>
              </a:extLst>
            </p:cNvPr>
            <p:cNvCxnSpPr/>
            <p:nvPr/>
          </p:nvCxnSpPr>
          <p:spPr>
            <a:xfrm flipH="1">
              <a:off x="21862340" y="22688005"/>
              <a:ext cx="432585" cy="7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5AB63B8-19D0-429F-9171-E1D5581DC51E}"/>
                </a:ext>
              </a:extLst>
            </p:cNvPr>
            <p:cNvCxnSpPr/>
            <p:nvPr/>
          </p:nvCxnSpPr>
          <p:spPr>
            <a:xfrm>
              <a:off x="19306080" y="22384062"/>
              <a:ext cx="1209023" cy="351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85A2FDD-33AC-4FCC-AA21-FCEF99DCF10A}"/>
                </a:ext>
              </a:extLst>
            </p:cNvPr>
            <p:cNvSpPr txBox="1"/>
            <p:nvPr/>
          </p:nvSpPr>
          <p:spPr>
            <a:xfrm>
              <a:off x="22029116" y="23202638"/>
              <a:ext cx="1995851" cy="523220"/>
            </a:xfrm>
            <a:prstGeom prst="rect">
              <a:avLst/>
            </a:prstGeom>
            <a:noFill/>
          </p:spPr>
          <p:txBody>
            <a:bodyPr wrap="square" rtlCol="0">
              <a:spAutoFit/>
            </a:bodyPr>
            <a:lstStyle/>
            <a:p>
              <a:r>
                <a:rPr lang="en-US" sz="2800" dirty="0"/>
                <a:t>Acetate</a:t>
              </a:r>
            </a:p>
          </p:txBody>
        </p:sp>
        <p:cxnSp>
          <p:nvCxnSpPr>
            <p:cNvPr id="81" name="Straight Arrow Connector 80">
              <a:extLst>
                <a:ext uri="{FF2B5EF4-FFF2-40B4-BE49-F238E27FC236}">
                  <a16:creationId xmlns:a16="http://schemas.microsoft.com/office/drawing/2014/main" id="{E4EF9DB7-41F7-4D30-9C8D-EC2966FF15B6}"/>
                </a:ext>
              </a:extLst>
            </p:cNvPr>
            <p:cNvCxnSpPr>
              <a:cxnSpLocks/>
              <a:stCxn id="80" idx="2"/>
            </p:cNvCxnSpPr>
            <p:nvPr/>
          </p:nvCxnSpPr>
          <p:spPr>
            <a:xfrm flipH="1">
              <a:off x="22334420" y="23725857"/>
              <a:ext cx="692622" cy="430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F7F1268-4623-4379-9EBA-2BAF3731700E}"/>
                </a:ext>
              </a:extLst>
            </p:cNvPr>
            <p:cNvSpPr txBox="1"/>
            <p:nvPr/>
          </p:nvSpPr>
          <p:spPr>
            <a:xfrm>
              <a:off x="21134416" y="28524308"/>
              <a:ext cx="1455847" cy="523220"/>
            </a:xfrm>
            <a:prstGeom prst="rect">
              <a:avLst/>
            </a:prstGeom>
            <a:noFill/>
          </p:spPr>
          <p:txBody>
            <a:bodyPr wrap="none" rtlCol="0">
              <a:spAutoFit/>
            </a:bodyPr>
            <a:lstStyle/>
            <a:p>
              <a:r>
                <a:rPr lang="en-US" sz="2800" dirty="0"/>
                <a:t>DSS/D</a:t>
              </a:r>
              <a:r>
                <a:rPr lang="en-US" sz="2800" baseline="-25000" dirty="0"/>
                <a:t>2</a:t>
              </a:r>
              <a:r>
                <a:rPr lang="en-US" sz="2800" dirty="0"/>
                <a:t>O</a:t>
              </a:r>
            </a:p>
          </p:txBody>
        </p:sp>
        <p:cxnSp>
          <p:nvCxnSpPr>
            <p:cNvPr id="83" name="Straight Arrow Connector 82">
              <a:extLst>
                <a:ext uri="{FF2B5EF4-FFF2-40B4-BE49-F238E27FC236}">
                  <a16:creationId xmlns:a16="http://schemas.microsoft.com/office/drawing/2014/main" id="{95D9409D-1125-49EF-AC0C-9DCB16DD88D5}"/>
                </a:ext>
              </a:extLst>
            </p:cNvPr>
            <p:cNvCxnSpPr/>
            <p:nvPr/>
          </p:nvCxnSpPr>
          <p:spPr>
            <a:xfrm flipH="1">
              <a:off x="18939359" y="28777436"/>
              <a:ext cx="1924516" cy="708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07DEAC6-4869-40DC-86DB-4026E94A0DB3}"/>
                </a:ext>
              </a:extLst>
            </p:cNvPr>
            <p:cNvCxnSpPr>
              <a:cxnSpLocks/>
            </p:cNvCxnSpPr>
            <p:nvPr/>
          </p:nvCxnSpPr>
          <p:spPr>
            <a:xfrm>
              <a:off x="22294925" y="29128640"/>
              <a:ext cx="565342" cy="453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8FDA57D-C6BF-4C23-A00F-2C6493BF9191}"/>
                </a:ext>
              </a:extLst>
            </p:cNvPr>
            <p:cNvCxnSpPr>
              <a:cxnSpLocks/>
            </p:cNvCxnSpPr>
            <p:nvPr/>
          </p:nvCxnSpPr>
          <p:spPr>
            <a:xfrm>
              <a:off x="22910432" y="28770882"/>
              <a:ext cx="4346452" cy="71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968825DA-742C-4051-9AE2-E890D892E586}"/>
              </a:ext>
            </a:extLst>
          </p:cNvPr>
          <p:cNvGrpSpPr/>
          <p:nvPr/>
        </p:nvGrpSpPr>
        <p:grpSpPr>
          <a:xfrm>
            <a:off x="535035" y="24683863"/>
            <a:ext cx="7565135" cy="1200329"/>
            <a:chOff x="12838939" y="39304221"/>
            <a:chExt cx="7603410" cy="1261328"/>
          </a:xfrm>
        </p:grpSpPr>
        <p:pic>
          <p:nvPicPr>
            <p:cNvPr id="103" name="Picture 102">
              <a:extLst>
                <a:ext uri="{FF2B5EF4-FFF2-40B4-BE49-F238E27FC236}">
                  <a16:creationId xmlns:a16="http://schemas.microsoft.com/office/drawing/2014/main" id="{A6EF1C61-C0A3-4DF3-A462-786BAD9F50D4}"/>
                </a:ext>
              </a:extLst>
            </p:cNvPr>
            <p:cNvPicPr>
              <a:picLocks noChangeAspect="1"/>
            </p:cNvPicPr>
            <p:nvPr/>
          </p:nvPicPr>
          <p:blipFill rotWithShape="1">
            <a:blip r:embed="rId9">
              <a:extLst>
                <a:ext uri="{28A0092B-C50C-407E-A947-70E740481C1C}">
                  <a14:useLocalDpi xmlns:a14="http://schemas.microsoft.com/office/drawing/2010/main" val="0"/>
                </a:ext>
              </a:extLst>
            </a:blip>
            <a:srcRect l="9584"/>
            <a:stretch/>
          </p:blipFill>
          <p:spPr>
            <a:xfrm>
              <a:off x="12838939" y="39304221"/>
              <a:ext cx="2036483" cy="1261328"/>
            </a:xfrm>
            <a:prstGeom prst="rect">
              <a:avLst/>
            </a:prstGeom>
          </p:spPr>
        </p:pic>
        <p:sp>
          <p:nvSpPr>
            <p:cNvPr id="104" name="Plus Sign 103">
              <a:extLst>
                <a:ext uri="{FF2B5EF4-FFF2-40B4-BE49-F238E27FC236}">
                  <a16:creationId xmlns:a16="http://schemas.microsoft.com/office/drawing/2014/main" id="{7772AD34-565C-48BA-9574-6077360BAFB4}"/>
                </a:ext>
              </a:extLst>
            </p:cNvPr>
            <p:cNvSpPr>
              <a:spLocks noChangeAspect="1"/>
            </p:cNvSpPr>
            <p:nvPr/>
          </p:nvSpPr>
          <p:spPr>
            <a:xfrm>
              <a:off x="14597268" y="39585080"/>
              <a:ext cx="603242" cy="60534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TextBox 104">
              <a:extLst>
                <a:ext uri="{FF2B5EF4-FFF2-40B4-BE49-F238E27FC236}">
                  <a16:creationId xmlns:a16="http://schemas.microsoft.com/office/drawing/2014/main" id="{C6E33F22-B06E-4A63-8A2B-CC8770E9BAF8}"/>
                </a:ext>
              </a:extLst>
            </p:cNvPr>
            <p:cNvSpPr txBox="1"/>
            <p:nvPr/>
          </p:nvSpPr>
          <p:spPr>
            <a:xfrm>
              <a:off x="15257579" y="39636075"/>
              <a:ext cx="1110484" cy="461665"/>
            </a:xfrm>
            <a:prstGeom prst="rect">
              <a:avLst/>
            </a:prstGeom>
            <a:noFill/>
          </p:spPr>
          <p:txBody>
            <a:bodyPr wrap="square" rtlCol="0">
              <a:spAutoFit/>
            </a:bodyPr>
            <a:lstStyle/>
            <a:p>
              <a:r>
                <a:rPr lang="en-US" sz="2400" dirty="0"/>
                <a:t>PAH</a:t>
              </a:r>
            </a:p>
          </p:txBody>
        </p:sp>
        <p:sp>
          <p:nvSpPr>
            <p:cNvPr id="107" name="TextBox 106">
              <a:extLst>
                <a:ext uri="{FF2B5EF4-FFF2-40B4-BE49-F238E27FC236}">
                  <a16:creationId xmlns:a16="http://schemas.microsoft.com/office/drawing/2014/main" id="{D2DEC5C4-5A20-4E7B-8A65-6026F22DCB5C}"/>
                </a:ext>
              </a:extLst>
            </p:cNvPr>
            <p:cNvSpPr txBox="1"/>
            <p:nvPr/>
          </p:nvSpPr>
          <p:spPr>
            <a:xfrm>
              <a:off x="16576798" y="39653088"/>
              <a:ext cx="2031783" cy="461665"/>
            </a:xfrm>
            <a:prstGeom prst="rect">
              <a:avLst/>
            </a:prstGeom>
            <a:noFill/>
          </p:spPr>
          <p:txBody>
            <a:bodyPr wrap="square" rtlCol="0">
              <a:spAutoFit/>
            </a:bodyPr>
            <a:lstStyle/>
            <a:p>
              <a:r>
                <a:rPr lang="en-US" sz="2400" dirty="0"/>
                <a:t>Pyruvate</a:t>
              </a:r>
            </a:p>
          </p:txBody>
        </p:sp>
        <p:sp>
          <p:nvSpPr>
            <p:cNvPr id="109" name="TextBox 108">
              <a:extLst>
                <a:ext uri="{FF2B5EF4-FFF2-40B4-BE49-F238E27FC236}">
                  <a16:creationId xmlns:a16="http://schemas.microsoft.com/office/drawing/2014/main" id="{07320C63-B90C-4867-929B-EEC72D8A117C}"/>
                </a:ext>
              </a:extLst>
            </p:cNvPr>
            <p:cNvSpPr txBox="1"/>
            <p:nvPr/>
          </p:nvSpPr>
          <p:spPr>
            <a:xfrm>
              <a:off x="18410566" y="39657619"/>
              <a:ext cx="2031783" cy="461665"/>
            </a:xfrm>
            <a:prstGeom prst="rect">
              <a:avLst/>
            </a:prstGeom>
            <a:noFill/>
          </p:spPr>
          <p:txBody>
            <a:bodyPr wrap="square" rtlCol="0">
              <a:spAutoFit/>
            </a:bodyPr>
            <a:lstStyle/>
            <a:p>
              <a:r>
                <a:rPr lang="en-US" sz="2400" dirty="0"/>
                <a:t>Fe (II/III) </a:t>
              </a:r>
            </a:p>
          </p:txBody>
        </p:sp>
      </p:grpSp>
      <p:sp>
        <p:nvSpPr>
          <p:cNvPr id="111" name="Plus Sign 110">
            <a:extLst>
              <a:ext uri="{FF2B5EF4-FFF2-40B4-BE49-F238E27FC236}">
                <a16:creationId xmlns:a16="http://schemas.microsoft.com/office/drawing/2014/main" id="{6B673CC6-D962-424F-8B4D-9F2CF4E4AD9D}"/>
              </a:ext>
            </a:extLst>
          </p:cNvPr>
          <p:cNvSpPr>
            <a:spLocks noChangeAspect="1"/>
          </p:cNvSpPr>
          <p:nvPr/>
        </p:nvSpPr>
        <p:spPr>
          <a:xfrm>
            <a:off x="3613366" y="24989757"/>
            <a:ext cx="600205" cy="576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Plus Sign 111">
            <a:extLst>
              <a:ext uri="{FF2B5EF4-FFF2-40B4-BE49-F238E27FC236}">
                <a16:creationId xmlns:a16="http://schemas.microsoft.com/office/drawing/2014/main" id="{1FC867C5-4CD5-490B-8970-CDA45FD19A72}"/>
              </a:ext>
            </a:extLst>
          </p:cNvPr>
          <p:cNvSpPr>
            <a:spLocks noChangeAspect="1"/>
          </p:cNvSpPr>
          <p:nvPr/>
        </p:nvSpPr>
        <p:spPr>
          <a:xfrm>
            <a:off x="5481709" y="24969752"/>
            <a:ext cx="600205" cy="576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Rectangle 112">
            <a:extLst>
              <a:ext uri="{FF2B5EF4-FFF2-40B4-BE49-F238E27FC236}">
                <a16:creationId xmlns:a16="http://schemas.microsoft.com/office/drawing/2014/main" id="{70BDFC23-7050-4B69-9082-266BF187C135}"/>
              </a:ext>
            </a:extLst>
          </p:cNvPr>
          <p:cNvSpPr/>
          <p:nvPr/>
        </p:nvSpPr>
        <p:spPr>
          <a:xfrm>
            <a:off x="7510917" y="20624377"/>
            <a:ext cx="4023540" cy="431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72 h Pyruvate + Anthracene</a:t>
            </a:r>
          </a:p>
        </p:txBody>
      </p:sp>
      <p:sp>
        <p:nvSpPr>
          <p:cNvPr id="114" name="Rectangle 113">
            <a:extLst>
              <a:ext uri="{FF2B5EF4-FFF2-40B4-BE49-F238E27FC236}">
                <a16:creationId xmlns:a16="http://schemas.microsoft.com/office/drawing/2014/main" id="{B724842F-66FA-49C7-A011-48B4DEE329FE}"/>
              </a:ext>
            </a:extLst>
          </p:cNvPr>
          <p:cNvSpPr/>
          <p:nvPr/>
        </p:nvSpPr>
        <p:spPr>
          <a:xfrm>
            <a:off x="7507835" y="21578925"/>
            <a:ext cx="4023540" cy="431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72 h Pyruvate</a:t>
            </a:r>
          </a:p>
        </p:txBody>
      </p:sp>
      <p:sp>
        <p:nvSpPr>
          <p:cNvPr id="115" name="Rectangle 114">
            <a:extLst>
              <a:ext uri="{FF2B5EF4-FFF2-40B4-BE49-F238E27FC236}">
                <a16:creationId xmlns:a16="http://schemas.microsoft.com/office/drawing/2014/main" id="{3887E8D4-9925-43C6-90E1-436B1B9DD9D5}"/>
              </a:ext>
            </a:extLst>
          </p:cNvPr>
          <p:cNvSpPr/>
          <p:nvPr/>
        </p:nvSpPr>
        <p:spPr>
          <a:xfrm>
            <a:off x="7507835" y="22529073"/>
            <a:ext cx="4023540" cy="431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 h Pyruvate + Phenanthrene</a:t>
            </a:r>
          </a:p>
        </p:txBody>
      </p:sp>
      <p:sp>
        <p:nvSpPr>
          <p:cNvPr id="116" name="Rectangle 115">
            <a:extLst>
              <a:ext uri="{FF2B5EF4-FFF2-40B4-BE49-F238E27FC236}">
                <a16:creationId xmlns:a16="http://schemas.microsoft.com/office/drawing/2014/main" id="{1BE20FBF-90A2-4F3C-820B-2DE0AEF0F4B4}"/>
              </a:ext>
            </a:extLst>
          </p:cNvPr>
          <p:cNvSpPr/>
          <p:nvPr/>
        </p:nvSpPr>
        <p:spPr>
          <a:xfrm>
            <a:off x="7502302" y="23499327"/>
            <a:ext cx="4023540" cy="431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 h Pyruvate + Anthracene</a:t>
            </a:r>
          </a:p>
        </p:txBody>
      </p:sp>
      <p:sp>
        <p:nvSpPr>
          <p:cNvPr id="117" name="Rectangle 116">
            <a:extLst>
              <a:ext uri="{FF2B5EF4-FFF2-40B4-BE49-F238E27FC236}">
                <a16:creationId xmlns:a16="http://schemas.microsoft.com/office/drawing/2014/main" id="{E07136D0-1966-43B4-83F2-7BB3609C2357}"/>
              </a:ext>
            </a:extLst>
          </p:cNvPr>
          <p:cNvSpPr/>
          <p:nvPr/>
        </p:nvSpPr>
        <p:spPr>
          <a:xfrm>
            <a:off x="7502302" y="24451186"/>
            <a:ext cx="4023540" cy="4311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0 h Pyruvate </a:t>
            </a:r>
          </a:p>
        </p:txBody>
      </p:sp>
      <p:cxnSp>
        <p:nvCxnSpPr>
          <p:cNvPr id="86" name="Straight Arrow Connector 85">
            <a:extLst>
              <a:ext uri="{FF2B5EF4-FFF2-40B4-BE49-F238E27FC236}">
                <a16:creationId xmlns:a16="http://schemas.microsoft.com/office/drawing/2014/main" id="{066C6321-BB9E-49AD-B0E0-5F111D07D823}"/>
              </a:ext>
            </a:extLst>
          </p:cNvPr>
          <p:cNvCxnSpPr>
            <a:cxnSpLocks/>
          </p:cNvCxnSpPr>
          <p:nvPr/>
        </p:nvCxnSpPr>
        <p:spPr>
          <a:xfrm>
            <a:off x="15370823" y="24276875"/>
            <a:ext cx="4572853" cy="338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C2EC7F-CBE8-4195-A734-B9CF07C1694F}"/>
              </a:ext>
            </a:extLst>
          </p:cNvPr>
          <p:cNvSpPr/>
          <p:nvPr/>
        </p:nvSpPr>
        <p:spPr>
          <a:xfrm>
            <a:off x="173790" y="15058634"/>
            <a:ext cx="20852618" cy="4204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17ABDC-BAE2-489D-93E2-37FD438D2990}"/>
              </a:ext>
            </a:extLst>
          </p:cNvPr>
          <p:cNvSpPr/>
          <p:nvPr/>
        </p:nvSpPr>
        <p:spPr>
          <a:xfrm>
            <a:off x="7502302" y="19532380"/>
            <a:ext cx="13524106" cy="68268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811</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39</cp:revision>
  <dcterms:created xsi:type="dcterms:W3CDTF">2022-08-22T17:05:38Z</dcterms:created>
  <dcterms:modified xsi:type="dcterms:W3CDTF">2023-11-29T04:34:44Z</dcterms:modified>
</cp:coreProperties>
</file>