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27"/>
    <p:restoredTop sz="96405"/>
  </p:normalViewPr>
  <p:slideViewPr>
    <p:cSldViewPr snapToGrid="0">
      <p:cViewPr varScale="1">
        <p:scale>
          <a:sx n="25" d="100"/>
          <a:sy n="25" d="100"/>
        </p:scale>
        <p:origin x="2376"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11/10/23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838720"/>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777375" y="2862735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705370" y="4385531"/>
            <a:ext cx="20555692"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OSSE for Titan Sub-mm Instrument Development</a:t>
            </a:r>
          </a:p>
        </p:txBody>
      </p:sp>
      <p:sp>
        <p:nvSpPr>
          <p:cNvPr id="15" name="TextBox 14">
            <a:extLst>
              <a:ext uri="{FF2B5EF4-FFF2-40B4-BE49-F238E27FC236}">
                <a16:creationId xmlns:a16="http://schemas.microsoft.com/office/drawing/2014/main" id="{1432E216-21F1-A2C5-49F4-69DE267EBFE5}"/>
              </a:ext>
            </a:extLst>
          </p:cNvPr>
          <p:cNvSpPr txBox="1"/>
          <p:nvPr/>
        </p:nvSpPr>
        <p:spPr>
          <a:xfrm>
            <a:off x="0" y="5662805"/>
            <a:ext cx="21945600"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Authors: Cecilia Leung (322), JPL Postdoctoral Fellow</a:t>
            </a:r>
          </a:p>
          <a:p>
            <a:pPr algn="ctr"/>
            <a:r>
              <a:rPr lang="en-US" sz="4000" b="1" dirty="0">
                <a:solidFill>
                  <a:schemeClr val="bg1"/>
                </a:solidFill>
                <a:latin typeface="Arial" panose="020B0604020202020204" pitchFamily="34" charset="0"/>
                <a:cs typeface="Arial" panose="020B0604020202020204" pitchFamily="34" charset="0"/>
              </a:rPr>
              <a:t>Leslie </a:t>
            </a:r>
            <a:r>
              <a:rPr lang="en-US" sz="4000" b="1" dirty="0" err="1">
                <a:solidFill>
                  <a:schemeClr val="bg1"/>
                </a:solidFill>
                <a:latin typeface="Arial" panose="020B0604020202020204" pitchFamily="34" charset="0"/>
                <a:cs typeface="Arial" panose="020B0604020202020204" pitchFamily="34" charset="0"/>
              </a:rPr>
              <a:t>Tamppari</a:t>
            </a:r>
            <a:r>
              <a:rPr lang="en-US" sz="4000" b="1" dirty="0">
                <a:solidFill>
                  <a:schemeClr val="bg1"/>
                </a:solidFill>
                <a:latin typeface="Arial" panose="020B0604020202020204" pitchFamily="34" charset="0"/>
                <a:cs typeface="Arial" panose="020B0604020202020204" pitchFamily="34" charset="0"/>
              </a:rPr>
              <a:t> (3222), William Read (329), Nathaniel Livesey (329), Goutam Chattopadhyay (386), Yuan Lian (Aeolis Research), Claire Newman (Aeolis Research)</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309262"/>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a:t>
            </a:r>
            <a:r>
              <a:rPr lang="en-US" sz="2000" b="0" i="0" dirty="0">
                <a:solidFill>
                  <a:srgbClr val="242424"/>
                </a:solidFill>
                <a:effectLst/>
                <a:latin typeface="Arial" panose="020B0604020202020204" pitchFamily="34" charset="0"/>
              </a:rPr>
              <a:t>PRD-P-028</a:t>
            </a:r>
            <a:endParaRPr lang="en-US" sz="2000" dirty="0">
              <a:latin typeface="Arial" panose="020B0604020202020204" pitchFamily="34" charset="0"/>
              <a:cs typeface="Arial" panose="020B0604020202020204" pitchFamily="34" charset="0"/>
            </a:endParaRP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924705" y="28705919"/>
            <a:ext cx="12223321" cy="4001095"/>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and Acknowledgements:</a:t>
            </a:r>
          </a:p>
          <a:p>
            <a:pPr algn="just"/>
            <a:r>
              <a:rPr lang="en-US" sz="2000" dirty="0">
                <a:solidFill>
                  <a:schemeClr val="tx1"/>
                </a:solidFill>
                <a:latin typeface="Arial Narrow" panose="020B0604020202020204" pitchFamily="34" charset="0"/>
                <a:cs typeface="Arial Narrow" panose="020B0604020202020204" pitchFamily="34" charset="0"/>
              </a:rPr>
              <a:t>[A] </a:t>
            </a:r>
            <a:r>
              <a:rPr lang="en-US" sz="2000" dirty="0">
                <a:effectLst/>
                <a:ea typeface="Times New Roman" panose="02020603050405020304" pitchFamily="18" charset="0"/>
              </a:rPr>
              <a:t>Yuan Lian et al. “</a:t>
            </a:r>
            <a:r>
              <a:rPr lang="en-US" sz="2000" dirty="0">
                <a:effectLst/>
                <a:ea typeface="Calibri" panose="020F0502020204030204" pitchFamily="34" charset="0"/>
              </a:rPr>
              <a:t>The Role of Planetary-Scale Waves on the Stratospheric </a:t>
            </a:r>
            <a:r>
              <a:rPr lang="en-US" sz="2000" dirty="0" err="1">
                <a:effectLst/>
                <a:ea typeface="Calibri" panose="020F0502020204030204" pitchFamily="34" charset="0"/>
              </a:rPr>
              <a:t>Superrotation</a:t>
            </a:r>
            <a:r>
              <a:rPr lang="en-US" sz="2000" dirty="0">
                <a:effectLst/>
                <a:ea typeface="Calibri" panose="020F0502020204030204" pitchFamily="34" charset="0"/>
              </a:rPr>
              <a:t> in Titan’s Atmosphere”. </a:t>
            </a:r>
            <a:r>
              <a:rPr lang="en-US" sz="2000" dirty="0">
                <a:effectLst/>
                <a:latin typeface="Calibri" panose="020F0502020204030204" pitchFamily="34" charset="0"/>
                <a:ea typeface="Calibri" panose="020F0502020204030204" pitchFamily="34" charset="0"/>
                <a:cs typeface="Calibri" panose="020F0502020204030204" pitchFamily="34" charset="0"/>
              </a:rPr>
              <a:t>Manuscript to be submitted to </a:t>
            </a:r>
            <a:r>
              <a:rPr lang="en-US" sz="2000" i="1" dirty="0">
                <a:effectLst/>
                <a:latin typeface="Calibri" panose="020F0502020204030204" pitchFamily="34" charset="0"/>
                <a:ea typeface="Calibri" panose="020F0502020204030204" pitchFamily="34" charset="0"/>
                <a:cs typeface="Calibri" panose="020F0502020204030204" pitchFamily="34" charset="0"/>
              </a:rPr>
              <a:t>Icarus</a:t>
            </a:r>
            <a:r>
              <a:rPr lang="en-US" sz="2000" dirty="0">
                <a:effectLst/>
                <a:latin typeface="Calibri" panose="020F0502020204030204" pitchFamily="34" charset="0"/>
                <a:ea typeface="Calibri" panose="020F0502020204030204" pitchFamily="34" charset="0"/>
                <a:cs typeface="Calibri" panose="020F0502020204030204" pitchFamily="34" charset="0"/>
              </a:rPr>
              <a:t> or </a:t>
            </a:r>
            <a:r>
              <a:rPr lang="en-US" sz="2000" i="1" dirty="0">
                <a:effectLst/>
                <a:latin typeface="Calibri" panose="020F0502020204030204" pitchFamily="34" charset="0"/>
                <a:ea typeface="Calibri" panose="020F0502020204030204" pitchFamily="34" charset="0"/>
                <a:cs typeface="Calibri" panose="020F0502020204030204" pitchFamily="34" charset="0"/>
              </a:rPr>
              <a:t>JGR Planet </a:t>
            </a:r>
            <a:r>
              <a:rPr lang="en-US" sz="2000" dirty="0">
                <a:effectLst/>
                <a:latin typeface="Calibri" panose="020F0502020204030204" pitchFamily="34" charset="0"/>
                <a:ea typeface="Calibri" panose="020F0502020204030204" pitchFamily="34" charset="0"/>
                <a:cs typeface="Calibri" panose="020F0502020204030204" pitchFamily="34" charset="0"/>
              </a:rPr>
              <a:t>(2023).</a:t>
            </a:r>
            <a:endParaRPr lang="en-US" sz="2000" dirty="0">
              <a:solidFill>
                <a:schemeClr val="tx1"/>
              </a:solidFill>
              <a:highlight>
                <a:srgbClr val="FFFF00"/>
              </a:highlight>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[B] </a:t>
            </a:r>
            <a:r>
              <a:rPr lang="en-US" sz="2000" dirty="0">
                <a:solidFill>
                  <a:schemeClr val="tx1"/>
                </a:solidFill>
                <a:latin typeface="Calibri" panose="020F0502020204030204" pitchFamily="34" charset="0"/>
                <a:cs typeface="Calibri" panose="020F0502020204030204" pitchFamily="34" charset="0"/>
              </a:rPr>
              <a:t>Cecilia Leung, Leslie </a:t>
            </a:r>
            <a:r>
              <a:rPr lang="en-US" sz="2000" dirty="0" err="1">
                <a:solidFill>
                  <a:schemeClr val="tx1"/>
                </a:solidFill>
                <a:latin typeface="Calibri" panose="020F0502020204030204" pitchFamily="34" charset="0"/>
                <a:cs typeface="Calibri" panose="020F0502020204030204" pitchFamily="34" charset="0"/>
              </a:rPr>
              <a:t>Tamppari</a:t>
            </a:r>
            <a:r>
              <a:rPr lang="en-US" sz="2000" dirty="0">
                <a:solidFill>
                  <a:schemeClr val="tx1"/>
                </a:solidFill>
                <a:latin typeface="Calibri" panose="020F0502020204030204" pitchFamily="34" charset="0"/>
                <a:cs typeface="Calibri" panose="020F0502020204030204" pitchFamily="34" charset="0"/>
              </a:rPr>
              <a:t>, Claire Newman, and Yuan Lian. “Angular Momentum Transfer in Titan’s Stratosphere,”,</a:t>
            </a:r>
            <a:r>
              <a:rPr lang="en-US" sz="2000" dirty="0" err="1">
                <a:solidFill>
                  <a:schemeClr val="tx1"/>
                </a:solidFill>
                <a:latin typeface="Calibri" panose="020F0502020204030204" pitchFamily="34" charset="0"/>
                <a:cs typeface="Calibri" panose="020F0502020204030204" pitchFamily="34" charset="0"/>
              </a:rPr>
              <a:t>Europlanet</a:t>
            </a:r>
            <a:r>
              <a:rPr lang="en-US" sz="2000" dirty="0">
                <a:solidFill>
                  <a:schemeClr val="tx1"/>
                </a:solidFill>
                <a:latin typeface="Calibri" panose="020F0502020204030204" pitchFamily="34" charset="0"/>
                <a:cs typeface="Calibri" panose="020F0502020204030204" pitchFamily="34" charset="0"/>
              </a:rPr>
              <a:t> Science Congress 2022, Granada, Spain, 18–23 Sep 2022, EPSC2022-716, 2022.</a:t>
            </a:r>
          </a:p>
          <a:p>
            <a:pPr algn="just"/>
            <a:r>
              <a:rPr lang="en-US" sz="2000" dirty="0">
                <a:solidFill>
                  <a:schemeClr val="tx1"/>
                </a:solidFill>
                <a:latin typeface="Calibri" panose="020F0502020204030204" pitchFamily="34" charset="0"/>
                <a:cs typeface="Calibri" panose="020F0502020204030204" pitchFamily="34" charset="0"/>
              </a:rPr>
              <a:t>[C] Cecilia W. S. Leung, Yuan Lian, Leslie K </a:t>
            </a:r>
            <a:r>
              <a:rPr lang="en-US" sz="2000" dirty="0" err="1">
                <a:solidFill>
                  <a:schemeClr val="tx1"/>
                </a:solidFill>
                <a:latin typeface="Calibri" panose="020F0502020204030204" pitchFamily="34" charset="0"/>
                <a:cs typeface="Calibri" panose="020F0502020204030204" pitchFamily="34" charset="0"/>
              </a:rPr>
              <a:t>Tamppari</a:t>
            </a:r>
            <a:r>
              <a:rPr lang="en-US" sz="2000" dirty="0">
                <a:solidFill>
                  <a:schemeClr val="tx1"/>
                </a:solidFill>
                <a:latin typeface="Calibri" panose="020F0502020204030204" pitchFamily="34" charset="0"/>
                <a:cs typeface="Calibri" panose="020F0502020204030204" pitchFamily="34" charset="0"/>
              </a:rPr>
              <a:t>, Claire E Newman, William G Read, Nathaniel J Livesey, Goutam Chattopadhyay, Sven van </a:t>
            </a:r>
            <a:r>
              <a:rPr lang="en-US" sz="2000" dirty="0" err="1">
                <a:solidFill>
                  <a:schemeClr val="tx1"/>
                </a:solidFill>
                <a:latin typeface="Calibri" panose="020F0502020204030204" pitchFamily="34" charset="0"/>
                <a:cs typeface="Calibri" panose="020F0502020204030204" pitchFamily="34" charset="0"/>
              </a:rPr>
              <a:t>Berkel</a:t>
            </a:r>
            <a:r>
              <a:rPr lang="en-US" sz="2000" dirty="0">
                <a:solidFill>
                  <a:schemeClr val="tx1"/>
                </a:solidFill>
                <a:latin typeface="Calibri" panose="020F0502020204030204" pitchFamily="34" charset="0"/>
                <a:cs typeface="Calibri" panose="020F0502020204030204" pitchFamily="34" charset="0"/>
              </a:rPr>
              <a:t> and Subash </a:t>
            </a:r>
            <a:r>
              <a:rPr lang="en-US" sz="2000" dirty="0" err="1">
                <a:solidFill>
                  <a:schemeClr val="tx1"/>
                </a:solidFill>
                <a:latin typeface="Calibri" panose="020F0502020204030204" pitchFamily="34" charset="0"/>
                <a:cs typeface="Calibri" panose="020F0502020204030204" pitchFamily="34" charset="0"/>
              </a:rPr>
              <a:t>Khanal</a:t>
            </a:r>
            <a:r>
              <a:rPr lang="en-US" sz="2000" dirty="0">
                <a:solidFill>
                  <a:schemeClr val="tx1"/>
                </a:solidFill>
                <a:latin typeface="Calibri" panose="020F0502020204030204" pitchFamily="34" charset="0"/>
                <a:cs typeface="Calibri" panose="020F0502020204030204" pitchFamily="34" charset="0"/>
              </a:rPr>
              <a:t>, (2022) “Angular Momentum Transfer Events in Titan’s Stratosphere,” Abstract ID# 1097675 presented at 2022 AGU Fall Meeting, Chicago, USA. 12-16 Dec 2022.</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Email: </a:t>
            </a:r>
            <a:r>
              <a:rPr lang="en-US" altLang="en-US" sz="3000" b="1" i="1" dirty="0" err="1">
                <a:solidFill>
                  <a:schemeClr val="bg2">
                    <a:lumMod val="50000"/>
                  </a:schemeClr>
                </a:solidFill>
                <a:latin typeface="Arial" panose="020B0604020202020204" pitchFamily="34" charset="0"/>
              </a:rPr>
              <a:t>cecilia.leung@jpl.nasa.gov</a:t>
            </a:r>
            <a:endParaRPr lang="en-US" sz="3000" dirty="0"/>
          </a:p>
        </p:txBody>
      </p:sp>
      <p:sp>
        <p:nvSpPr>
          <p:cNvPr id="6" name="TextBox 5">
            <a:extLst>
              <a:ext uri="{FF2B5EF4-FFF2-40B4-BE49-F238E27FC236}">
                <a16:creationId xmlns:a16="http://schemas.microsoft.com/office/drawing/2014/main" id="{93EEBE30-D062-4E61-87E9-D351D9BC0B83}"/>
              </a:ext>
            </a:extLst>
          </p:cNvPr>
          <p:cNvSpPr txBox="1"/>
          <p:nvPr/>
        </p:nvSpPr>
        <p:spPr>
          <a:xfrm>
            <a:off x="662067" y="10476651"/>
            <a:ext cx="20597359" cy="1877437"/>
          </a:xfrm>
          <a:prstGeom prst="rect">
            <a:avLst/>
          </a:prstGeom>
          <a:noFill/>
          <a:ln w="28575">
            <a:solidFill>
              <a:schemeClr val="accent6">
                <a:lumMod val="50000"/>
              </a:schemeClr>
            </a:solidFill>
          </a:ln>
        </p:spPr>
        <p:txBody>
          <a:bodyPr wrap="square" rtlCol="0">
            <a:spAutoFit/>
          </a:bodyPr>
          <a:lstStyle/>
          <a:p>
            <a:pPr algn="just"/>
            <a:r>
              <a:rPr lang="en-US" sz="2800" b="1" dirty="0">
                <a:latin typeface="Arial Narrow" panose="020B0604020202020204" pitchFamily="34" charset="0"/>
                <a:cs typeface="Arial Narrow" panose="020B0604020202020204" pitchFamily="34" charset="0"/>
              </a:rPr>
              <a:t>Background</a:t>
            </a:r>
            <a:r>
              <a:rPr lang="en-US" sz="2400" b="1" dirty="0">
                <a:latin typeface="Arial Narrow" panose="020B0604020202020204" pitchFamily="34" charset="0"/>
                <a:cs typeface="Arial Narrow" panose="020B0604020202020204" pitchFamily="34" charset="0"/>
              </a:rPr>
              <a:t>  </a:t>
            </a:r>
          </a:p>
          <a:p>
            <a:pPr algn="just"/>
            <a:r>
              <a:rPr lang="en-US" sz="2200" dirty="0">
                <a:effectLst/>
                <a:latin typeface="Arial" panose="020B0604020202020204" pitchFamily="34" charset="0"/>
                <a:ea typeface="Calibri" panose="020F0502020204030204" pitchFamily="34" charset="0"/>
                <a:cs typeface="Arial" panose="020B0604020202020204" pitchFamily="34" charset="0"/>
              </a:rPr>
              <a:t>Titan’s dynamic atmosphere is laden with organic molecules of </a:t>
            </a:r>
            <a:r>
              <a:rPr lang="en-US" sz="2200" dirty="0" err="1">
                <a:effectLst/>
                <a:latin typeface="Arial" panose="020B0604020202020204" pitchFamily="34" charset="0"/>
                <a:ea typeface="Calibri" panose="020F0502020204030204" pitchFamily="34" charset="0"/>
                <a:cs typeface="Arial" panose="020B0604020202020204" pitchFamily="34" charset="0"/>
              </a:rPr>
              <a:t>astrobiological</a:t>
            </a:r>
            <a:r>
              <a:rPr lang="en-US" sz="2200" dirty="0">
                <a:effectLst/>
                <a:latin typeface="Arial" panose="020B0604020202020204" pitchFamily="34" charset="0"/>
                <a:ea typeface="Calibri" panose="020F0502020204030204" pitchFamily="34" charset="0"/>
                <a:cs typeface="Arial" panose="020B0604020202020204" pitchFamily="34" charset="0"/>
              </a:rPr>
              <a:t> significance</a:t>
            </a:r>
            <a:r>
              <a:rPr lang="en-US" sz="2200" dirty="0">
                <a:solidFill>
                  <a:srgbClr val="333332"/>
                </a:solidFill>
                <a:effectLst/>
                <a:latin typeface="Arial" panose="020B0604020202020204" pitchFamily="34" charset="0"/>
                <a:ea typeface="Calibri" panose="020F0502020204030204" pitchFamily="34" charset="0"/>
                <a:cs typeface="Arial" panose="020B0604020202020204" pitchFamily="34" charset="0"/>
              </a:rPr>
              <a:t>, while its </a:t>
            </a:r>
            <a:r>
              <a:rPr lang="en-US" sz="2200" dirty="0">
                <a:effectLst/>
                <a:latin typeface="Arial" panose="020B0604020202020204" pitchFamily="34" charset="0"/>
                <a:ea typeface="Calibri" panose="020F0502020204030204" pitchFamily="34" charset="0"/>
                <a:cs typeface="Arial" panose="020B0604020202020204" pitchFamily="34" charset="0"/>
              </a:rPr>
              <a:t>atmospheric circulation including its strong </a:t>
            </a:r>
            <a:r>
              <a:rPr lang="en-US" sz="2200" dirty="0" err="1">
                <a:effectLst/>
                <a:latin typeface="Arial" panose="020B0604020202020204" pitchFamily="34" charset="0"/>
                <a:ea typeface="Calibri" panose="020F0502020204030204" pitchFamily="34" charset="0"/>
                <a:cs typeface="Arial" panose="020B0604020202020204" pitchFamily="34" charset="0"/>
              </a:rPr>
              <a:t>superrotation</a:t>
            </a:r>
            <a:r>
              <a:rPr lang="en-US" sz="2200" dirty="0">
                <a:effectLst/>
                <a:latin typeface="Arial" panose="020B0604020202020204" pitchFamily="34" charset="0"/>
                <a:ea typeface="Calibri" panose="020F0502020204030204" pitchFamily="34" charset="0"/>
                <a:cs typeface="Arial" panose="020B0604020202020204" pitchFamily="34" charset="0"/>
              </a:rPr>
              <a:t> contributes to how </a:t>
            </a:r>
            <a:r>
              <a:rPr lang="en-US" sz="2200" dirty="0">
                <a:solidFill>
                  <a:srgbClr val="333332"/>
                </a:solidFill>
                <a:effectLst/>
                <a:latin typeface="Arial" panose="020B0604020202020204" pitchFamily="34" charset="0"/>
                <a:ea typeface="Calibri" panose="020F0502020204030204" pitchFamily="34" charset="0"/>
                <a:cs typeface="Arial" panose="020B0604020202020204" pitchFamily="34" charset="0"/>
              </a:rPr>
              <a:t>complex hydrocarbons produced in the upper atmosphere are distributed within the middle and lower atmosphere. </a:t>
            </a:r>
            <a:r>
              <a:rPr lang="en-US" sz="2200" dirty="0">
                <a:effectLst/>
                <a:latin typeface="Arial" panose="020B0604020202020204" pitchFamily="34" charset="0"/>
                <a:ea typeface="Calibri" panose="020F0502020204030204" pitchFamily="34" charset="0"/>
                <a:cs typeface="Arial" panose="020B0604020202020204" pitchFamily="34" charset="0"/>
              </a:rPr>
              <a:t>A sub-millimeter sounder instrument designed to directly observe vertical profiles of temperature, winds, and composition could characterize trace gas transport processes and wave dynamics on Titan.</a:t>
            </a:r>
          </a:p>
        </p:txBody>
      </p:sp>
      <p:sp>
        <p:nvSpPr>
          <p:cNvPr id="13" name="TextBox 12">
            <a:extLst>
              <a:ext uri="{FF2B5EF4-FFF2-40B4-BE49-F238E27FC236}">
                <a16:creationId xmlns:a16="http://schemas.microsoft.com/office/drawing/2014/main" id="{536E6283-0113-EB43-6F20-CBE50B8086CA}"/>
              </a:ext>
            </a:extLst>
          </p:cNvPr>
          <p:cNvSpPr txBox="1"/>
          <p:nvPr/>
        </p:nvSpPr>
        <p:spPr>
          <a:xfrm>
            <a:off x="663703" y="8834906"/>
            <a:ext cx="20597359" cy="1354217"/>
          </a:xfrm>
          <a:prstGeom prst="rect">
            <a:avLst/>
          </a:prstGeom>
          <a:solidFill>
            <a:schemeClr val="bg2"/>
          </a:solidFill>
          <a:ln w="28575">
            <a:solidFill>
              <a:schemeClr val="accent6">
                <a:lumMod val="50000"/>
              </a:schemeClr>
            </a:solidFill>
          </a:ln>
        </p:spPr>
        <p:txBody>
          <a:bodyPr wrap="square" rtlCol="0">
            <a:spAutoFit/>
          </a:bodyPr>
          <a:lstStyle/>
          <a:p>
            <a:pPr algn="just"/>
            <a:r>
              <a:rPr lang="en-US" sz="2800" b="1" dirty="0">
                <a:latin typeface="Arial Narrow" panose="020B0604020202020204" pitchFamily="34" charset="0"/>
                <a:cs typeface="Arial Narrow" panose="020B0604020202020204" pitchFamily="34" charset="0"/>
              </a:rPr>
              <a:t>Objectives</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 Develop the first Observation System Simulation Experiment (OSSE) to evaluate the efficacy of a sub-millimeter spectrometer in orbit around Titan.  </a:t>
            </a:r>
          </a:p>
          <a:p>
            <a:pPr algn="just"/>
            <a:r>
              <a:rPr lang="en-US" sz="2200" dirty="0">
                <a:latin typeface="Arial" panose="020B0604020202020204" pitchFamily="34" charset="0"/>
                <a:cs typeface="Arial" panose="020B0604020202020204" pitchFamily="34" charset="0"/>
              </a:rPr>
              <a:t>		          (2) Evaluate suitable orbit configurations for our sub-mm point design to optimize the retrieval of </a:t>
            </a:r>
            <a:r>
              <a:rPr lang="en-US" sz="2200" dirty="0">
                <a:solidFill>
                  <a:srgbClr val="000000"/>
                </a:solidFill>
                <a:latin typeface="Arial" panose="020B0604020202020204" pitchFamily="34" charset="0"/>
                <a:cs typeface="Arial" panose="020B0604020202020204" pitchFamily="34" charset="0"/>
              </a:rPr>
              <a:t>v</a:t>
            </a: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ertical winds, temperature, and composition. </a:t>
            </a:r>
            <a:r>
              <a:rPr lang="en-US" sz="2200" dirty="0">
                <a:latin typeface="Arial" panose="020B0604020202020204" pitchFamily="34" charset="0"/>
                <a:cs typeface="Arial" panose="020B0604020202020204" pitchFamily="34" charset="0"/>
              </a:rPr>
              <a:t> </a:t>
            </a:r>
          </a:p>
          <a:p>
            <a:pPr algn="just"/>
            <a:r>
              <a:rPr lang="en-US" sz="2200" dirty="0">
                <a:latin typeface="Arial" panose="020B0604020202020204" pitchFamily="34" charset="0"/>
                <a:cs typeface="Arial" panose="020B0604020202020204" pitchFamily="34" charset="0"/>
              </a:rPr>
              <a:t>		  	    (3) Create a synthetic data set of measurements, and compare its fidelity with GCM output for wave detection in Titan’s atmosphere.</a:t>
            </a:r>
          </a:p>
          <a:p>
            <a:pPr algn="just"/>
            <a:endParaRPr lang="en-US" sz="1000" dirty="0">
              <a:latin typeface="Arial Narrow" panose="020B0604020202020204" pitchFamily="34" charset="0"/>
              <a:cs typeface="Arial Narrow" panose="020B0604020202020204" pitchFamily="34" charset="0"/>
            </a:endParaRPr>
          </a:p>
        </p:txBody>
      </p:sp>
      <p:sp>
        <p:nvSpPr>
          <p:cNvPr id="21" name="TextBox 20">
            <a:extLst>
              <a:ext uri="{FF2B5EF4-FFF2-40B4-BE49-F238E27FC236}">
                <a16:creationId xmlns:a16="http://schemas.microsoft.com/office/drawing/2014/main" id="{6EF9C5E2-65CB-E426-1ABA-B20750168B5F}"/>
              </a:ext>
            </a:extLst>
          </p:cNvPr>
          <p:cNvSpPr txBox="1"/>
          <p:nvPr/>
        </p:nvSpPr>
        <p:spPr>
          <a:xfrm>
            <a:off x="662067" y="12811048"/>
            <a:ext cx="13524614" cy="523220"/>
          </a:xfrm>
          <a:prstGeom prst="rect">
            <a:avLst/>
          </a:prstGeom>
          <a:noFill/>
        </p:spPr>
        <p:txBody>
          <a:bodyPr wrap="square">
            <a:spAutoFit/>
          </a:bodyPr>
          <a:lstStyle/>
          <a:p>
            <a:r>
              <a:rPr lang="en-US" sz="2800" b="1" dirty="0">
                <a:latin typeface="Arial Narrow" panose="020B0604020202020204" pitchFamily="34" charset="0"/>
                <a:cs typeface="Arial Narrow" panose="020B0604020202020204" pitchFamily="34" charset="0"/>
              </a:rPr>
              <a:t>Approach and Results </a:t>
            </a:r>
            <a:endParaRPr lang="en-US" sz="2800" dirty="0"/>
          </a:p>
        </p:txBody>
      </p:sp>
      <p:sp>
        <p:nvSpPr>
          <p:cNvPr id="24" name="Rectangle 23">
            <a:extLst>
              <a:ext uri="{FF2B5EF4-FFF2-40B4-BE49-F238E27FC236}">
                <a16:creationId xmlns:a16="http://schemas.microsoft.com/office/drawing/2014/main" id="{FE6CFE6D-856A-1DB6-BF8D-1DE883A7D4B9}"/>
              </a:ext>
            </a:extLst>
          </p:cNvPr>
          <p:cNvSpPr/>
          <p:nvPr/>
        </p:nvSpPr>
        <p:spPr>
          <a:xfrm>
            <a:off x="705370" y="28116355"/>
            <a:ext cx="20510755" cy="43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Narrow" panose="020B0604020202020204" pitchFamily="34" charset="0"/>
                <a:cs typeface="Arial Narrow" panose="020B0604020202020204" pitchFamily="34" charset="0"/>
              </a:rPr>
              <a:t>References </a:t>
            </a:r>
            <a:r>
              <a:rPr lang="en-US" sz="1400" dirty="0">
                <a:solidFill>
                  <a:schemeClr val="tx1"/>
                </a:solidFill>
                <a:latin typeface="Arial Narrow" panose="020B0604020202020204" pitchFamily="34" charset="0"/>
                <a:cs typeface="Arial Narrow" panose="020B0604020202020204" pitchFamily="34" charset="0"/>
              </a:rPr>
              <a:t>[1] Claire Newman et al., “Stratospheric </a:t>
            </a:r>
            <a:r>
              <a:rPr lang="en-US" sz="1400" dirty="0" err="1">
                <a:solidFill>
                  <a:schemeClr val="tx1"/>
                </a:solidFill>
                <a:latin typeface="Arial Narrow" panose="020B0604020202020204" pitchFamily="34" charset="0"/>
                <a:cs typeface="Arial Narrow" panose="020B0604020202020204" pitchFamily="34" charset="0"/>
              </a:rPr>
              <a:t>Superrotation</a:t>
            </a:r>
            <a:r>
              <a:rPr lang="en-US" sz="1400" dirty="0">
                <a:solidFill>
                  <a:schemeClr val="tx1"/>
                </a:solidFill>
                <a:latin typeface="Arial Narrow" panose="020B0604020202020204" pitchFamily="34" charset="0"/>
                <a:cs typeface="Arial Narrow" panose="020B0604020202020204" pitchFamily="34" charset="0"/>
              </a:rPr>
              <a:t> in the </a:t>
            </a:r>
            <a:r>
              <a:rPr lang="en-US" sz="1400" dirty="0" err="1">
                <a:solidFill>
                  <a:schemeClr val="tx1"/>
                </a:solidFill>
                <a:latin typeface="Arial Narrow" panose="020B0604020202020204" pitchFamily="34" charset="0"/>
                <a:cs typeface="Arial Narrow" panose="020B0604020202020204" pitchFamily="34" charset="0"/>
              </a:rPr>
              <a:t>TitanWRF</a:t>
            </a:r>
            <a:r>
              <a:rPr lang="en-US" sz="1400" dirty="0">
                <a:solidFill>
                  <a:schemeClr val="tx1"/>
                </a:solidFill>
                <a:latin typeface="Arial Narrow" panose="020B0604020202020204" pitchFamily="34" charset="0"/>
                <a:cs typeface="Arial Narrow" panose="020B0604020202020204" pitchFamily="34" charset="0"/>
              </a:rPr>
              <a:t> Model,” Icarus, 213(2), 2011, pp. 636–654.[2] William Read et al., “Retrieval of wind, temperature, water vapor and other trace </a:t>
            </a:r>
            <a:r>
              <a:rPr lang="en-US" sz="1400" dirty="0" err="1">
                <a:solidFill>
                  <a:schemeClr val="tx1"/>
                </a:solidFill>
                <a:latin typeface="Arial Narrow" panose="020B0604020202020204" pitchFamily="34" charset="0"/>
                <a:cs typeface="Arial Narrow" panose="020B0604020202020204" pitchFamily="34" charset="0"/>
              </a:rPr>
              <a:t>consituents</a:t>
            </a:r>
            <a:r>
              <a:rPr lang="en-US" sz="1400" dirty="0">
                <a:solidFill>
                  <a:schemeClr val="tx1"/>
                </a:solidFill>
                <a:latin typeface="Arial Narrow" panose="020B0604020202020204" pitchFamily="34" charset="0"/>
                <a:cs typeface="Arial Narrow" panose="020B0604020202020204" pitchFamily="34" charset="0"/>
              </a:rPr>
              <a:t> in the Martian Atmosphere,” Planet. Space Sci., 161, 2018, pp. 26–40 [3] Tamppari et al., “Testing the efficacy of a sub-mm sounder for Mars atmospheric measurements,” Planet. Space Sci., in review.</a:t>
            </a:r>
          </a:p>
        </p:txBody>
      </p:sp>
      <p:sp>
        <p:nvSpPr>
          <p:cNvPr id="29" name="TextBox 28">
            <a:extLst>
              <a:ext uri="{FF2B5EF4-FFF2-40B4-BE49-F238E27FC236}">
                <a16:creationId xmlns:a16="http://schemas.microsoft.com/office/drawing/2014/main" id="{83CF4E55-2A23-DE58-B95F-3D7B72969950}"/>
              </a:ext>
            </a:extLst>
          </p:cNvPr>
          <p:cNvSpPr txBox="1"/>
          <p:nvPr/>
        </p:nvSpPr>
        <p:spPr>
          <a:xfrm>
            <a:off x="750307" y="24748668"/>
            <a:ext cx="20510755" cy="1477328"/>
          </a:xfrm>
          <a:prstGeom prst="rect">
            <a:avLst/>
          </a:prstGeom>
          <a:solidFill>
            <a:schemeClr val="bg2"/>
          </a:solidFill>
          <a:ln w="28575">
            <a:solidFill>
              <a:schemeClr val="accent6">
                <a:lumMod val="50000"/>
              </a:schemeClr>
            </a:solidFill>
          </a:ln>
        </p:spPr>
        <p:txBody>
          <a:bodyPr wrap="square" rtlCol="0">
            <a:spAutoFit/>
          </a:bodyPr>
          <a:lstStyle/>
          <a:p>
            <a:pPr algn="ctr"/>
            <a:r>
              <a:rPr lang="en-US" sz="2400" b="1" dirty="0">
                <a:latin typeface="Arial Narrow" panose="020B0604020202020204" pitchFamily="34" charset="0"/>
                <a:cs typeface="Arial Narrow" panose="020B0604020202020204" pitchFamily="34" charset="0"/>
              </a:rPr>
              <a:t>Significance / Benefits to JPL and NASA</a:t>
            </a:r>
            <a:r>
              <a:rPr lang="en-US" sz="2400" dirty="0">
                <a:latin typeface="Arial Narrow" panose="020B0604020202020204" pitchFamily="34" charset="0"/>
                <a:cs typeface="Arial Narrow" panose="020B0604020202020204" pitchFamily="34" charset="0"/>
              </a:rPr>
              <a:t> </a:t>
            </a:r>
          </a:p>
          <a:p>
            <a:pPr algn="just"/>
            <a:r>
              <a:rPr lang="en-US" sz="2200" dirty="0">
                <a:effectLst/>
                <a:latin typeface="Arial" panose="020B0604020202020204" pitchFamily="34" charset="0"/>
                <a:ea typeface="Calibri" panose="020F0502020204030204" pitchFamily="34" charset="0"/>
                <a:cs typeface="Arial" panose="020B0604020202020204" pitchFamily="34" charset="0"/>
              </a:rPr>
              <a:t>Direct observations of Titan’s atmospheric circulation, as well as instrument development for the next generation of measurements winds, temperatures, and composition on Titan are of high strategic priority for JPL, NASA, and its ‘Roadmap to Ocean Worlds’. The completion of our Titan sub-mm point design and plans to test it with an OSSE significantly benefit JPL by extending the range of application of a JPL sub-mm sounder.</a:t>
            </a:r>
          </a:p>
        </p:txBody>
      </p:sp>
      <p:sp>
        <p:nvSpPr>
          <p:cNvPr id="30" name="Rectangle 29">
            <a:extLst>
              <a:ext uri="{FF2B5EF4-FFF2-40B4-BE49-F238E27FC236}">
                <a16:creationId xmlns:a16="http://schemas.microsoft.com/office/drawing/2014/main" id="{8997CCF5-8F7A-6FB2-915E-BBC85933CC97}"/>
              </a:ext>
            </a:extLst>
          </p:cNvPr>
          <p:cNvSpPr/>
          <p:nvPr/>
        </p:nvSpPr>
        <p:spPr>
          <a:xfrm>
            <a:off x="750306" y="26434380"/>
            <a:ext cx="20510755" cy="1482314"/>
          </a:xfrm>
          <a:prstGeom prst="rect">
            <a:avLst/>
          </a:prstGeom>
          <a:solidFill>
            <a:schemeClr val="bg1">
              <a:lumMod val="9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rial Narrow" panose="020B0604020202020204" pitchFamily="34" charset="0"/>
              <a:cs typeface="Arial Narrow" panose="020B0604020202020204" pitchFamily="34" charset="0"/>
            </a:endParaRPr>
          </a:p>
          <a:p>
            <a:pPr algn="ctr"/>
            <a:r>
              <a:rPr lang="en-US" sz="2400" b="1" dirty="0">
                <a:solidFill>
                  <a:schemeClr val="tx1"/>
                </a:solidFill>
                <a:latin typeface="Arial Narrow" panose="020B0604020202020204" pitchFamily="34" charset="0"/>
                <a:cs typeface="Arial Narrow" panose="020B0604020202020204" pitchFamily="34" charset="0"/>
              </a:rPr>
              <a:t>Future Work</a:t>
            </a:r>
          </a:p>
          <a:p>
            <a:pPr algn="just"/>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Utilizing our synthetic dataset, future work would include performing </a:t>
            </a:r>
            <a:r>
              <a:rPr lang="en-US" sz="2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cospectral</a:t>
            </a: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spherical harmonic wave analysis to identify the dominant atmospheric waves and comparing their characteristics with waves driving and maintaining </a:t>
            </a:r>
            <a:r>
              <a:rPr lang="en-US" sz="2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superrotation</a:t>
            </a: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on Titan directly using the </a:t>
            </a:r>
            <a:r>
              <a:rPr lang="en-US" sz="2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TitanWRF</a:t>
            </a: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GCM model output, thus allowing us to further evaluate our sub-mm instrument’s performance. </a:t>
            </a:r>
          </a:p>
          <a:p>
            <a:pPr algn="just"/>
            <a:endParaRPr lang="en-US" sz="2400" dirty="0">
              <a:solidFill>
                <a:schemeClr val="tx1"/>
              </a:solidFill>
              <a:latin typeface="Arial Narrow" panose="020B0604020202020204" pitchFamily="34" charset="0"/>
              <a:cs typeface="Arial Narrow" panose="020B0604020202020204" pitchFamily="34" charset="0"/>
            </a:endParaRPr>
          </a:p>
        </p:txBody>
      </p:sp>
      <p:sp>
        <p:nvSpPr>
          <p:cNvPr id="34" name="TextBox 33">
            <a:extLst>
              <a:ext uri="{FF2B5EF4-FFF2-40B4-BE49-F238E27FC236}">
                <a16:creationId xmlns:a16="http://schemas.microsoft.com/office/drawing/2014/main" id="{94933302-8EB5-A991-A28F-184EE63E3BE3}"/>
              </a:ext>
            </a:extLst>
          </p:cNvPr>
          <p:cNvSpPr txBox="1"/>
          <p:nvPr/>
        </p:nvSpPr>
        <p:spPr>
          <a:xfrm>
            <a:off x="705370" y="18366389"/>
            <a:ext cx="11321217" cy="2246769"/>
          </a:xfrm>
          <a:prstGeom prst="rect">
            <a:avLst/>
          </a:prstGeom>
          <a:noFill/>
        </p:spPr>
        <p:txBody>
          <a:bodyPr wrap="square">
            <a:spAutoFit/>
          </a:bodyPr>
          <a:lstStyle/>
          <a:p>
            <a:pPr algn="just"/>
            <a:r>
              <a:rPr lang="en-US" sz="2000" dirty="0">
                <a:effectLst/>
                <a:latin typeface="Verdana" panose="020B0604030504040204" pitchFamily="34" charset="0"/>
                <a:ea typeface="Verdana" panose="020B0604030504040204" pitchFamily="34" charset="0"/>
                <a:cs typeface="Verdana" panose="020B0604030504040204" pitchFamily="34" charset="0"/>
              </a:rPr>
              <a:t>We evaluated various orbit configurations for a spacecraft around Titan, and a near-circular polar orbit at an altitude of 1500 km with an inclination of 65 deg was selected. This choice sacrifices some polar coverage (above 65deg N &amp; S), but provides relatively dense coverage at all other latitudes and longitudes. This coverage is suitable since our momentum transfer events are primarily equatorial to mid-latitude, the loss of polar coverage is acceptable. The orbital period is ~4.8 hours. </a:t>
            </a:r>
            <a:r>
              <a:rPr lang="en-US" sz="2000" dirty="0">
                <a:latin typeface="Verdana" panose="020B0604030504040204" pitchFamily="34" charset="0"/>
                <a:ea typeface="Verdana" panose="020B0604030504040204" pitchFamily="34" charset="0"/>
                <a:cs typeface="Verdana" panose="020B0604030504040204" pitchFamily="34" charset="0"/>
              </a:rPr>
              <a:t>F</a:t>
            </a:r>
            <a:r>
              <a:rPr lang="en-US" sz="2000" dirty="0">
                <a:effectLst/>
                <a:latin typeface="Verdana" panose="020B0604030504040204" pitchFamily="34" charset="0"/>
                <a:ea typeface="Verdana" panose="020B0604030504040204" pitchFamily="34" charset="0"/>
                <a:cs typeface="Verdana" panose="020B0604030504040204" pitchFamily="34" charset="0"/>
              </a:rPr>
              <a:t>igure 1 maps latitude-longitude of the observations at a 75-sec sampling cadence. </a:t>
            </a:r>
          </a:p>
        </p:txBody>
      </p:sp>
      <p:sp>
        <p:nvSpPr>
          <p:cNvPr id="55" name="TextBox 54">
            <a:extLst>
              <a:ext uri="{FF2B5EF4-FFF2-40B4-BE49-F238E27FC236}">
                <a16:creationId xmlns:a16="http://schemas.microsoft.com/office/drawing/2014/main" id="{DFE1F6B6-6D68-401A-C298-54A453B2ED67}"/>
              </a:ext>
            </a:extLst>
          </p:cNvPr>
          <p:cNvSpPr txBox="1"/>
          <p:nvPr/>
        </p:nvSpPr>
        <p:spPr>
          <a:xfrm>
            <a:off x="12697045" y="13029545"/>
            <a:ext cx="8586488" cy="430887"/>
          </a:xfrm>
          <a:prstGeom prst="rect">
            <a:avLst/>
          </a:prstGeom>
          <a:noFill/>
        </p:spPr>
        <p:txBody>
          <a:bodyPr wrap="square">
            <a:spAutoFit/>
          </a:bodyPr>
          <a:lstStyle/>
          <a:p>
            <a:r>
              <a:rPr lang="en-US" sz="2200" b="1" dirty="0">
                <a:effectLst/>
                <a:latin typeface="ArialMT"/>
              </a:rPr>
              <a:t>Creating the synthetic data:</a:t>
            </a:r>
            <a:endParaRPr lang="en-US" sz="2200" b="1" dirty="0">
              <a:effectLst/>
            </a:endParaRPr>
          </a:p>
        </p:txBody>
      </p:sp>
      <p:sp>
        <p:nvSpPr>
          <p:cNvPr id="57" name="TextBox 56">
            <a:extLst>
              <a:ext uri="{FF2B5EF4-FFF2-40B4-BE49-F238E27FC236}">
                <a16:creationId xmlns:a16="http://schemas.microsoft.com/office/drawing/2014/main" id="{00DDA5E6-813F-E73C-02B3-634463ABFB95}"/>
              </a:ext>
            </a:extLst>
          </p:cNvPr>
          <p:cNvSpPr txBox="1"/>
          <p:nvPr/>
        </p:nvSpPr>
        <p:spPr>
          <a:xfrm>
            <a:off x="729474" y="17998983"/>
            <a:ext cx="4998145" cy="430887"/>
          </a:xfrm>
          <a:prstGeom prst="rect">
            <a:avLst/>
          </a:prstGeom>
          <a:noFill/>
        </p:spPr>
        <p:txBody>
          <a:bodyPr wrap="square">
            <a:spAutoFit/>
          </a:bodyPr>
          <a:lstStyle/>
          <a:p>
            <a:r>
              <a:rPr lang="en-US" sz="2200" b="1" dirty="0">
                <a:effectLst/>
                <a:latin typeface="ArialMT"/>
              </a:rPr>
              <a:t>Orbit Evaluation </a:t>
            </a:r>
            <a:r>
              <a:rPr lang="en-US" sz="2200" b="1" dirty="0">
                <a:latin typeface="ArialMT"/>
              </a:rPr>
              <a:t>&amp; </a:t>
            </a:r>
            <a:r>
              <a:rPr lang="en-US" sz="2200" b="1" dirty="0">
                <a:effectLst/>
                <a:latin typeface="ArialMT"/>
              </a:rPr>
              <a:t>Selection:</a:t>
            </a:r>
            <a:endParaRPr lang="en-US" sz="2200" b="1" dirty="0"/>
          </a:p>
        </p:txBody>
      </p:sp>
      <p:sp>
        <p:nvSpPr>
          <p:cNvPr id="61" name="TextBox 60">
            <a:extLst>
              <a:ext uri="{FF2B5EF4-FFF2-40B4-BE49-F238E27FC236}">
                <a16:creationId xmlns:a16="http://schemas.microsoft.com/office/drawing/2014/main" id="{5574209C-F9DD-D7B1-4CE1-F32E3C2AA1C5}"/>
              </a:ext>
            </a:extLst>
          </p:cNvPr>
          <p:cNvSpPr txBox="1"/>
          <p:nvPr/>
        </p:nvSpPr>
        <p:spPr>
          <a:xfrm>
            <a:off x="750306" y="20838904"/>
            <a:ext cx="8286671" cy="430888"/>
          </a:xfrm>
          <a:prstGeom prst="rect">
            <a:avLst/>
          </a:prstGeom>
          <a:noFill/>
        </p:spPr>
        <p:txBody>
          <a:bodyPr wrap="square">
            <a:spAutoFit/>
          </a:bodyPr>
          <a:lstStyle/>
          <a:p>
            <a:pPr algn="just"/>
            <a:r>
              <a:rPr lang="en-US" sz="2200" b="1" dirty="0">
                <a:effectLst/>
                <a:latin typeface="ArialMT"/>
              </a:rPr>
              <a:t>Comparison of truth-to-synthetic data </a:t>
            </a:r>
          </a:p>
        </p:txBody>
      </p:sp>
      <p:sp>
        <p:nvSpPr>
          <p:cNvPr id="1030" name="TextBox 1029">
            <a:extLst>
              <a:ext uri="{FF2B5EF4-FFF2-40B4-BE49-F238E27FC236}">
                <a16:creationId xmlns:a16="http://schemas.microsoft.com/office/drawing/2014/main" id="{4F59B455-8940-D724-7915-F5844EF683FD}"/>
              </a:ext>
            </a:extLst>
          </p:cNvPr>
          <p:cNvSpPr txBox="1"/>
          <p:nvPr/>
        </p:nvSpPr>
        <p:spPr>
          <a:xfrm>
            <a:off x="12549834" y="16670483"/>
            <a:ext cx="8733700" cy="2246769"/>
          </a:xfrm>
          <a:prstGeom prst="rect">
            <a:avLst/>
          </a:prstGeom>
          <a:noFill/>
        </p:spPr>
        <p:txBody>
          <a:bodyPr wrap="square">
            <a:spAutoFit/>
          </a:bodyPr>
          <a:lstStyle/>
          <a:p>
            <a:pPr marL="0" marR="0" algn="just">
              <a:spcBef>
                <a:spcPts val="0"/>
              </a:spcBef>
              <a:spcAft>
                <a:spcPts val="0"/>
              </a:spcAft>
            </a:pP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First, we created a point design for a limb-sounding sub-mm spectrometer using measurements of </a:t>
            </a:r>
            <a:r>
              <a:rPr lang="en-US" sz="2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 C</a:t>
            </a:r>
            <a:r>
              <a:rPr lang="en-US" sz="2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 H</a:t>
            </a:r>
            <a:r>
              <a:rPr lang="en-US" sz="2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CN, &amp; HC</a:t>
            </a:r>
            <a:r>
              <a:rPr lang="en-US" sz="20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 spectral lines. Then, using </a:t>
            </a:r>
            <a:r>
              <a:rPr lang="en-US"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TitanWRF</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GCM output as our “nature run” to represent the “true” state of Titan’s atmosphere, we generated a “synthetic L2 dataset” of pressure, temperature, &amp; winds along the measurement track of a sub-mm instrument using our simulated orbit and orbital-sampling.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36">
            <a:extLst>
              <a:ext uri="{FF2B5EF4-FFF2-40B4-BE49-F238E27FC236}">
                <a16:creationId xmlns:a16="http://schemas.microsoft.com/office/drawing/2014/main" id="{D650946C-129A-95D5-6EFE-DD6D47B7D9B5}"/>
              </a:ext>
            </a:extLst>
          </p:cNvPr>
          <p:cNvGrpSpPr/>
          <p:nvPr/>
        </p:nvGrpSpPr>
        <p:grpSpPr>
          <a:xfrm>
            <a:off x="12589935" y="13409217"/>
            <a:ext cx="8856409" cy="3268656"/>
            <a:chOff x="12589935" y="13833758"/>
            <a:chExt cx="8856409" cy="3268656"/>
          </a:xfrm>
        </p:grpSpPr>
        <p:pic>
          <p:nvPicPr>
            <p:cNvPr id="7" name="Picture 6">
              <a:extLst>
                <a:ext uri="{FF2B5EF4-FFF2-40B4-BE49-F238E27FC236}">
                  <a16:creationId xmlns:a16="http://schemas.microsoft.com/office/drawing/2014/main" id="{AE89B8B0-390E-F347-B546-AED8BFD5E56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12589935" y="13833758"/>
              <a:ext cx="4227015" cy="3218992"/>
            </a:xfrm>
            <a:prstGeom prst="rect">
              <a:avLst/>
            </a:prstGeom>
          </p:spPr>
        </p:pic>
        <p:pic>
          <p:nvPicPr>
            <p:cNvPr id="25" name="Picture 24">
              <a:extLst>
                <a:ext uri="{FF2B5EF4-FFF2-40B4-BE49-F238E27FC236}">
                  <a16:creationId xmlns:a16="http://schemas.microsoft.com/office/drawing/2014/main" id="{233F502C-D508-1CC2-5B3E-370E53C964E6}"/>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Lst>
            </a:blip>
            <a:stretch>
              <a:fillRect/>
            </a:stretch>
          </p:blipFill>
          <p:spPr>
            <a:xfrm>
              <a:off x="17039595" y="13883422"/>
              <a:ext cx="4406749" cy="3218992"/>
            </a:xfrm>
            <a:prstGeom prst="rect">
              <a:avLst/>
            </a:prstGeom>
          </p:spPr>
        </p:pic>
      </p:grpSp>
      <p:grpSp>
        <p:nvGrpSpPr>
          <p:cNvPr id="36" name="Group 35">
            <a:extLst>
              <a:ext uri="{FF2B5EF4-FFF2-40B4-BE49-F238E27FC236}">
                <a16:creationId xmlns:a16="http://schemas.microsoft.com/office/drawing/2014/main" id="{88472232-F7CA-6A08-D45B-3CDE993F7F3F}"/>
              </a:ext>
            </a:extLst>
          </p:cNvPr>
          <p:cNvGrpSpPr/>
          <p:nvPr/>
        </p:nvGrpSpPr>
        <p:grpSpPr>
          <a:xfrm>
            <a:off x="323538" y="13356974"/>
            <a:ext cx="11718332" cy="4738879"/>
            <a:chOff x="323538" y="13879486"/>
            <a:chExt cx="11718332" cy="4738879"/>
          </a:xfrm>
        </p:grpSpPr>
        <p:pic>
          <p:nvPicPr>
            <p:cNvPr id="1026" name="Picture 2">
              <a:extLst>
                <a:ext uri="{FF2B5EF4-FFF2-40B4-BE49-F238E27FC236}">
                  <a16:creationId xmlns:a16="http://schemas.microsoft.com/office/drawing/2014/main" id="{F3157294-E225-BC34-AD43-3571D2F10B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5326" y="16305656"/>
              <a:ext cx="2926544" cy="23127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extLst>
                <a:ext uri="{FF2B5EF4-FFF2-40B4-BE49-F238E27FC236}">
                  <a16:creationId xmlns:a16="http://schemas.microsoft.com/office/drawing/2014/main" id="{7F3C442C-D4B2-A932-7700-E74172312B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38" y="13879486"/>
              <a:ext cx="5850144" cy="46227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A4460714-B992-08A7-C208-954331D305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4066" y="13966660"/>
              <a:ext cx="2911261" cy="23127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49C61E90-3386-992A-6A80-54169D2F5E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4065" y="16287763"/>
              <a:ext cx="2911261" cy="23006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a:extLst>
                <a:ext uri="{FF2B5EF4-FFF2-40B4-BE49-F238E27FC236}">
                  <a16:creationId xmlns:a16="http://schemas.microsoft.com/office/drawing/2014/main" id="{601F29B7-56DE-3A24-646A-6032953EBA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5326" y="13950922"/>
              <a:ext cx="2911261" cy="23127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a:extLst>
              <a:ext uri="{FF2B5EF4-FFF2-40B4-BE49-F238E27FC236}">
                <a16:creationId xmlns:a16="http://schemas.microsoft.com/office/drawing/2014/main" id="{F9BCD279-4EA3-2D7F-7476-FBC98F02F2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19100" y="19231807"/>
            <a:ext cx="4311039" cy="540853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880425D-2944-962F-D542-B40DFB112E35}"/>
              </a:ext>
            </a:extLst>
          </p:cNvPr>
          <p:cNvSpPr txBox="1"/>
          <p:nvPr/>
        </p:nvSpPr>
        <p:spPr>
          <a:xfrm>
            <a:off x="16832717" y="19291442"/>
            <a:ext cx="4613627" cy="5632311"/>
          </a:xfrm>
          <a:prstGeom prst="rect">
            <a:avLst/>
          </a:prstGeom>
          <a:noFill/>
        </p:spPr>
        <p:txBody>
          <a:bodyPr wrap="square">
            <a:spAutoFit/>
          </a:bodyPr>
          <a:lstStyle/>
          <a:p>
            <a:pPr algn="just"/>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Figure 2 shows the </a:t>
            </a:r>
            <a:r>
              <a:rPr lang="en-US" sz="2000" dirty="0">
                <a:effectLst/>
                <a:latin typeface="Verdana" panose="020B0604030504040204" pitchFamily="34" charset="0"/>
                <a:ea typeface="Verdana" panose="020B0604030504040204" pitchFamily="34" charset="0"/>
                <a:cs typeface="Verdana" panose="020B0604030504040204" pitchFamily="34" charset="0"/>
              </a:rPr>
              <a:t>effect of smoothing by the retrieval process</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as well as the </a:t>
            </a:r>
            <a:r>
              <a:rPr lang="en-US" sz="2000" dirty="0">
                <a:effectLst/>
                <a:latin typeface="Verdana" panose="020B0604030504040204" pitchFamily="34" charset="0"/>
                <a:ea typeface="Verdana" panose="020B0604030504040204" pitchFamily="34" charset="0"/>
                <a:cs typeface="Verdana" panose="020B0604030504040204" pitchFamily="34" charset="0"/>
              </a:rPr>
              <a:t>addition of a representative amount of measurement noise consistent with the levels predicted by the retrievals</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to the initial model profiles to simulate the performance of the instrument. </a:t>
            </a:r>
            <a:r>
              <a:rPr lang="en-US" sz="2000" b="0" i="0" dirty="0">
                <a:solidFill>
                  <a:srgbClr val="242424"/>
                </a:solidFill>
                <a:effectLst/>
                <a:latin typeface="Verdana" panose="020B0604030504040204" pitchFamily="34" charset="0"/>
                <a:ea typeface="Verdana" panose="020B0604030504040204" pitchFamily="34" charset="0"/>
                <a:cs typeface="Verdana" panose="020B0604030504040204" pitchFamily="34" charset="0"/>
              </a:rPr>
              <a:t>The estimated uncertainty computed are shown on the right.</a:t>
            </a:r>
          </a:p>
          <a:p>
            <a:pPr algn="just"/>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sample set of r</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esulting wind profiles representing the </a:t>
            </a:r>
            <a:r>
              <a:rPr lang="en-US" sz="2000" dirty="0">
                <a:effectLst/>
                <a:latin typeface="Verdana" panose="020B0604030504040204" pitchFamily="34" charset="0"/>
                <a:ea typeface="Verdana" panose="020B0604030504040204" pitchFamily="34" charset="0"/>
                <a:cs typeface="Verdana" panose="020B0604030504040204" pitchFamily="34" charset="0"/>
              </a:rPr>
              <a:t>synthetic L2 measurement data </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are shown in Figure 3. </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a:p>
            <a:pPr marL="0" marR="0" algn="just">
              <a:spcBef>
                <a:spcPts val="0"/>
              </a:spcBef>
              <a:spcAft>
                <a:spcPts val="0"/>
              </a:spcAft>
            </a:pPr>
            <a:endParaRPr lang="en-US" sz="2000" dirty="0">
              <a:effectLst/>
              <a:latin typeface="Verdana" panose="020B0604030504040204" pitchFamily="34" charset="0"/>
              <a:ea typeface="Verdana" panose="020B0604030504040204" pitchFamily="34" charset="0"/>
              <a:cs typeface="Verdana" panose="020B0604030504040204" pitchFamily="34" charset="0"/>
            </a:endParaRPr>
          </a:p>
          <a:p>
            <a:pPr algn="just"/>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a:extLst>
              <a:ext uri="{FF2B5EF4-FFF2-40B4-BE49-F238E27FC236}">
                <a16:creationId xmlns:a16="http://schemas.microsoft.com/office/drawing/2014/main" id="{E4097C3F-891D-9FED-1FFB-E58D1B8EB050}"/>
              </a:ext>
            </a:extLst>
          </p:cNvPr>
          <p:cNvSpPr txBox="1"/>
          <p:nvPr/>
        </p:nvSpPr>
        <p:spPr>
          <a:xfrm>
            <a:off x="12895461" y="13580263"/>
            <a:ext cx="1645271" cy="646331"/>
          </a:xfrm>
          <a:prstGeom prst="rect">
            <a:avLst/>
          </a:prstGeom>
          <a:noFill/>
        </p:spPr>
        <p:txBody>
          <a:bodyPr wrap="square">
            <a:spAutoFit/>
          </a:bodyPr>
          <a:lstStyle/>
          <a:p>
            <a:r>
              <a:rPr lang="en-US" dirty="0">
                <a:solidFill>
                  <a:schemeClr val="bg1">
                    <a:lumMod val="65000"/>
                  </a:schemeClr>
                </a:solidFill>
                <a:latin typeface="Calibri" panose="020F0502020204030204" pitchFamily="34" charset="0"/>
              </a:rPr>
              <a:t>Fig. 2 </a:t>
            </a:r>
            <a:endParaRPr lang="en-US" dirty="0">
              <a:solidFill>
                <a:schemeClr val="bg1">
                  <a:lumMod val="65000"/>
                </a:schemeClr>
              </a:solidFill>
              <a:effectLst/>
            </a:endParaRPr>
          </a:p>
          <a:p>
            <a:endParaRPr lang="en-US" dirty="0">
              <a:effectLst/>
            </a:endParaRPr>
          </a:p>
        </p:txBody>
      </p:sp>
      <p:sp>
        <p:nvSpPr>
          <p:cNvPr id="41" name="TextBox 40">
            <a:extLst>
              <a:ext uri="{FF2B5EF4-FFF2-40B4-BE49-F238E27FC236}">
                <a16:creationId xmlns:a16="http://schemas.microsoft.com/office/drawing/2014/main" id="{0EAE5251-539F-C7CF-B921-AA0D05D00A1B}"/>
              </a:ext>
            </a:extLst>
          </p:cNvPr>
          <p:cNvSpPr txBox="1"/>
          <p:nvPr/>
        </p:nvSpPr>
        <p:spPr>
          <a:xfrm>
            <a:off x="705369" y="21294853"/>
            <a:ext cx="6312739" cy="3170099"/>
          </a:xfrm>
          <a:prstGeom prst="rect">
            <a:avLst/>
          </a:prstGeom>
          <a:noFill/>
        </p:spPr>
        <p:txBody>
          <a:bodyPr wrap="square">
            <a:spAutoFit/>
          </a:bodyPr>
          <a:lstStyle/>
          <a:p>
            <a:pPr algn="just"/>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We compare the “synthetic” data to</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a:t>
            </a:r>
            <a:r>
              <a:rPr lang="en-US" sz="2000" dirty="0" err="1">
                <a:solidFill>
                  <a:srgbClr val="000000"/>
                </a:solidFill>
                <a:latin typeface="Verdana" panose="020B0604030504040204" pitchFamily="34" charset="0"/>
                <a:ea typeface="Verdana" panose="020B0604030504040204" pitchFamily="34" charset="0"/>
                <a:cs typeface="Verdana" panose="020B0604030504040204" pitchFamily="34" charset="0"/>
              </a:rPr>
              <a:t>TitanWRF</a:t>
            </a:r>
            <a:r>
              <a:rPr lang="en-US" sz="2000" dirty="0">
                <a:effectLst/>
                <a:latin typeface="Verdana" panose="020B0604030504040204" pitchFamily="34" charset="0"/>
                <a:ea typeface="Verdana" panose="020B0604030504040204" pitchFamily="34" charset="0"/>
                <a:cs typeface="Verdana" panose="020B0604030504040204" pitchFamily="34" charset="0"/>
              </a:rPr>
              <a:t> GCM modeled output of zonal-mean zonal winds and temperatures to determine the global and meridional atmospheric flow at Ls=191 on Titan during a season where large angular momentum transfer activity takes place. Identifying </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egions </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of discrepancy helps to quantify the simulated instrument’s ability to capture the atmospheric dynamical processes of interest for wave analysis.</a:t>
            </a:r>
          </a:p>
        </p:txBody>
      </p:sp>
      <p:pic>
        <p:nvPicPr>
          <p:cNvPr id="42" name="Picture 3">
            <a:extLst>
              <a:ext uri="{FF2B5EF4-FFF2-40B4-BE49-F238E27FC236}">
                <a16:creationId xmlns:a16="http://schemas.microsoft.com/office/drawing/2014/main" id="{BD7352F1-4954-2001-056F-1D70135B42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7935" y="20812202"/>
            <a:ext cx="4900017" cy="369208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8F20621D-E490-0B51-2860-3166113DEADC}"/>
              </a:ext>
            </a:extLst>
          </p:cNvPr>
          <p:cNvSpPr txBox="1"/>
          <p:nvPr/>
        </p:nvSpPr>
        <p:spPr>
          <a:xfrm>
            <a:off x="1084187" y="13701900"/>
            <a:ext cx="1645271" cy="646331"/>
          </a:xfrm>
          <a:prstGeom prst="rect">
            <a:avLst/>
          </a:prstGeom>
          <a:noFill/>
        </p:spPr>
        <p:txBody>
          <a:bodyPr wrap="square">
            <a:spAutoFit/>
          </a:bodyPr>
          <a:lstStyle/>
          <a:p>
            <a:r>
              <a:rPr lang="en-US" dirty="0">
                <a:solidFill>
                  <a:schemeClr val="bg1">
                    <a:lumMod val="65000"/>
                  </a:schemeClr>
                </a:solidFill>
                <a:latin typeface="Calibri" panose="020F0502020204030204" pitchFamily="34" charset="0"/>
              </a:rPr>
              <a:t>Fig. 1 </a:t>
            </a:r>
            <a:endParaRPr lang="en-US" dirty="0">
              <a:solidFill>
                <a:schemeClr val="bg1">
                  <a:lumMod val="65000"/>
                </a:schemeClr>
              </a:solidFill>
              <a:effectLst/>
            </a:endParaRPr>
          </a:p>
          <a:p>
            <a:endParaRPr lang="en-US" dirty="0">
              <a:effectLst/>
            </a:endParaRPr>
          </a:p>
        </p:txBody>
      </p:sp>
      <p:sp>
        <p:nvSpPr>
          <p:cNvPr id="46" name="TextBox 45">
            <a:extLst>
              <a:ext uri="{FF2B5EF4-FFF2-40B4-BE49-F238E27FC236}">
                <a16:creationId xmlns:a16="http://schemas.microsoft.com/office/drawing/2014/main" id="{84F96D7F-80F1-F22E-6B96-326EA03F3D4C}"/>
              </a:ext>
            </a:extLst>
          </p:cNvPr>
          <p:cNvSpPr txBox="1"/>
          <p:nvPr/>
        </p:nvSpPr>
        <p:spPr>
          <a:xfrm>
            <a:off x="15807503" y="19429460"/>
            <a:ext cx="1645271" cy="646331"/>
          </a:xfrm>
          <a:prstGeom prst="rect">
            <a:avLst/>
          </a:prstGeom>
          <a:noFill/>
        </p:spPr>
        <p:txBody>
          <a:bodyPr wrap="square">
            <a:spAutoFit/>
          </a:bodyPr>
          <a:lstStyle/>
          <a:p>
            <a:r>
              <a:rPr lang="en-US" dirty="0">
                <a:solidFill>
                  <a:schemeClr val="bg1">
                    <a:lumMod val="65000"/>
                  </a:schemeClr>
                </a:solidFill>
                <a:latin typeface="Calibri" panose="020F0502020204030204" pitchFamily="34" charset="0"/>
              </a:rPr>
              <a:t>Fig. 3 </a:t>
            </a:r>
            <a:endParaRPr lang="en-US" dirty="0">
              <a:solidFill>
                <a:schemeClr val="bg1">
                  <a:lumMod val="65000"/>
                </a:schemeClr>
              </a:solidFill>
              <a:effectLst/>
            </a:endParaRPr>
          </a:p>
          <a:p>
            <a:endParaRPr lang="en-US" dirty="0">
              <a:effectLst/>
            </a:endParaRPr>
          </a:p>
        </p:txBody>
      </p:sp>
      <p:sp>
        <p:nvSpPr>
          <p:cNvPr id="47" name="TextBox 46">
            <a:extLst>
              <a:ext uri="{FF2B5EF4-FFF2-40B4-BE49-F238E27FC236}">
                <a16:creationId xmlns:a16="http://schemas.microsoft.com/office/drawing/2014/main" id="{1ABDBA5E-1A82-8966-96FB-CED4CB5D16E7}"/>
              </a:ext>
            </a:extLst>
          </p:cNvPr>
          <p:cNvSpPr txBox="1"/>
          <p:nvPr/>
        </p:nvSpPr>
        <p:spPr>
          <a:xfrm>
            <a:off x="7815766" y="23622291"/>
            <a:ext cx="1581161" cy="646331"/>
          </a:xfrm>
          <a:prstGeom prst="rect">
            <a:avLst/>
          </a:prstGeom>
          <a:noFill/>
        </p:spPr>
        <p:txBody>
          <a:bodyPr wrap="square">
            <a:spAutoFit/>
          </a:bodyPr>
          <a:lstStyle/>
          <a:p>
            <a:r>
              <a:rPr lang="en-US" dirty="0">
                <a:solidFill>
                  <a:schemeClr val="bg1">
                    <a:lumMod val="65000"/>
                  </a:schemeClr>
                </a:solidFill>
                <a:latin typeface="Calibri" panose="020F0502020204030204" pitchFamily="34" charset="0"/>
              </a:rPr>
              <a:t>Fig. 4 </a:t>
            </a:r>
            <a:endParaRPr lang="en-US" dirty="0">
              <a:solidFill>
                <a:schemeClr val="bg1">
                  <a:lumMod val="65000"/>
                </a:schemeClr>
              </a:solidFill>
              <a:effectLst/>
            </a:endParaRPr>
          </a:p>
          <a:p>
            <a:endParaRPr lang="en-US" dirty="0">
              <a:effectLst/>
            </a:endParaRP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7575</TotalTime>
  <Words>988</Words>
  <Application>Microsoft Macintosh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Narrow</vt:lpstr>
      <vt:lpstr>ArialMT</vt:lpstr>
      <vt:lpstr>Calibri</vt:lpstr>
      <vt:lpstr>Calibri Light</vt:lpstr>
      <vt:lpstr>Helvetica</vt:lpstr>
      <vt:lpstr>Verdana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Cecilia Leung</cp:lastModifiedBy>
  <cp:revision>85</cp:revision>
  <dcterms:created xsi:type="dcterms:W3CDTF">2022-08-22T17:05:38Z</dcterms:created>
  <dcterms:modified xsi:type="dcterms:W3CDTF">2023-11-10T22:22:04Z</dcterms:modified>
</cp:coreProperties>
</file>