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CBEA06-7298-F5AF-E46F-36D6DE6EBD85}" name="Hong, Sophia (US 1200)" initials="HS(1" userId="S::ana.s.hong@jpl.nasa.gov::8ed35a80-99c1-44c0-b57b-9b3aa285e4d8" providerId="AD"/>
  <p188:author id="{9F1056C4-72A9-A504-F5CB-4FBBE654700D}" name="Castaneda, Lupe (US 1230)" initials="CL(1" userId="S::Guadalupe.Castaneda@jpl.nasa.gov::6691f1d8-cdcc-421d-b26a-5c6cdec046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1415"/>
    <a:srgbClr val="9F2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40"/>
    <p:restoredTop sz="96405"/>
  </p:normalViewPr>
  <p:slideViewPr>
    <p:cSldViewPr snapToGrid="0">
      <p:cViewPr varScale="1">
        <p:scale>
          <a:sx n="34" d="100"/>
          <a:sy n="34" d="100"/>
        </p:scale>
        <p:origin x="5820" y="19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11" Type="http://schemas.microsoft.com/office/2018/10/relationships/authors" Target="author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Himalaya\Quantification%20of%20Exothermicit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dirty="0"/>
              <a:t>Crystallization energy of H</a:t>
            </a:r>
            <a:r>
              <a:rPr lang="en-US" baseline="-25000" dirty="0"/>
              <a:t>2</a:t>
            </a:r>
            <a:r>
              <a:rPr lang="en-US" dirty="0"/>
              <a:t>O ice</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2225" cap="rnd">
              <a:solidFill>
                <a:schemeClr val="accent1"/>
              </a:solid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cap="rnd">
                <a:solidFill>
                  <a:schemeClr val="accent1"/>
                </a:solidFill>
                <a:round/>
              </a:ln>
              <a:effectLst>
                <a:outerShdw blurRad="57150" dist="19050" dir="5400000" algn="ctr" rotWithShape="0">
                  <a:srgbClr val="000000">
                    <a:alpha val="63000"/>
                  </a:srgbClr>
                </a:outerShdw>
              </a:effectLst>
            </c:spPr>
          </c:marker>
          <c:dLbls>
            <c:dLbl>
              <c:idx val="0"/>
              <c:layout>
                <c:manualLayout>
                  <c:x val="-3.37631095865083E-2"/>
                  <c:y val="-8.1409867164942473E-2"/>
                </c:manualLayout>
              </c:layout>
              <c:tx>
                <c:rich>
                  <a:bodyPr/>
                  <a:lstStyle/>
                  <a:p>
                    <a:r>
                      <a:rPr lang="en-US" dirty="0"/>
                      <a:t>96.29</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72-4B30-94D3-439F5156287E}"/>
                </c:ext>
              </c:extLst>
            </c:dLbl>
            <c:dLbl>
              <c:idx val="1"/>
              <c:layout>
                <c:manualLayout>
                  <c:x val="-2.0199470896581424E-2"/>
                  <c:y val="-6.3545956365548065E-2"/>
                </c:manualLayout>
              </c:layout>
              <c:tx>
                <c:rich>
                  <a:bodyPr/>
                  <a:lstStyle/>
                  <a:p>
                    <a:r>
                      <a:rPr lang="en-US" dirty="0"/>
                      <a:t>113.5</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72-4B30-94D3-439F5156287E}"/>
                </c:ext>
              </c:extLst>
            </c:dLbl>
            <c:dLbl>
              <c:idx val="2"/>
              <c:layout>
                <c:manualLayout>
                  <c:x val="-8.9787648688436639E-2"/>
                  <c:y val="-6.8787582092228572E-2"/>
                </c:manualLayout>
              </c:layout>
              <c:tx>
                <c:rich>
                  <a:bodyPr/>
                  <a:lstStyle/>
                  <a:p>
                    <a:r>
                      <a:rPr lang="en-US"/>
                      <a:t>122.16</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572-4B30-94D3-439F5156287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Dir val="y"/>
            <c:errBarType val="both"/>
            <c:errValType val="cust"/>
            <c:noEndCap val="0"/>
            <c:plus>
              <c:numRef>
                <c:f>'Compressor OFF2'!$F$2:$F$4</c:f>
                <c:numCache>
                  <c:formatCode>General</c:formatCode>
                  <c:ptCount val="3"/>
                  <c:pt idx="0">
                    <c:v>7.8483214293163757</c:v>
                  </c:pt>
                  <c:pt idx="1">
                    <c:v>21.32350392957736</c:v>
                  </c:pt>
                  <c:pt idx="2">
                    <c:v>18.927338892020853</c:v>
                  </c:pt>
                </c:numCache>
              </c:numRef>
            </c:plus>
            <c:minus>
              <c:numRef>
                <c:f>'Compressor OFF2'!$F$2:$F$4</c:f>
                <c:numCache>
                  <c:formatCode>General</c:formatCode>
                  <c:ptCount val="3"/>
                  <c:pt idx="0">
                    <c:v>7.8483214293163757</c:v>
                  </c:pt>
                  <c:pt idx="1">
                    <c:v>21.32350392957736</c:v>
                  </c:pt>
                  <c:pt idx="2">
                    <c:v>18.927338892020853</c:v>
                  </c:pt>
                </c:numCache>
              </c:numRef>
            </c:minus>
            <c:spPr>
              <a:noFill/>
              <a:ln w="9525" cap="flat" cmpd="sng" algn="ctr">
                <a:solidFill>
                  <a:schemeClr val="tx1">
                    <a:lumMod val="65000"/>
                    <a:lumOff val="35000"/>
                  </a:schemeClr>
                </a:solidFill>
                <a:round/>
              </a:ln>
              <a:effectLst/>
            </c:spPr>
          </c:errBars>
          <c:xVal>
            <c:numRef>
              <c:f>'Compressor OFF2'!$A$2:$A$4</c:f>
              <c:numCache>
                <c:formatCode>General</c:formatCode>
                <c:ptCount val="3"/>
                <c:pt idx="0">
                  <c:v>6</c:v>
                </c:pt>
                <c:pt idx="1">
                  <c:v>12</c:v>
                </c:pt>
                <c:pt idx="2">
                  <c:v>24</c:v>
                </c:pt>
              </c:numCache>
            </c:numRef>
          </c:xVal>
          <c:yVal>
            <c:numRef>
              <c:f>'Compressor OFF2'!$G$2:$G$4</c:f>
              <c:numCache>
                <c:formatCode>General</c:formatCode>
                <c:ptCount val="3"/>
                <c:pt idx="0">
                  <c:v>96.299045337714503</c:v>
                </c:pt>
                <c:pt idx="1">
                  <c:v>113.50408572716135</c:v>
                </c:pt>
                <c:pt idx="2">
                  <c:v>122.15960038545499</c:v>
                </c:pt>
              </c:numCache>
            </c:numRef>
          </c:yVal>
          <c:smooth val="0"/>
          <c:extLst>
            <c:ext xmlns:c16="http://schemas.microsoft.com/office/drawing/2014/chart" uri="{C3380CC4-5D6E-409C-BE32-E72D297353CC}">
              <c16:uniqueId val="{00000002-E572-4B30-94D3-439F5156287E}"/>
            </c:ext>
          </c:extLst>
        </c:ser>
        <c:dLbls>
          <c:dLblPos val="t"/>
          <c:showLegendKey val="0"/>
          <c:showVal val="1"/>
          <c:showCatName val="0"/>
          <c:showSerName val="0"/>
          <c:showPercent val="0"/>
          <c:showBubbleSize val="0"/>
        </c:dLbls>
        <c:axId val="790013455"/>
        <c:axId val="825262463"/>
      </c:scatterChart>
      <c:valAx>
        <c:axId val="790013455"/>
        <c:scaling>
          <c:orientation val="minMax"/>
          <c:min val="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Deposition time (hr)</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25262463"/>
        <c:crosses val="autoZero"/>
        <c:crossBetween val="midCat"/>
      </c:valAx>
      <c:valAx>
        <c:axId val="8252624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Exotherm energy (kJ/kg)</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9001345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82013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9018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14696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40801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C0FA-16C0-894C-A716-8787E14EF5B7}"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97035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1C0FA-16C0-894C-A716-8787E14EF5B7}"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7003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41C0FA-16C0-894C-A716-8787E14EF5B7}" type="datetimeFigureOut">
              <a:rPr lang="en-US" smtClean="0"/>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71344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41C0FA-16C0-894C-A716-8787E14EF5B7}" type="datetimeFigureOut">
              <a:rPr lang="en-US" smtClean="0"/>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9877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1C0FA-16C0-894C-A716-8787E14EF5B7}" type="datetimeFigureOut">
              <a:rPr lang="en-US" smtClean="0"/>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1974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69774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54545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9B41C0FA-16C0-894C-A716-8787E14EF5B7}" type="datetimeFigureOut">
              <a:rPr lang="en-US" smtClean="0"/>
              <a:t>11/7/2023</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92CA531C-7793-A540-B2EB-21B5693E78E3}" type="slidenum">
              <a:rPr lang="en-US" smtClean="0"/>
              <a:t>‹#›</a:t>
            </a:fld>
            <a:endParaRPr lang="en-US"/>
          </a:p>
        </p:txBody>
      </p:sp>
    </p:spTree>
    <p:extLst>
      <p:ext uri="{BB962C8B-B14F-4D97-AF65-F5344CB8AC3E}">
        <p14:creationId xmlns:p14="http://schemas.microsoft.com/office/powerpoint/2010/main" val="326142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chart" Target="../charts/chart1.xml"/><Relationship Id="rId12"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8.png"/><Relationship Id="rId5" Type="http://schemas.openxmlformats.org/officeDocument/2006/relationships/image" Target="../media/image3.jpg"/><Relationship Id="rId10" Type="http://schemas.openxmlformats.org/officeDocument/2006/relationships/image" Target="../media/image7.jpg"/><Relationship Id="rId4" Type="http://schemas.openxmlformats.org/officeDocument/2006/relationships/hyperlink" Target="mailto:Rahul.kumar.Kushwaha@jpl.nasa.gov" TargetMode="External"/><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21D6405D-78A4-45DD-9AAC-C2DD388D6F4D}"/>
              </a:ext>
            </a:extLst>
          </p:cNvPr>
          <p:cNvPicPr>
            <a:picLocks noChangeAspect="1"/>
          </p:cNvPicPr>
          <p:nvPr/>
        </p:nvPicPr>
        <p:blipFill>
          <a:blip r:embed="rId2"/>
          <a:stretch>
            <a:fillRect/>
          </a:stretch>
        </p:blipFill>
        <p:spPr>
          <a:xfrm>
            <a:off x="-17569" y="20208226"/>
            <a:ext cx="6166202" cy="4720519"/>
          </a:xfrm>
          <a:prstGeom prst="rect">
            <a:avLst/>
          </a:prstGeom>
        </p:spPr>
      </p:pic>
      <p:sp>
        <p:nvSpPr>
          <p:cNvPr id="3" name="Rectangle 2">
            <a:extLst>
              <a:ext uri="{FF2B5EF4-FFF2-40B4-BE49-F238E27FC236}">
                <a16:creationId xmlns:a16="http://schemas.microsoft.com/office/drawing/2014/main" id="{17008870-3C96-F7DA-7C91-760C1D693711}"/>
              </a:ext>
            </a:extLst>
          </p:cNvPr>
          <p:cNvSpPr/>
          <p:nvPr/>
        </p:nvSpPr>
        <p:spPr>
          <a:xfrm>
            <a:off x="0" y="-54024"/>
            <a:ext cx="21945600" cy="22979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4" name="Rectangle 3">
            <a:extLst>
              <a:ext uri="{FF2B5EF4-FFF2-40B4-BE49-F238E27FC236}">
                <a16:creationId xmlns:a16="http://schemas.microsoft.com/office/drawing/2014/main" id="{204185AC-9F19-D1B5-3E2C-C165D877F433}"/>
              </a:ext>
            </a:extLst>
          </p:cNvPr>
          <p:cNvSpPr/>
          <p:nvPr/>
        </p:nvSpPr>
        <p:spPr>
          <a:xfrm>
            <a:off x="-1708" y="2334549"/>
            <a:ext cx="21945600" cy="62202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6A532A-FFBD-15D8-A09B-9CB6F0E3F99E}"/>
              </a:ext>
            </a:extLst>
          </p:cNvPr>
          <p:cNvSpPr txBox="1"/>
          <p:nvPr/>
        </p:nvSpPr>
        <p:spPr>
          <a:xfrm>
            <a:off x="228599" y="31325875"/>
            <a:ext cx="5494869" cy="1477328"/>
          </a:xfrm>
          <a:prstGeom prst="rect">
            <a:avLst/>
          </a:prstGeom>
          <a:noFill/>
        </p:spPr>
        <p:txBody>
          <a:bodyPr wrap="square" rtlCol="0">
            <a:spAutoFit/>
          </a:bodyPr>
          <a:lstStyle/>
          <a:p>
            <a:r>
              <a:rPr lang="en-US" b="1" dirty="0">
                <a:latin typeface="Helvetica" pitchFamily="2" charset="0"/>
                <a:cs typeface="Arial" panose="020B0604020202020204" pitchFamily="34" charset="0"/>
              </a:rPr>
              <a:t>National Aeronautics and Space Administration Jet Propulsion Laboratory</a:t>
            </a:r>
          </a:p>
          <a:p>
            <a:r>
              <a:rPr lang="en-US" dirty="0">
                <a:latin typeface="Helvetica" pitchFamily="2" charset="0"/>
                <a:cs typeface="Arial" panose="020B0604020202020204" pitchFamily="34" charset="0"/>
              </a:rPr>
              <a:t>California Institute of Technology</a:t>
            </a:r>
          </a:p>
          <a:p>
            <a:r>
              <a:rPr lang="en-US" dirty="0">
                <a:latin typeface="Helvetica" pitchFamily="2" charset="0"/>
                <a:cs typeface="Arial" panose="020B0604020202020204" pitchFamily="34" charset="0"/>
              </a:rPr>
              <a:t>Pasadena, California</a:t>
            </a:r>
          </a:p>
          <a:p>
            <a:r>
              <a:rPr lang="en-US" b="1" dirty="0" err="1">
                <a:latin typeface="Helvetica" pitchFamily="2" charset="0"/>
                <a:cs typeface="Arial" panose="020B0604020202020204" pitchFamily="34" charset="0"/>
              </a:rPr>
              <a:t>www.nasa.gov</a:t>
            </a:r>
            <a:endParaRPr lang="en-US" b="1" dirty="0">
              <a:latin typeface="Helvetica" pitchFamily="2" charset="0"/>
              <a:cs typeface="Arial" panose="020B0604020202020204" pitchFamily="34" charset="0"/>
            </a:endParaRPr>
          </a:p>
        </p:txBody>
      </p:sp>
      <p:sp>
        <p:nvSpPr>
          <p:cNvPr id="9" name="TextBox 8">
            <a:extLst>
              <a:ext uri="{FF2B5EF4-FFF2-40B4-BE49-F238E27FC236}">
                <a16:creationId xmlns:a16="http://schemas.microsoft.com/office/drawing/2014/main" id="{D68DB0F1-A907-BDB2-DC66-13092EE4F97A}"/>
              </a:ext>
            </a:extLst>
          </p:cNvPr>
          <p:cNvSpPr txBox="1"/>
          <p:nvPr/>
        </p:nvSpPr>
        <p:spPr>
          <a:xfrm>
            <a:off x="729474" y="835097"/>
            <a:ext cx="7515225" cy="430887"/>
          </a:xfrm>
          <a:prstGeom prst="rect">
            <a:avLst/>
          </a:prstGeom>
          <a:noFill/>
        </p:spPr>
        <p:txBody>
          <a:bodyPr wrap="square" rtlCol="0">
            <a:spAutoFit/>
          </a:bodyPr>
          <a:lstStyle/>
          <a:p>
            <a:r>
              <a:rPr lang="en-US" sz="2200" dirty="0">
                <a:solidFill>
                  <a:schemeClr val="bg1"/>
                </a:solidFill>
                <a:latin typeface="Helvetica" pitchFamily="2" charset="0"/>
                <a:cs typeface="Arial" panose="020B0604020202020204" pitchFamily="34" charset="0"/>
              </a:rPr>
              <a:t>National Aeronautics and Space Administration</a:t>
            </a:r>
            <a:endParaRPr lang="en-US" sz="2000" dirty="0">
              <a:solidFill>
                <a:schemeClr val="bg1"/>
              </a:solidFill>
              <a:latin typeface="Helvetica" pitchFamily="2" charset="0"/>
              <a:cs typeface="Arial" panose="020B0604020202020204" pitchFamily="34" charset="0"/>
            </a:endParaRPr>
          </a:p>
        </p:txBody>
      </p:sp>
      <p:sp>
        <p:nvSpPr>
          <p:cNvPr id="12" name="Rectangle 11">
            <a:extLst>
              <a:ext uri="{FF2B5EF4-FFF2-40B4-BE49-F238E27FC236}">
                <a16:creationId xmlns:a16="http://schemas.microsoft.com/office/drawing/2014/main" id="{E1B6AD9F-C2D0-FAA0-B80B-B64AFDA924FD}"/>
              </a:ext>
            </a:extLst>
          </p:cNvPr>
          <p:cNvSpPr/>
          <p:nvPr/>
        </p:nvSpPr>
        <p:spPr>
          <a:xfrm>
            <a:off x="10874199" y="31089112"/>
            <a:ext cx="10646702" cy="168754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03CE19A-D280-F67F-3E02-115A87F9AEB3}"/>
              </a:ext>
            </a:extLst>
          </p:cNvPr>
          <p:cNvSpPr txBox="1"/>
          <p:nvPr/>
        </p:nvSpPr>
        <p:spPr>
          <a:xfrm>
            <a:off x="1295182" y="4168882"/>
            <a:ext cx="19425859" cy="1200329"/>
          </a:xfrm>
          <a:prstGeom prst="rect">
            <a:avLst/>
          </a:prstGeom>
          <a:noFill/>
        </p:spPr>
        <p:txBody>
          <a:bodyPr wrap="square" rtlCol="0">
            <a:spAutoFit/>
          </a:bodyPr>
          <a:lstStyle/>
          <a:p>
            <a:pPr algn="ctr"/>
            <a:r>
              <a:rPr lang="en-US" sz="7200" b="1" dirty="0">
                <a:solidFill>
                  <a:schemeClr val="bg1"/>
                </a:solidFill>
                <a:latin typeface="Arial" panose="020B0604020202020204" pitchFamily="34" charset="0"/>
                <a:cs typeface="Arial" panose="020B0604020202020204" pitchFamily="34" charset="0"/>
              </a:rPr>
              <a:t>Calorimetry studies of cometary ice analogs</a:t>
            </a:r>
          </a:p>
        </p:txBody>
      </p:sp>
      <p:sp>
        <p:nvSpPr>
          <p:cNvPr id="15" name="TextBox 14">
            <a:extLst>
              <a:ext uri="{FF2B5EF4-FFF2-40B4-BE49-F238E27FC236}">
                <a16:creationId xmlns:a16="http://schemas.microsoft.com/office/drawing/2014/main" id="{1432E216-21F1-A2C5-49F4-69DE267EBFE5}"/>
              </a:ext>
            </a:extLst>
          </p:cNvPr>
          <p:cNvSpPr txBox="1"/>
          <p:nvPr/>
        </p:nvSpPr>
        <p:spPr>
          <a:xfrm>
            <a:off x="1321090" y="5662805"/>
            <a:ext cx="19376571" cy="1323439"/>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Rahul Kushwaha, JPL Postdoctoral Fellow (3227)</a:t>
            </a:r>
          </a:p>
          <a:p>
            <a:pPr algn="ctr"/>
            <a:r>
              <a:rPr lang="en-US" sz="4000" b="1" dirty="0">
                <a:solidFill>
                  <a:schemeClr val="bg1"/>
                </a:solidFill>
                <a:latin typeface="Arial" panose="020B0604020202020204" pitchFamily="34" charset="0"/>
                <a:cs typeface="Arial" panose="020B0604020202020204" pitchFamily="34" charset="0"/>
              </a:rPr>
              <a:t>Murthy Gudipati (3227), Bryana Henderson (3227)</a:t>
            </a:r>
          </a:p>
        </p:txBody>
      </p:sp>
      <p:sp>
        <p:nvSpPr>
          <p:cNvPr id="16" name="TextBox 15">
            <a:extLst>
              <a:ext uri="{FF2B5EF4-FFF2-40B4-BE49-F238E27FC236}">
                <a16:creationId xmlns:a16="http://schemas.microsoft.com/office/drawing/2014/main" id="{1F793811-165A-F465-D149-810F948966A7}"/>
              </a:ext>
            </a:extLst>
          </p:cNvPr>
          <p:cNvSpPr txBox="1"/>
          <p:nvPr/>
        </p:nvSpPr>
        <p:spPr>
          <a:xfrm>
            <a:off x="800099" y="3078666"/>
            <a:ext cx="20416026"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Postdoc Research</a:t>
            </a:r>
          </a:p>
        </p:txBody>
      </p:sp>
      <p:pic>
        <p:nvPicPr>
          <p:cNvPr id="19" name="Picture 18">
            <a:extLst>
              <a:ext uri="{FF2B5EF4-FFF2-40B4-BE49-F238E27FC236}">
                <a16:creationId xmlns:a16="http://schemas.microsoft.com/office/drawing/2014/main" id="{3A78E8C2-04FE-7596-E6E5-FDFA926D84D3}"/>
              </a:ext>
            </a:extLst>
          </p:cNvPr>
          <p:cNvPicPr>
            <a:picLocks noChangeAspect="1"/>
          </p:cNvPicPr>
          <p:nvPr/>
        </p:nvPicPr>
        <p:blipFill>
          <a:blip r:embed="rId3"/>
          <a:stretch>
            <a:fillRect/>
          </a:stretch>
        </p:blipFill>
        <p:spPr>
          <a:xfrm>
            <a:off x="19897512" y="279967"/>
            <a:ext cx="1548832" cy="1548832"/>
          </a:xfrm>
          <a:prstGeom prst="rect">
            <a:avLst/>
          </a:prstGeom>
        </p:spPr>
      </p:pic>
      <p:sp>
        <p:nvSpPr>
          <p:cNvPr id="20" name="TextBox 19">
            <a:extLst>
              <a:ext uri="{FF2B5EF4-FFF2-40B4-BE49-F238E27FC236}">
                <a16:creationId xmlns:a16="http://schemas.microsoft.com/office/drawing/2014/main" id="{C3D5331E-3FEF-EE5C-7D18-7A1A7CDF432F}"/>
              </a:ext>
            </a:extLst>
          </p:cNvPr>
          <p:cNvSpPr txBox="1"/>
          <p:nvPr/>
        </p:nvSpPr>
        <p:spPr>
          <a:xfrm>
            <a:off x="6098506" y="31271164"/>
            <a:ext cx="4785955" cy="1323439"/>
          </a:xfrm>
          <a:prstGeom prst="rect">
            <a:avLst/>
          </a:prstGeom>
          <a:noFill/>
        </p:spPr>
        <p:txBody>
          <a:bodyPr wrap="square" rtlCol="0">
            <a:spAutoFit/>
          </a:bodyPr>
          <a:lstStyle/>
          <a:p>
            <a:pPr>
              <a:spcBef>
                <a:spcPts val="1200"/>
              </a:spcBef>
            </a:pPr>
            <a:r>
              <a:rPr lang="en-US" sz="2000" dirty="0">
                <a:latin typeface="Arial" panose="020B0604020202020204" pitchFamily="34" charset="0"/>
                <a:cs typeface="Arial" panose="020B0604020202020204" pitchFamily="34" charset="0"/>
              </a:rPr>
              <a:t>Clearance Number: CL#00-0000</a:t>
            </a:r>
          </a:p>
          <a:p>
            <a:pPr>
              <a:spcBef>
                <a:spcPts val="1200"/>
              </a:spcBef>
            </a:pPr>
            <a:r>
              <a:rPr lang="en-US" sz="2000" dirty="0">
                <a:latin typeface="Arial" panose="020B0604020202020204" pitchFamily="34" charset="0"/>
                <a:cs typeface="Arial" panose="020B0604020202020204" pitchFamily="34" charset="0"/>
              </a:rPr>
              <a:t>Poster Number: PRD- P- 31</a:t>
            </a:r>
          </a:p>
          <a:p>
            <a:pPr>
              <a:spcBef>
                <a:spcPts val="1200"/>
              </a:spcBef>
            </a:pPr>
            <a:r>
              <a:rPr lang="en-US" sz="2000" dirty="0">
                <a:latin typeface="Helvetica" pitchFamily="2" charset="0"/>
                <a:cs typeface="Arial" panose="020B0604020202020204" pitchFamily="34" charset="0"/>
              </a:rPr>
              <a:t>Copyright 2023. All rights reserved.</a:t>
            </a:r>
          </a:p>
        </p:txBody>
      </p:sp>
      <p:sp>
        <p:nvSpPr>
          <p:cNvPr id="2" name="TextBox 1">
            <a:extLst>
              <a:ext uri="{FF2B5EF4-FFF2-40B4-BE49-F238E27FC236}">
                <a16:creationId xmlns:a16="http://schemas.microsoft.com/office/drawing/2014/main" id="{15F8681B-2025-FBE5-4C9F-CD63D9834A06}"/>
              </a:ext>
            </a:extLst>
          </p:cNvPr>
          <p:cNvSpPr txBox="1"/>
          <p:nvPr/>
        </p:nvSpPr>
        <p:spPr>
          <a:xfrm>
            <a:off x="10874198" y="31171987"/>
            <a:ext cx="10543758" cy="1015663"/>
          </a:xfrm>
          <a:prstGeom prst="rect">
            <a:avLst/>
          </a:prstGeom>
          <a:noFill/>
        </p:spPr>
        <p:txBody>
          <a:bodyPr wrap="square" rtlCol="0">
            <a:spAutoFit/>
          </a:bodyPr>
          <a:lstStyle/>
          <a:p>
            <a:pPr>
              <a:spcBef>
                <a:spcPct val="0"/>
              </a:spcBef>
            </a:pPr>
            <a:r>
              <a:rPr lang="en-US" altLang="en-US" sz="2000" b="1" dirty="0">
                <a:latin typeface="Arial" panose="020B0604020202020204" pitchFamily="34" charset="0"/>
              </a:rPr>
              <a:t>Acknowledgements:</a:t>
            </a:r>
          </a:p>
          <a:p>
            <a:pPr>
              <a:spcBef>
                <a:spcPct val="0"/>
              </a:spcBef>
            </a:pPr>
            <a:r>
              <a:rPr lang="en-US" altLang="en-US" sz="2000" b="1" dirty="0">
                <a:latin typeface="Arial" panose="020B0604020202020204" pitchFamily="34" charset="0"/>
              </a:rPr>
              <a:t>Author Contact Information: </a:t>
            </a:r>
          </a:p>
          <a:p>
            <a:pPr>
              <a:spcBef>
                <a:spcPct val="0"/>
              </a:spcBef>
            </a:pPr>
            <a:r>
              <a:rPr lang="en-US" altLang="en-US" sz="2000" b="1" i="1" dirty="0">
                <a:solidFill>
                  <a:schemeClr val="bg2">
                    <a:lumMod val="50000"/>
                  </a:schemeClr>
                </a:solidFill>
                <a:latin typeface="Arial" panose="020B0604020202020204" pitchFamily="34" charset="0"/>
                <a:hlinkClick r:id="rId4"/>
              </a:rPr>
              <a:t>Rahul.kumar.Kushwaha@jpl.nasa.gov</a:t>
            </a:r>
            <a:endParaRPr lang="en-US" altLang="en-US" sz="2000" i="1" dirty="0">
              <a:solidFill>
                <a:schemeClr val="bg2">
                  <a:lumMod val="50000"/>
                </a:schemeClr>
              </a:solidFill>
              <a:latin typeface="Arial" panose="020B0604020202020204" pitchFamily="34" charset="0"/>
            </a:endParaRPr>
          </a:p>
        </p:txBody>
      </p:sp>
      <p:sp>
        <p:nvSpPr>
          <p:cNvPr id="5" name="Rectangle 4">
            <a:extLst>
              <a:ext uri="{FF2B5EF4-FFF2-40B4-BE49-F238E27FC236}">
                <a16:creationId xmlns:a16="http://schemas.microsoft.com/office/drawing/2014/main" id="{8BE95501-4B9A-0A61-73D0-89BFD8BD67A2}"/>
              </a:ext>
            </a:extLst>
          </p:cNvPr>
          <p:cNvSpPr/>
          <p:nvPr/>
        </p:nvSpPr>
        <p:spPr>
          <a:xfrm>
            <a:off x="11552548" y="8725976"/>
            <a:ext cx="10013014" cy="2554545"/>
          </a:xfrm>
          <a:prstGeom prst="rect">
            <a:avLst/>
          </a:prstGeom>
        </p:spPr>
        <p:txBody>
          <a:bodyPr wrap="square">
            <a:spAutoFit/>
          </a:bodyPr>
          <a:lstStyle/>
          <a:p>
            <a:r>
              <a:rPr lang="en-US" sz="3200" b="1" dirty="0"/>
              <a:t>Objective</a:t>
            </a:r>
            <a:endParaRPr lang="en-US" sz="3200" dirty="0"/>
          </a:p>
          <a:p>
            <a:r>
              <a:rPr lang="en-US" sz="3200" dirty="0"/>
              <a:t>We use calorimetry to measure the energy released during phase changes in cometary ice analogs, i.e. H</a:t>
            </a:r>
            <a:r>
              <a:rPr lang="en-US" sz="3200" baseline="-25000" dirty="0"/>
              <a:t>2</a:t>
            </a:r>
            <a:r>
              <a:rPr lang="en-US" sz="3200" dirty="0"/>
              <a:t>O mixed with volatiles (CO and CO</a:t>
            </a:r>
            <a:r>
              <a:rPr lang="en-US" sz="3200" baseline="-25000" dirty="0"/>
              <a:t>2</a:t>
            </a:r>
            <a:r>
              <a:rPr lang="en-US" sz="3200" dirty="0"/>
              <a:t>) to understand how phase changes may affect outgassing of the comets.</a:t>
            </a:r>
          </a:p>
        </p:txBody>
      </p:sp>
      <p:sp>
        <p:nvSpPr>
          <p:cNvPr id="10" name="Rectangle 9">
            <a:extLst>
              <a:ext uri="{FF2B5EF4-FFF2-40B4-BE49-F238E27FC236}">
                <a16:creationId xmlns:a16="http://schemas.microsoft.com/office/drawing/2014/main" id="{CD2D4DAF-FBA5-BA61-8C16-458A0F29468E}"/>
              </a:ext>
            </a:extLst>
          </p:cNvPr>
          <p:cNvSpPr/>
          <p:nvPr/>
        </p:nvSpPr>
        <p:spPr>
          <a:xfrm>
            <a:off x="420724" y="8892125"/>
            <a:ext cx="10870513" cy="4524315"/>
          </a:xfrm>
          <a:prstGeom prst="rect">
            <a:avLst/>
          </a:prstGeom>
        </p:spPr>
        <p:txBody>
          <a:bodyPr wrap="square">
            <a:spAutoFit/>
          </a:bodyPr>
          <a:lstStyle/>
          <a:p>
            <a:r>
              <a:rPr lang="en-US" sz="3200" b="1" dirty="0"/>
              <a:t>Background </a:t>
            </a:r>
            <a:endParaRPr lang="en-US" sz="3200" dirty="0"/>
          </a:p>
          <a:p>
            <a:r>
              <a:rPr lang="en-US" sz="3200" dirty="0"/>
              <a:t>Amorphous water (H</a:t>
            </a:r>
            <a:r>
              <a:rPr lang="en-US" sz="3200" baseline="-25000" dirty="0"/>
              <a:t>2</a:t>
            </a:r>
            <a:r>
              <a:rPr lang="en-US" sz="3200" dirty="0"/>
              <a:t>O) ice plays a crucial role in the outgassing and chemical evolution of comets due to its porous nature and low thermal conductivity. </a:t>
            </a:r>
          </a:p>
          <a:p>
            <a:pPr marL="457200" indent="-457200">
              <a:buFont typeface="Arial" panose="020B0604020202020204" pitchFamily="34" charset="0"/>
              <a:buChar char="•"/>
            </a:pPr>
            <a:r>
              <a:rPr lang="en-US" sz="3200" dirty="0"/>
              <a:t>The crystallization of H</a:t>
            </a:r>
            <a:r>
              <a:rPr lang="en-US" sz="3200" baseline="-25000" dirty="0"/>
              <a:t>2</a:t>
            </a:r>
            <a:r>
              <a:rPr lang="en-US" sz="3200" dirty="0"/>
              <a:t>O ice is an exothermic process (Fig. 1) and releases most of the trapped volatile molecules (Fig. 2) (Gudipati et al. 2023). </a:t>
            </a:r>
          </a:p>
          <a:p>
            <a:pPr marL="457200" indent="-457200">
              <a:buFont typeface="Arial" panose="020B0604020202020204" pitchFamily="34" charset="0"/>
              <a:buChar char="•"/>
            </a:pPr>
            <a:r>
              <a:rPr lang="en-US" sz="3200" dirty="0"/>
              <a:t>Recent exploration of Comet 67P shows the dichotomy of volatiles outgassing with H</a:t>
            </a:r>
            <a:r>
              <a:rPr lang="en-US" sz="3200" baseline="-25000" dirty="0"/>
              <a:t>2</a:t>
            </a:r>
            <a:r>
              <a:rPr lang="en-US" sz="3200" dirty="0"/>
              <a:t>O and CO</a:t>
            </a:r>
            <a:r>
              <a:rPr lang="en-US" sz="3200" baseline="-25000" dirty="0"/>
              <a:t>2</a:t>
            </a:r>
            <a:r>
              <a:rPr lang="en-US" sz="3200" dirty="0"/>
              <a:t> (</a:t>
            </a:r>
            <a:r>
              <a:rPr lang="en-US" sz="3200" dirty="0" err="1"/>
              <a:t>Gasc</a:t>
            </a:r>
            <a:r>
              <a:rPr lang="en-US" sz="3200" dirty="0"/>
              <a:t> et al. 2017). </a:t>
            </a:r>
          </a:p>
        </p:txBody>
      </p:sp>
      <p:sp>
        <p:nvSpPr>
          <p:cNvPr id="11" name="Rectangle 10">
            <a:extLst>
              <a:ext uri="{FF2B5EF4-FFF2-40B4-BE49-F238E27FC236}">
                <a16:creationId xmlns:a16="http://schemas.microsoft.com/office/drawing/2014/main" id="{B6E91503-C95A-FBBD-E80C-E4B2DCEC3A20}"/>
              </a:ext>
            </a:extLst>
          </p:cNvPr>
          <p:cNvSpPr/>
          <p:nvPr/>
        </p:nvSpPr>
        <p:spPr>
          <a:xfrm>
            <a:off x="10960949" y="21781898"/>
            <a:ext cx="11072266" cy="6001643"/>
          </a:xfrm>
          <a:prstGeom prst="rect">
            <a:avLst/>
          </a:prstGeom>
        </p:spPr>
        <p:txBody>
          <a:bodyPr wrap="square">
            <a:spAutoFit/>
          </a:bodyPr>
          <a:lstStyle/>
          <a:p>
            <a:r>
              <a:rPr lang="en-US" sz="3200" b="1" dirty="0"/>
              <a:t>Results </a:t>
            </a:r>
          </a:p>
          <a:p>
            <a:r>
              <a:rPr lang="en-US" sz="3200" dirty="0"/>
              <a:t>The calorimetry experiments were conducted at the “Himalaya” set up in the Ice Spectroscopy Lab at JPL (Fig. 4).</a:t>
            </a:r>
          </a:p>
          <a:p>
            <a:pPr marL="457200" indent="-457200">
              <a:buFont typeface="Arial" panose="020B0604020202020204" pitchFamily="34" charset="0"/>
              <a:buChar char="•"/>
            </a:pPr>
            <a:r>
              <a:rPr lang="en-US" sz="3200" dirty="0"/>
              <a:t>The calorimetry data of H</a:t>
            </a:r>
            <a:r>
              <a:rPr lang="en-US" sz="3200" baseline="-25000" dirty="0"/>
              <a:t>2</a:t>
            </a:r>
            <a:r>
              <a:rPr lang="en-US" sz="3200" dirty="0"/>
              <a:t>O ice shows that the heat of crystallization is approximately 110 kJ/kg (Fig 5), which is in agreement with findings of Gudipati et al. (2023) and others.</a:t>
            </a:r>
          </a:p>
          <a:p>
            <a:pPr marL="457200" lvl="0" indent="-457200">
              <a:buFont typeface="Arial" panose="020B0604020202020204" pitchFamily="34" charset="0"/>
              <a:buChar char="•"/>
            </a:pPr>
            <a:r>
              <a:rPr lang="en-US" sz="3200" dirty="0"/>
              <a:t>The CO (&gt;10%) mixed H</a:t>
            </a:r>
            <a:r>
              <a:rPr lang="en-US" sz="3200" baseline="-25000" dirty="0"/>
              <a:t>2</a:t>
            </a:r>
            <a:r>
              <a:rPr lang="en-US" sz="3200" dirty="0"/>
              <a:t>O ice also have exotherm peak during phase change of H</a:t>
            </a:r>
            <a:r>
              <a:rPr lang="en-US" sz="3200" baseline="-25000" dirty="0"/>
              <a:t>2</a:t>
            </a:r>
            <a:r>
              <a:rPr lang="en-US" sz="3200" dirty="0"/>
              <a:t>O ice, which was not observed by </a:t>
            </a:r>
            <a:r>
              <a:rPr lang="en-US" sz="3200" dirty="0" err="1"/>
              <a:t>Kouchi</a:t>
            </a:r>
            <a:r>
              <a:rPr lang="en-US" sz="3200" dirty="0"/>
              <a:t> and </a:t>
            </a:r>
            <a:r>
              <a:rPr lang="en-US" sz="3200" dirty="0" err="1"/>
              <a:t>Sirono</a:t>
            </a:r>
            <a:r>
              <a:rPr lang="en-US" sz="3200" dirty="0"/>
              <a:t> (2002), they reported volatiles/impurity reduces the heat of crystallization of H</a:t>
            </a:r>
            <a:r>
              <a:rPr lang="en-US" sz="3200" baseline="-25000" dirty="0"/>
              <a:t>2</a:t>
            </a:r>
            <a:r>
              <a:rPr lang="en-US" sz="3200" dirty="0"/>
              <a:t>O ice (Fig 6).</a:t>
            </a:r>
          </a:p>
          <a:p>
            <a:pPr marL="457200" lvl="0" indent="-457200">
              <a:buFont typeface="Arial" panose="020B0604020202020204" pitchFamily="34" charset="0"/>
              <a:buChar char="•"/>
            </a:pPr>
            <a:r>
              <a:rPr lang="en-US" sz="3200" dirty="0"/>
              <a:t>We are currently conducting infrared spectroscopy of these ice analogs for complementary analysis.</a:t>
            </a:r>
          </a:p>
        </p:txBody>
      </p:sp>
      <p:sp>
        <p:nvSpPr>
          <p:cNvPr id="17" name="Rectangle 16">
            <a:extLst>
              <a:ext uri="{FF2B5EF4-FFF2-40B4-BE49-F238E27FC236}">
                <a16:creationId xmlns:a16="http://schemas.microsoft.com/office/drawing/2014/main" id="{C54E1159-FF06-1C3A-586D-366C4C8E7FE6}"/>
              </a:ext>
            </a:extLst>
          </p:cNvPr>
          <p:cNvSpPr/>
          <p:nvPr/>
        </p:nvSpPr>
        <p:spPr>
          <a:xfrm>
            <a:off x="11291237" y="27603018"/>
            <a:ext cx="10870514" cy="2554545"/>
          </a:xfrm>
          <a:prstGeom prst="rect">
            <a:avLst/>
          </a:prstGeom>
        </p:spPr>
        <p:txBody>
          <a:bodyPr wrap="square">
            <a:spAutoFit/>
          </a:bodyPr>
          <a:lstStyle/>
          <a:p>
            <a:r>
              <a:rPr lang="en-US" sz="3200" b="1" dirty="0"/>
              <a:t>Significance of Results</a:t>
            </a:r>
          </a:p>
          <a:p>
            <a:r>
              <a:rPr lang="en-US" sz="3200" dirty="0"/>
              <a:t>This work is of primary relevance to comet exploration, such as the Rosetta Mission. The energy released during crystallization will aid in our understanding of how the presence of volatiles in cometary ice analogs affects comet outgassing.</a:t>
            </a:r>
          </a:p>
        </p:txBody>
      </p:sp>
      <p:pic>
        <p:nvPicPr>
          <p:cNvPr id="24" name="Picture 23">
            <a:extLst>
              <a:ext uri="{FF2B5EF4-FFF2-40B4-BE49-F238E27FC236}">
                <a16:creationId xmlns:a16="http://schemas.microsoft.com/office/drawing/2014/main" id="{633F2752-A0D4-425A-81F8-3E072913A527}"/>
              </a:ext>
            </a:extLst>
          </p:cNvPr>
          <p:cNvPicPr>
            <a:picLocks noChangeAspect="1"/>
          </p:cNvPicPr>
          <p:nvPr/>
        </p:nvPicPr>
        <p:blipFill>
          <a:blip r:embed="rId5"/>
          <a:stretch>
            <a:fillRect/>
          </a:stretch>
        </p:blipFill>
        <p:spPr>
          <a:xfrm>
            <a:off x="11819434" y="16891591"/>
            <a:ext cx="4793313" cy="4489986"/>
          </a:xfrm>
          <a:prstGeom prst="rect">
            <a:avLst/>
          </a:prstGeom>
        </p:spPr>
      </p:pic>
      <p:pic>
        <p:nvPicPr>
          <p:cNvPr id="26" name="Picture 25">
            <a:extLst>
              <a:ext uri="{FF2B5EF4-FFF2-40B4-BE49-F238E27FC236}">
                <a16:creationId xmlns:a16="http://schemas.microsoft.com/office/drawing/2014/main" id="{09B2530B-8485-417A-84A1-A259078DFF9F}"/>
              </a:ext>
            </a:extLst>
          </p:cNvPr>
          <p:cNvPicPr>
            <a:picLocks noChangeAspect="1"/>
          </p:cNvPicPr>
          <p:nvPr/>
        </p:nvPicPr>
        <p:blipFill rotWithShape="1">
          <a:blip r:embed="rId6"/>
          <a:srcRect b="6328"/>
          <a:stretch/>
        </p:blipFill>
        <p:spPr>
          <a:xfrm>
            <a:off x="16768478" y="16888121"/>
            <a:ext cx="4793313" cy="4489986"/>
          </a:xfrm>
          <a:prstGeom prst="rect">
            <a:avLst/>
          </a:prstGeom>
        </p:spPr>
      </p:pic>
      <p:graphicFrame>
        <p:nvGraphicFramePr>
          <p:cNvPr id="27" name="Chart 26">
            <a:extLst>
              <a:ext uri="{FF2B5EF4-FFF2-40B4-BE49-F238E27FC236}">
                <a16:creationId xmlns:a16="http://schemas.microsoft.com/office/drawing/2014/main" id="{5C0065CB-6D86-42DC-B879-A377BF87C45E}"/>
              </a:ext>
            </a:extLst>
          </p:cNvPr>
          <p:cNvGraphicFramePr>
            <a:graphicFrameLocks/>
          </p:cNvGraphicFramePr>
          <p:nvPr>
            <p:extLst>
              <p:ext uri="{D42A27DB-BD31-4B8C-83A1-F6EECF244321}">
                <p14:modId xmlns:p14="http://schemas.microsoft.com/office/powerpoint/2010/main" val="4227056372"/>
              </p:ext>
            </p:extLst>
          </p:nvPr>
        </p:nvGraphicFramePr>
        <p:xfrm>
          <a:off x="5815353" y="20605450"/>
          <a:ext cx="5127164" cy="3926072"/>
        </p:xfrm>
        <a:graphic>
          <a:graphicData uri="http://schemas.openxmlformats.org/drawingml/2006/chart">
            <c:chart xmlns:c="http://schemas.openxmlformats.org/drawingml/2006/chart" xmlns:r="http://schemas.openxmlformats.org/officeDocument/2006/relationships" r:id="rId7"/>
          </a:graphicData>
        </a:graphic>
      </p:graphicFrame>
      <p:pic>
        <p:nvPicPr>
          <p:cNvPr id="28" name="Picture 27">
            <a:extLst>
              <a:ext uri="{FF2B5EF4-FFF2-40B4-BE49-F238E27FC236}">
                <a16:creationId xmlns:a16="http://schemas.microsoft.com/office/drawing/2014/main" id="{DB582132-C523-4971-BFEE-BF9E36B28F02}"/>
              </a:ext>
            </a:extLst>
          </p:cNvPr>
          <p:cNvPicPr>
            <a:picLocks noChangeAspect="1"/>
          </p:cNvPicPr>
          <p:nvPr/>
        </p:nvPicPr>
        <p:blipFill>
          <a:blip r:embed="rId8"/>
          <a:stretch>
            <a:fillRect/>
          </a:stretch>
        </p:blipFill>
        <p:spPr>
          <a:xfrm>
            <a:off x="953118" y="25884979"/>
            <a:ext cx="3708110" cy="4105216"/>
          </a:xfrm>
          <a:prstGeom prst="rect">
            <a:avLst/>
          </a:prstGeom>
        </p:spPr>
      </p:pic>
      <p:pic>
        <p:nvPicPr>
          <p:cNvPr id="33" name="Picture 32">
            <a:extLst>
              <a:ext uri="{FF2B5EF4-FFF2-40B4-BE49-F238E27FC236}">
                <a16:creationId xmlns:a16="http://schemas.microsoft.com/office/drawing/2014/main" id="{DBABA38C-B647-458C-82EF-59C355B3FA19}"/>
              </a:ext>
            </a:extLst>
          </p:cNvPr>
          <p:cNvPicPr>
            <a:picLocks noChangeAspect="1"/>
          </p:cNvPicPr>
          <p:nvPr/>
        </p:nvPicPr>
        <p:blipFill>
          <a:blip r:embed="rId9"/>
          <a:stretch>
            <a:fillRect/>
          </a:stretch>
        </p:blipFill>
        <p:spPr>
          <a:xfrm>
            <a:off x="4718265" y="25766512"/>
            <a:ext cx="5889055" cy="4508350"/>
          </a:xfrm>
          <a:prstGeom prst="rect">
            <a:avLst/>
          </a:prstGeom>
        </p:spPr>
      </p:pic>
      <p:pic>
        <p:nvPicPr>
          <p:cNvPr id="35" name="Picture 34">
            <a:extLst>
              <a:ext uri="{FF2B5EF4-FFF2-40B4-BE49-F238E27FC236}">
                <a16:creationId xmlns:a16="http://schemas.microsoft.com/office/drawing/2014/main" id="{69C72BD6-E0DE-4730-8629-1B55F88D8D9E}"/>
              </a:ext>
            </a:extLst>
          </p:cNvPr>
          <p:cNvPicPr>
            <a:picLocks noChangeAspect="1"/>
          </p:cNvPicPr>
          <p:nvPr/>
        </p:nvPicPr>
        <p:blipFill rotWithShape="1">
          <a:blip r:embed="rId10"/>
          <a:srcRect r="31098" b="5295"/>
          <a:stretch/>
        </p:blipFill>
        <p:spPr>
          <a:xfrm rot="5400000">
            <a:off x="3587404" y="17348588"/>
            <a:ext cx="2737940" cy="2822458"/>
          </a:xfrm>
          <a:prstGeom prst="rect">
            <a:avLst/>
          </a:prstGeom>
        </p:spPr>
      </p:pic>
      <p:pic>
        <p:nvPicPr>
          <p:cNvPr id="38" name="Picture 37">
            <a:extLst>
              <a:ext uri="{FF2B5EF4-FFF2-40B4-BE49-F238E27FC236}">
                <a16:creationId xmlns:a16="http://schemas.microsoft.com/office/drawing/2014/main" id="{2AE52C1D-5D73-46D3-9FA2-1E886785DE02}"/>
              </a:ext>
            </a:extLst>
          </p:cNvPr>
          <p:cNvPicPr>
            <a:picLocks noChangeAspect="1"/>
          </p:cNvPicPr>
          <p:nvPr/>
        </p:nvPicPr>
        <p:blipFill>
          <a:blip r:embed="rId11"/>
          <a:stretch>
            <a:fillRect/>
          </a:stretch>
        </p:blipFill>
        <p:spPr>
          <a:xfrm>
            <a:off x="11213373" y="11248982"/>
            <a:ext cx="9865408" cy="4444534"/>
          </a:xfrm>
          <a:prstGeom prst="rect">
            <a:avLst/>
          </a:prstGeom>
        </p:spPr>
      </p:pic>
      <p:sp>
        <p:nvSpPr>
          <p:cNvPr id="39" name="Arrow: Up 38">
            <a:extLst>
              <a:ext uri="{FF2B5EF4-FFF2-40B4-BE49-F238E27FC236}">
                <a16:creationId xmlns:a16="http://schemas.microsoft.com/office/drawing/2014/main" id="{32C5436C-F718-4CEF-8EB7-773973A96FDB}"/>
              </a:ext>
            </a:extLst>
          </p:cNvPr>
          <p:cNvSpPr/>
          <p:nvPr/>
        </p:nvSpPr>
        <p:spPr>
          <a:xfrm>
            <a:off x="19650769" y="14942694"/>
            <a:ext cx="493486" cy="654443"/>
          </a:xfrm>
          <a:prstGeom prst="upArrow">
            <a:avLst>
              <a:gd name="adj1" fmla="val 50000"/>
              <a:gd name="adj2" fmla="val 764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CF5DA5C-523F-49E5-9BF4-2BFC9202A16C}"/>
              </a:ext>
            </a:extLst>
          </p:cNvPr>
          <p:cNvSpPr txBox="1"/>
          <p:nvPr/>
        </p:nvSpPr>
        <p:spPr>
          <a:xfrm>
            <a:off x="6566186" y="17819175"/>
            <a:ext cx="4155064" cy="1569660"/>
          </a:xfrm>
          <a:prstGeom prst="rect">
            <a:avLst/>
          </a:prstGeom>
          <a:noFill/>
        </p:spPr>
        <p:txBody>
          <a:bodyPr wrap="square" rtlCol="0">
            <a:spAutoFit/>
          </a:bodyPr>
          <a:lstStyle/>
          <a:p>
            <a:r>
              <a:rPr lang="en-US" sz="2400" i="1" dirty="0"/>
              <a:t>Fig 4: Photograph of substrate/ice sample holder - bare substrate (left), CO:H</a:t>
            </a:r>
            <a:r>
              <a:rPr lang="en-US" sz="2400" i="1" baseline="-25000" dirty="0"/>
              <a:t>2</a:t>
            </a:r>
            <a:r>
              <a:rPr lang="en-US" sz="2400" i="1" dirty="0"/>
              <a:t>O ice on the sample holder (right)</a:t>
            </a:r>
          </a:p>
        </p:txBody>
      </p:sp>
      <p:sp>
        <p:nvSpPr>
          <p:cNvPr id="42" name="TextBox 41">
            <a:extLst>
              <a:ext uri="{FF2B5EF4-FFF2-40B4-BE49-F238E27FC236}">
                <a16:creationId xmlns:a16="http://schemas.microsoft.com/office/drawing/2014/main" id="{CDD81AFD-142C-4405-86EF-A1B5A2A3C5B8}"/>
              </a:ext>
            </a:extLst>
          </p:cNvPr>
          <p:cNvSpPr txBox="1"/>
          <p:nvPr/>
        </p:nvSpPr>
        <p:spPr>
          <a:xfrm>
            <a:off x="420725" y="24909449"/>
            <a:ext cx="10543758" cy="830997"/>
          </a:xfrm>
          <a:prstGeom prst="rect">
            <a:avLst/>
          </a:prstGeom>
          <a:noFill/>
        </p:spPr>
        <p:txBody>
          <a:bodyPr wrap="square" rtlCol="0">
            <a:spAutoFit/>
          </a:bodyPr>
          <a:lstStyle/>
          <a:p>
            <a:r>
              <a:rPr lang="en-US" sz="2400" i="1" dirty="0"/>
              <a:t>Fig 5: Calorimetry data of H</a:t>
            </a:r>
            <a:r>
              <a:rPr lang="en-US" sz="2400" i="1" baseline="-25000" dirty="0"/>
              <a:t>2</a:t>
            </a:r>
            <a:r>
              <a:rPr lang="en-US" sz="2400" i="1" dirty="0"/>
              <a:t>O ice of different thickness (left) and amount of energy released during crystallization (right)</a:t>
            </a:r>
          </a:p>
        </p:txBody>
      </p:sp>
      <p:sp>
        <p:nvSpPr>
          <p:cNvPr id="44" name="TextBox 43">
            <a:extLst>
              <a:ext uri="{FF2B5EF4-FFF2-40B4-BE49-F238E27FC236}">
                <a16:creationId xmlns:a16="http://schemas.microsoft.com/office/drawing/2014/main" id="{88930103-83F3-4737-9332-F89C5F2AB673}"/>
              </a:ext>
            </a:extLst>
          </p:cNvPr>
          <p:cNvSpPr txBox="1"/>
          <p:nvPr/>
        </p:nvSpPr>
        <p:spPr>
          <a:xfrm>
            <a:off x="11703987" y="15687792"/>
            <a:ext cx="10341079" cy="1200329"/>
          </a:xfrm>
          <a:prstGeom prst="rect">
            <a:avLst/>
          </a:prstGeom>
          <a:noFill/>
        </p:spPr>
        <p:txBody>
          <a:bodyPr wrap="square" rtlCol="0">
            <a:spAutoFit/>
          </a:bodyPr>
          <a:lstStyle/>
          <a:p>
            <a:r>
              <a:rPr lang="en-US" sz="2400" i="1" dirty="0"/>
              <a:t>Fig 2: Temperature-programmed desorption of cometary ices, tracking (a) mass spectra and (b) infrared spectra to follow outgassing and changes in ice concentration (Gudipati et al. 2023)</a:t>
            </a:r>
          </a:p>
        </p:txBody>
      </p:sp>
      <p:sp>
        <p:nvSpPr>
          <p:cNvPr id="45" name="TextBox 44">
            <a:extLst>
              <a:ext uri="{FF2B5EF4-FFF2-40B4-BE49-F238E27FC236}">
                <a16:creationId xmlns:a16="http://schemas.microsoft.com/office/drawing/2014/main" id="{626403E0-5526-4B7E-A33E-7480AE4B7758}"/>
              </a:ext>
            </a:extLst>
          </p:cNvPr>
          <p:cNvSpPr txBox="1"/>
          <p:nvPr/>
        </p:nvSpPr>
        <p:spPr>
          <a:xfrm>
            <a:off x="11552548" y="21417450"/>
            <a:ext cx="9843785" cy="461665"/>
          </a:xfrm>
          <a:prstGeom prst="rect">
            <a:avLst/>
          </a:prstGeom>
          <a:noFill/>
        </p:spPr>
        <p:txBody>
          <a:bodyPr wrap="none" rtlCol="0">
            <a:spAutoFit/>
          </a:bodyPr>
          <a:lstStyle/>
          <a:p>
            <a:r>
              <a:rPr lang="en-US" sz="2400" i="1" dirty="0"/>
              <a:t>Fig 3: Images of Comet 67P and Comet 1P/Halley (Image courtesy: ESA/NASA)</a:t>
            </a:r>
          </a:p>
        </p:txBody>
      </p:sp>
      <p:sp>
        <p:nvSpPr>
          <p:cNvPr id="34" name="TextBox 33">
            <a:extLst>
              <a:ext uri="{FF2B5EF4-FFF2-40B4-BE49-F238E27FC236}">
                <a16:creationId xmlns:a16="http://schemas.microsoft.com/office/drawing/2014/main" id="{1C8770D9-A44F-443F-B27D-1F6F6067F3AE}"/>
              </a:ext>
            </a:extLst>
          </p:cNvPr>
          <p:cNvSpPr txBox="1"/>
          <p:nvPr/>
        </p:nvSpPr>
        <p:spPr>
          <a:xfrm>
            <a:off x="373696" y="30242536"/>
            <a:ext cx="10310704" cy="830997"/>
          </a:xfrm>
          <a:prstGeom prst="rect">
            <a:avLst/>
          </a:prstGeom>
          <a:noFill/>
        </p:spPr>
        <p:txBody>
          <a:bodyPr wrap="square" rtlCol="0">
            <a:spAutoFit/>
          </a:bodyPr>
          <a:lstStyle/>
          <a:p>
            <a:r>
              <a:rPr lang="en-US" sz="2400" i="1" dirty="0"/>
              <a:t>Fig 6: Calorimetry data of CO and CO</a:t>
            </a:r>
            <a:r>
              <a:rPr lang="en-US" sz="2400" i="1" baseline="-25000" dirty="0"/>
              <a:t>2</a:t>
            </a:r>
            <a:r>
              <a:rPr lang="en-US" sz="2400" i="1" dirty="0"/>
              <a:t> mixed H</a:t>
            </a:r>
            <a:r>
              <a:rPr lang="en-US" sz="2400" i="1" baseline="-25000" dirty="0"/>
              <a:t>2</a:t>
            </a:r>
            <a:r>
              <a:rPr lang="en-US" sz="2400" i="1" dirty="0"/>
              <a:t>O ice from </a:t>
            </a:r>
            <a:r>
              <a:rPr lang="en-US" sz="2400" i="1" dirty="0" err="1"/>
              <a:t>Kouchi</a:t>
            </a:r>
            <a:r>
              <a:rPr lang="en-US" sz="2400" i="1" dirty="0"/>
              <a:t> and </a:t>
            </a:r>
            <a:r>
              <a:rPr lang="en-US" sz="2400" i="1" dirty="0" err="1"/>
              <a:t>Sirono</a:t>
            </a:r>
            <a:r>
              <a:rPr lang="en-US" sz="2400" i="1" dirty="0"/>
              <a:t> 2002 (left) and calorimetry data of CO mixed H</a:t>
            </a:r>
            <a:r>
              <a:rPr lang="en-US" sz="2400" i="1" baseline="-25000" dirty="0"/>
              <a:t>2</a:t>
            </a:r>
            <a:r>
              <a:rPr lang="en-US" sz="2400" i="1" dirty="0"/>
              <a:t>O ice; our work (right)</a:t>
            </a:r>
          </a:p>
        </p:txBody>
      </p:sp>
      <p:pic>
        <p:nvPicPr>
          <p:cNvPr id="7" name="Picture 6">
            <a:extLst>
              <a:ext uri="{FF2B5EF4-FFF2-40B4-BE49-F238E27FC236}">
                <a16:creationId xmlns:a16="http://schemas.microsoft.com/office/drawing/2014/main" id="{D2694234-7B18-4764-AEB2-3C39E8FAD434}"/>
              </a:ext>
            </a:extLst>
          </p:cNvPr>
          <p:cNvPicPr>
            <a:picLocks noChangeAspect="1"/>
          </p:cNvPicPr>
          <p:nvPr/>
        </p:nvPicPr>
        <p:blipFill rotWithShape="1">
          <a:blip r:embed="rId12"/>
          <a:srcRect l="5571" r="17857"/>
          <a:stretch/>
        </p:blipFill>
        <p:spPr>
          <a:xfrm rot="5400000">
            <a:off x="648026" y="17408423"/>
            <a:ext cx="2751803" cy="2695312"/>
          </a:xfrm>
          <a:prstGeom prst="rect">
            <a:avLst/>
          </a:prstGeom>
        </p:spPr>
      </p:pic>
      <p:pic>
        <p:nvPicPr>
          <p:cNvPr id="13" name="Picture 12">
            <a:extLst>
              <a:ext uri="{FF2B5EF4-FFF2-40B4-BE49-F238E27FC236}">
                <a16:creationId xmlns:a16="http://schemas.microsoft.com/office/drawing/2014/main" id="{8E5A4D0C-D785-42A6-A085-9777AE0A9E84}"/>
              </a:ext>
            </a:extLst>
          </p:cNvPr>
          <p:cNvPicPr>
            <a:picLocks noChangeAspect="1"/>
          </p:cNvPicPr>
          <p:nvPr/>
        </p:nvPicPr>
        <p:blipFill>
          <a:blip r:embed="rId13"/>
          <a:stretch>
            <a:fillRect/>
          </a:stretch>
        </p:blipFill>
        <p:spPr>
          <a:xfrm>
            <a:off x="1602939" y="13435990"/>
            <a:ext cx="3115326" cy="2645893"/>
          </a:xfrm>
          <a:prstGeom prst="rect">
            <a:avLst/>
          </a:prstGeom>
        </p:spPr>
      </p:pic>
      <p:pic>
        <p:nvPicPr>
          <p:cNvPr id="22" name="Picture 21">
            <a:extLst>
              <a:ext uri="{FF2B5EF4-FFF2-40B4-BE49-F238E27FC236}">
                <a16:creationId xmlns:a16="http://schemas.microsoft.com/office/drawing/2014/main" id="{BB5BB3C0-5AC0-4A88-B319-263475B9015B}"/>
              </a:ext>
            </a:extLst>
          </p:cNvPr>
          <p:cNvPicPr>
            <a:picLocks noChangeAspect="1"/>
          </p:cNvPicPr>
          <p:nvPr/>
        </p:nvPicPr>
        <p:blipFill>
          <a:blip r:embed="rId14"/>
          <a:stretch>
            <a:fillRect/>
          </a:stretch>
        </p:blipFill>
        <p:spPr>
          <a:xfrm>
            <a:off x="5969168" y="13552549"/>
            <a:ext cx="4515098" cy="2151430"/>
          </a:xfrm>
          <a:prstGeom prst="rect">
            <a:avLst/>
          </a:prstGeom>
        </p:spPr>
      </p:pic>
      <p:sp>
        <p:nvSpPr>
          <p:cNvPr id="40" name="TextBox 39">
            <a:extLst>
              <a:ext uri="{FF2B5EF4-FFF2-40B4-BE49-F238E27FC236}">
                <a16:creationId xmlns:a16="http://schemas.microsoft.com/office/drawing/2014/main" id="{582A7057-8DC1-4D48-AC39-9D73CF939D16}"/>
              </a:ext>
            </a:extLst>
          </p:cNvPr>
          <p:cNvSpPr txBox="1"/>
          <p:nvPr/>
        </p:nvSpPr>
        <p:spPr>
          <a:xfrm>
            <a:off x="373696" y="16506371"/>
            <a:ext cx="10500501" cy="830997"/>
          </a:xfrm>
          <a:prstGeom prst="rect">
            <a:avLst/>
          </a:prstGeom>
          <a:noFill/>
        </p:spPr>
        <p:txBody>
          <a:bodyPr wrap="square" rtlCol="0">
            <a:spAutoFit/>
          </a:bodyPr>
          <a:lstStyle/>
          <a:p>
            <a:r>
              <a:rPr lang="en-US" sz="2400" i="1" dirty="0"/>
              <a:t>Fig 1: Graphical representation of energy being released during the phase transition of amorphous </a:t>
            </a:r>
            <a:r>
              <a:rPr lang="en-US" sz="2400" i="1" dirty="0">
                <a:sym typeface="Wingdings" panose="05000000000000000000" pitchFamily="2" charset="2"/>
              </a:rPr>
              <a:t> crystalline H</a:t>
            </a:r>
            <a:r>
              <a:rPr lang="en-US" sz="2400" i="1" baseline="-25000" dirty="0">
                <a:sym typeface="Wingdings" panose="05000000000000000000" pitchFamily="2" charset="2"/>
              </a:rPr>
              <a:t>2</a:t>
            </a:r>
            <a:r>
              <a:rPr lang="en-US" sz="2400" i="1" dirty="0">
                <a:sym typeface="Wingdings" panose="05000000000000000000" pitchFamily="2" charset="2"/>
              </a:rPr>
              <a:t>O ice</a:t>
            </a:r>
            <a:endParaRPr lang="en-US" sz="2400" i="1" dirty="0"/>
          </a:p>
        </p:txBody>
      </p:sp>
      <p:sp>
        <p:nvSpPr>
          <p:cNvPr id="23" name="Arrow: Right 22">
            <a:extLst>
              <a:ext uri="{FF2B5EF4-FFF2-40B4-BE49-F238E27FC236}">
                <a16:creationId xmlns:a16="http://schemas.microsoft.com/office/drawing/2014/main" id="{F6D6D0C1-FCB2-456B-963A-02EF200246EA}"/>
              </a:ext>
            </a:extLst>
          </p:cNvPr>
          <p:cNvSpPr/>
          <p:nvPr/>
        </p:nvSpPr>
        <p:spPr>
          <a:xfrm>
            <a:off x="3318085" y="16087519"/>
            <a:ext cx="4107579" cy="261487"/>
          </a:xfrm>
          <a:prstGeom prst="rightArrow">
            <a:avLst>
              <a:gd name="adj1" fmla="val 57285"/>
              <a:gd name="adj2" fmla="val 115567"/>
            </a:avLst>
          </a:prstGeom>
          <a:gradFill>
            <a:gsLst>
              <a:gs pos="0">
                <a:schemeClr val="accent1">
                  <a:lumMod val="5000"/>
                  <a:lumOff val="95000"/>
                </a:schemeClr>
              </a:gs>
              <a:gs pos="51000">
                <a:schemeClr val="accent1">
                  <a:lumMod val="45000"/>
                  <a:lumOff val="55000"/>
                </a:schemeClr>
              </a:gs>
              <a:gs pos="83000">
                <a:schemeClr val="accent1">
                  <a:lumMod val="45000"/>
                  <a:lumOff val="55000"/>
                </a:schemeClr>
              </a:gs>
              <a:gs pos="0">
                <a:srgbClr val="C0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8455F84-A2D4-4221-84AA-9FB0443032BC}"/>
              </a:ext>
            </a:extLst>
          </p:cNvPr>
          <p:cNvSpPr txBox="1"/>
          <p:nvPr/>
        </p:nvSpPr>
        <p:spPr>
          <a:xfrm>
            <a:off x="2039984" y="16065916"/>
            <a:ext cx="1175322" cy="369332"/>
          </a:xfrm>
          <a:prstGeom prst="rect">
            <a:avLst/>
          </a:prstGeom>
          <a:noFill/>
        </p:spPr>
        <p:txBody>
          <a:bodyPr wrap="none" rtlCol="0">
            <a:spAutoFit/>
          </a:bodyPr>
          <a:lstStyle/>
          <a:p>
            <a:r>
              <a:rPr lang="en-US" i="1" dirty="0">
                <a:highlight>
                  <a:srgbClr val="FFFF00"/>
                </a:highlight>
              </a:rPr>
              <a:t>4 K - 135 K</a:t>
            </a:r>
          </a:p>
        </p:txBody>
      </p:sp>
      <p:sp>
        <p:nvSpPr>
          <p:cNvPr id="43" name="TextBox 42">
            <a:extLst>
              <a:ext uri="{FF2B5EF4-FFF2-40B4-BE49-F238E27FC236}">
                <a16:creationId xmlns:a16="http://schemas.microsoft.com/office/drawing/2014/main" id="{C50D1EDF-2856-4E44-9219-F6207B080995}"/>
              </a:ext>
            </a:extLst>
          </p:cNvPr>
          <p:cNvSpPr txBox="1"/>
          <p:nvPr/>
        </p:nvSpPr>
        <p:spPr>
          <a:xfrm>
            <a:off x="7631222" y="16023675"/>
            <a:ext cx="824265" cy="369332"/>
          </a:xfrm>
          <a:prstGeom prst="rect">
            <a:avLst/>
          </a:prstGeom>
          <a:noFill/>
        </p:spPr>
        <p:txBody>
          <a:bodyPr wrap="none" rtlCol="0">
            <a:spAutoFit/>
          </a:bodyPr>
          <a:lstStyle/>
          <a:p>
            <a:r>
              <a:rPr lang="en-US" i="1" dirty="0">
                <a:highlight>
                  <a:srgbClr val="FFFF00"/>
                </a:highlight>
              </a:rPr>
              <a:t>&gt;135 K</a:t>
            </a:r>
          </a:p>
        </p:txBody>
      </p:sp>
      <p:sp>
        <p:nvSpPr>
          <p:cNvPr id="29" name="Isosceles Triangle 28">
            <a:extLst>
              <a:ext uri="{FF2B5EF4-FFF2-40B4-BE49-F238E27FC236}">
                <a16:creationId xmlns:a16="http://schemas.microsoft.com/office/drawing/2014/main" id="{0DBCC191-58A3-45EA-AF71-9593420DD745}"/>
              </a:ext>
            </a:extLst>
          </p:cNvPr>
          <p:cNvSpPr/>
          <p:nvPr/>
        </p:nvSpPr>
        <p:spPr>
          <a:xfrm>
            <a:off x="5200813" y="15512395"/>
            <a:ext cx="582029" cy="501809"/>
          </a:xfrm>
          <a:prstGeom prst="triangl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52E9847C-7F43-4A5C-8ADB-169D3CE8EFA2}"/>
              </a:ext>
            </a:extLst>
          </p:cNvPr>
          <p:cNvGrpSpPr/>
          <p:nvPr/>
        </p:nvGrpSpPr>
        <p:grpSpPr>
          <a:xfrm rot="10800000">
            <a:off x="5981421" y="13422277"/>
            <a:ext cx="530515" cy="532056"/>
            <a:chOff x="14425642" y="15586683"/>
            <a:chExt cx="1078768" cy="1663092"/>
          </a:xfrm>
        </p:grpSpPr>
        <p:cxnSp>
          <p:nvCxnSpPr>
            <p:cNvPr id="47" name="Connector: Curved 46">
              <a:extLst>
                <a:ext uri="{FF2B5EF4-FFF2-40B4-BE49-F238E27FC236}">
                  <a16:creationId xmlns:a16="http://schemas.microsoft.com/office/drawing/2014/main" id="{A5B1FA65-B4BA-4F95-AB1B-DCC9D633BFD4}"/>
                </a:ext>
              </a:extLst>
            </p:cNvPr>
            <p:cNvCxnSpPr>
              <a:cxnSpLocks/>
            </p:cNvCxnSpPr>
            <p:nvPr/>
          </p:nvCxnSpPr>
          <p:spPr>
            <a:xfrm rot="5400000">
              <a:off x="13854559" y="16157766"/>
              <a:ext cx="1647825" cy="505660"/>
            </a:xfrm>
            <a:prstGeom prst="curvedConnector3">
              <a:avLst>
                <a:gd name="adj1" fmla="val 49422"/>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or: Curved 47">
              <a:extLst>
                <a:ext uri="{FF2B5EF4-FFF2-40B4-BE49-F238E27FC236}">
                  <a16:creationId xmlns:a16="http://schemas.microsoft.com/office/drawing/2014/main" id="{F5769099-D1CC-48B5-AC40-513CD2190F62}"/>
                </a:ext>
              </a:extLst>
            </p:cNvPr>
            <p:cNvCxnSpPr>
              <a:cxnSpLocks/>
            </p:cNvCxnSpPr>
            <p:nvPr/>
          </p:nvCxnSpPr>
          <p:spPr>
            <a:xfrm rot="5400000">
              <a:off x="14148052" y="16157768"/>
              <a:ext cx="1647824" cy="505660"/>
            </a:xfrm>
            <a:prstGeom prst="curvedConnector3">
              <a:avLst>
                <a:gd name="adj1" fmla="val 49422"/>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or: Curved 48">
              <a:extLst>
                <a:ext uri="{FF2B5EF4-FFF2-40B4-BE49-F238E27FC236}">
                  <a16:creationId xmlns:a16="http://schemas.microsoft.com/office/drawing/2014/main" id="{1605392B-026C-42CA-A2F5-9C1A7124CBBF}"/>
                </a:ext>
              </a:extLst>
            </p:cNvPr>
            <p:cNvCxnSpPr>
              <a:cxnSpLocks/>
            </p:cNvCxnSpPr>
            <p:nvPr/>
          </p:nvCxnSpPr>
          <p:spPr>
            <a:xfrm rot="5400000">
              <a:off x="14427667" y="16173033"/>
              <a:ext cx="1647825" cy="505660"/>
            </a:xfrm>
            <a:prstGeom prst="curvedConnector3">
              <a:avLst>
                <a:gd name="adj1" fmla="val 49422"/>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BA7E4E17-1DD7-4794-A9FF-2EEAA5495172}"/>
              </a:ext>
            </a:extLst>
          </p:cNvPr>
          <p:cNvSpPr txBox="1"/>
          <p:nvPr/>
        </p:nvSpPr>
        <p:spPr>
          <a:xfrm>
            <a:off x="985607" y="13726228"/>
            <a:ext cx="1600118" cy="369332"/>
          </a:xfrm>
          <a:prstGeom prst="rect">
            <a:avLst/>
          </a:prstGeom>
          <a:noFill/>
        </p:spPr>
        <p:txBody>
          <a:bodyPr wrap="none" rtlCol="0">
            <a:spAutoFit/>
          </a:bodyPr>
          <a:lstStyle/>
          <a:p>
            <a:r>
              <a:rPr lang="en-US" dirty="0"/>
              <a:t>Amorphous ice</a:t>
            </a:r>
          </a:p>
        </p:txBody>
      </p:sp>
      <p:sp>
        <p:nvSpPr>
          <p:cNvPr id="50" name="TextBox 49">
            <a:extLst>
              <a:ext uri="{FF2B5EF4-FFF2-40B4-BE49-F238E27FC236}">
                <a16:creationId xmlns:a16="http://schemas.microsoft.com/office/drawing/2014/main" id="{54174EF4-F811-4BCD-ADDF-C06BFB86E5F9}"/>
              </a:ext>
            </a:extLst>
          </p:cNvPr>
          <p:cNvSpPr txBox="1"/>
          <p:nvPr/>
        </p:nvSpPr>
        <p:spPr>
          <a:xfrm>
            <a:off x="8491483" y="13443042"/>
            <a:ext cx="1478353" cy="369332"/>
          </a:xfrm>
          <a:prstGeom prst="rect">
            <a:avLst/>
          </a:prstGeom>
          <a:noFill/>
        </p:spPr>
        <p:txBody>
          <a:bodyPr wrap="none" rtlCol="0">
            <a:spAutoFit/>
          </a:bodyPr>
          <a:lstStyle/>
          <a:p>
            <a:r>
              <a:rPr lang="en-US" dirty="0"/>
              <a:t>Crystalline ice</a:t>
            </a:r>
          </a:p>
        </p:txBody>
      </p:sp>
      <p:sp>
        <p:nvSpPr>
          <p:cNvPr id="51" name="Rectangle 50">
            <a:extLst>
              <a:ext uri="{FF2B5EF4-FFF2-40B4-BE49-F238E27FC236}">
                <a16:creationId xmlns:a16="http://schemas.microsoft.com/office/drawing/2014/main" id="{2F532740-7577-49D0-85A6-88E24167B6AB}"/>
              </a:ext>
            </a:extLst>
          </p:cNvPr>
          <p:cNvSpPr/>
          <p:nvPr/>
        </p:nvSpPr>
        <p:spPr>
          <a:xfrm>
            <a:off x="10964483" y="30060617"/>
            <a:ext cx="10464535" cy="1015663"/>
          </a:xfrm>
          <a:prstGeom prst="rect">
            <a:avLst/>
          </a:prstGeom>
        </p:spPr>
        <p:txBody>
          <a:bodyPr wrap="square">
            <a:spAutoFit/>
          </a:bodyPr>
          <a:lstStyle/>
          <a:p>
            <a:r>
              <a:rPr lang="en-US" sz="2000" b="1" dirty="0"/>
              <a:t>References</a:t>
            </a:r>
          </a:p>
          <a:p>
            <a:r>
              <a:rPr lang="en-US" sz="2000" dirty="0"/>
              <a:t>(1) Gudipati et al. (2023) </a:t>
            </a:r>
            <a:r>
              <a:rPr lang="en-US" sz="2000" i="1" dirty="0"/>
              <a:t>Faraday Discussions, </a:t>
            </a:r>
            <a:r>
              <a:rPr lang="en-US" sz="2000" b="1" dirty="0"/>
              <a:t>245</a:t>
            </a:r>
            <a:r>
              <a:rPr lang="en-US" sz="2000" dirty="0"/>
              <a:t>, 467 (2) </a:t>
            </a:r>
            <a:r>
              <a:rPr lang="en-US" sz="2000" dirty="0" err="1"/>
              <a:t>Gasc</a:t>
            </a:r>
            <a:r>
              <a:rPr lang="en-US" sz="2000" dirty="0"/>
              <a:t>, S. et al. (2017) </a:t>
            </a:r>
            <a:r>
              <a:rPr lang="en-US" sz="2000" i="1" dirty="0"/>
              <a:t>MNRAS, </a:t>
            </a:r>
            <a:r>
              <a:rPr lang="en-US" sz="2000" b="1" dirty="0"/>
              <a:t>469</a:t>
            </a:r>
            <a:r>
              <a:rPr lang="en-US" sz="2000" dirty="0"/>
              <a:t>, S108. (3) </a:t>
            </a:r>
            <a:r>
              <a:rPr lang="en-US" sz="2000" dirty="0" err="1"/>
              <a:t>Kouchi</a:t>
            </a:r>
            <a:r>
              <a:rPr lang="en-US" sz="2000" dirty="0"/>
              <a:t> and </a:t>
            </a:r>
            <a:r>
              <a:rPr lang="en-US" sz="2000" dirty="0" err="1"/>
              <a:t>Sirono</a:t>
            </a:r>
            <a:r>
              <a:rPr lang="en-US" sz="2000" dirty="0"/>
              <a:t> (2002) </a:t>
            </a:r>
            <a:r>
              <a:rPr lang="en-US" sz="2000" i="1" dirty="0"/>
              <a:t>GRL</a:t>
            </a:r>
            <a:r>
              <a:rPr lang="en-US" sz="2000" dirty="0"/>
              <a:t>, </a:t>
            </a:r>
            <a:r>
              <a:rPr lang="en-US" sz="2000" b="1" dirty="0"/>
              <a:t>28</a:t>
            </a:r>
            <a:r>
              <a:rPr lang="en-US" sz="2000" dirty="0"/>
              <a:t>, 827</a:t>
            </a:r>
            <a:r>
              <a:rPr lang="en-US" sz="2000" i="1" dirty="0"/>
              <a:t> </a:t>
            </a:r>
          </a:p>
        </p:txBody>
      </p:sp>
      <p:sp>
        <p:nvSpPr>
          <p:cNvPr id="21" name="Arrow: Left 20">
            <a:extLst>
              <a:ext uri="{FF2B5EF4-FFF2-40B4-BE49-F238E27FC236}">
                <a16:creationId xmlns:a16="http://schemas.microsoft.com/office/drawing/2014/main" id="{C80CAB6C-8981-40F7-8FC4-4EF3F3C4C601}"/>
              </a:ext>
            </a:extLst>
          </p:cNvPr>
          <p:cNvSpPr/>
          <p:nvPr/>
        </p:nvSpPr>
        <p:spPr>
          <a:xfrm rot="5400000">
            <a:off x="1550342" y="22048716"/>
            <a:ext cx="774757" cy="304110"/>
          </a:xfrm>
          <a:prstGeom prst="leftArrow">
            <a:avLst>
              <a:gd name="adj1" fmla="val 50000"/>
              <a:gd name="adj2" fmla="val 1179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rrow: Left 51">
            <a:extLst>
              <a:ext uri="{FF2B5EF4-FFF2-40B4-BE49-F238E27FC236}">
                <a16:creationId xmlns:a16="http://schemas.microsoft.com/office/drawing/2014/main" id="{3E6DB13E-49E1-42E0-BFD0-58402BCA05C0}"/>
              </a:ext>
            </a:extLst>
          </p:cNvPr>
          <p:cNvSpPr/>
          <p:nvPr/>
        </p:nvSpPr>
        <p:spPr>
          <a:xfrm rot="10800000">
            <a:off x="2930706" y="23582443"/>
            <a:ext cx="774757" cy="304110"/>
          </a:xfrm>
          <a:prstGeom prst="leftArrow">
            <a:avLst>
              <a:gd name="adj1" fmla="val 50000"/>
              <a:gd name="adj2" fmla="val 1179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ED157E2-73EB-4D81-9DD7-2D5834481B8F}"/>
              </a:ext>
            </a:extLst>
          </p:cNvPr>
          <p:cNvSpPr txBox="1"/>
          <p:nvPr/>
        </p:nvSpPr>
        <p:spPr>
          <a:xfrm>
            <a:off x="2023927" y="22218818"/>
            <a:ext cx="1241237" cy="369332"/>
          </a:xfrm>
          <a:prstGeom prst="rect">
            <a:avLst/>
          </a:prstGeom>
          <a:noFill/>
        </p:spPr>
        <p:txBody>
          <a:bodyPr wrap="none" rtlCol="0">
            <a:spAutoFit/>
          </a:bodyPr>
          <a:lstStyle/>
          <a:p>
            <a:r>
              <a:rPr lang="en-US" dirty="0"/>
              <a:t>Exothermic</a:t>
            </a:r>
          </a:p>
        </p:txBody>
      </p:sp>
      <p:sp>
        <p:nvSpPr>
          <p:cNvPr id="53" name="TextBox 52">
            <a:extLst>
              <a:ext uri="{FF2B5EF4-FFF2-40B4-BE49-F238E27FC236}">
                <a16:creationId xmlns:a16="http://schemas.microsoft.com/office/drawing/2014/main" id="{B2487EA1-53B6-41A8-805D-7ED4E5769998}"/>
              </a:ext>
            </a:extLst>
          </p:cNvPr>
          <p:cNvSpPr txBox="1"/>
          <p:nvPr/>
        </p:nvSpPr>
        <p:spPr>
          <a:xfrm>
            <a:off x="1609762" y="23517221"/>
            <a:ext cx="1391728" cy="369332"/>
          </a:xfrm>
          <a:prstGeom prst="rect">
            <a:avLst/>
          </a:prstGeom>
          <a:noFill/>
        </p:spPr>
        <p:txBody>
          <a:bodyPr wrap="none" rtlCol="0">
            <a:spAutoFit/>
          </a:bodyPr>
          <a:lstStyle/>
          <a:p>
            <a:r>
              <a:rPr lang="en-US" dirty="0"/>
              <a:t>Endothermic</a:t>
            </a:r>
          </a:p>
        </p:txBody>
      </p:sp>
      <p:sp>
        <p:nvSpPr>
          <p:cNvPr id="62" name="Arrow: Left 61">
            <a:extLst>
              <a:ext uri="{FF2B5EF4-FFF2-40B4-BE49-F238E27FC236}">
                <a16:creationId xmlns:a16="http://schemas.microsoft.com/office/drawing/2014/main" id="{019F25A0-3A6E-4419-95B3-AE944DF62029}"/>
              </a:ext>
            </a:extLst>
          </p:cNvPr>
          <p:cNvSpPr/>
          <p:nvPr/>
        </p:nvSpPr>
        <p:spPr>
          <a:xfrm rot="17874094">
            <a:off x="7061252" y="26580590"/>
            <a:ext cx="535355" cy="318559"/>
          </a:xfrm>
          <a:prstGeom prst="leftArrow">
            <a:avLst>
              <a:gd name="adj1" fmla="val 50000"/>
              <a:gd name="adj2" fmla="val 712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Arrow: Left 62">
            <a:extLst>
              <a:ext uri="{FF2B5EF4-FFF2-40B4-BE49-F238E27FC236}">
                <a16:creationId xmlns:a16="http://schemas.microsoft.com/office/drawing/2014/main" id="{1ED777F2-07AF-4FFB-BDC2-C3492B73B5AA}"/>
              </a:ext>
            </a:extLst>
          </p:cNvPr>
          <p:cNvSpPr/>
          <p:nvPr/>
        </p:nvSpPr>
        <p:spPr>
          <a:xfrm rot="17404314">
            <a:off x="8559571" y="27433586"/>
            <a:ext cx="691135" cy="304110"/>
          </a:xfrm>
          <a:prstGeom prst="leftArrow">
            <a:avLst>
              <a:gd name="adj1" fmla="val 50000"/>
              <a:gd name="adj2" fmla="val 929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A2DE6C2F-1D39-4FD3-A9AD-A1CC0DE9002A}"/>
              </a:ext>
            </a:extLst>
          </p:cNvPr>
          <p:cNvSpPr txBox="1"/>
          <p:nvPr/>
        </p:nvSpPr>
        <p:spPr>
          <a:xfrm>
            <a:off x="7010603" y="26107530"/>
            <a:ext cx="1241237" cy="369332"/>
          </a:xfrm>
          <a:prstGeom prst="rect">
            <a:avLst/>
          </a:prstGeom>
          <a:noFill/>
        </p:spPr>
        <p:txBody>
          <a:bodyPr wrap="none" rtlCol="0">
            <a:spAutoFit/>
          </a:bodyPr>
          <a:lstStyle/>
          <a:p>
            <a:r>
              <a:rPr lang="en-US" dirty="0"/>
              <a:t>Exothermic</a:t>
            </a:r>
          </a:p>
        </p:txBody>
      </p:sp>
      <p:sp>
        <p:nvSpPr>
          <p:cNvPr id="65" name="TextBox 64">
            <a:extLst>
              <a:ext uri="{FF2B5EF4-FFF2-40B4-BE49-F238E27FC236}">
                <a16:creationId xmlns:a16="http://schemas.microsoft.com/office/drawing/2014/main" id="{7EE463CA-246B-466A-A583-BC3CF685F8FB}"/>
              </a:ext>
            </a:extLst>
          </p:cNvPr>
          <p:cNvSpPr txBox="1"/>
          <p:nvPr/>
        </p:nvSpPr>
        <p:spPr>
          <a:xfrm>
            <a:off x="8578071" y="26901692"/>
            <a:ext cx="1391728" cy="369332"/>
          </a:xfrm>
          <a:prstGeom prst="rect">
            <a:avLst/>
          </a:prstGeom>
          <a:noFill/>
        </p:spPr>
        <p:txBody>
          <a:bodyPr wrap="none" rtlCol="0">
            <a:spAutoFit/>
          </a:bodyPr>
          <a:lstStyle/>
          <a:p>
            <a:r>
              <a:rPr lang="en-US" dirty="0"/>
              <a:t>Endothermic</a:t>
            </a:r>
          </a:p>
        </p:txBody>
      </p:sp>
    </p:spTree>
    <p:extLst>
      <p:ext uri="{BB962C8B-B14F-4D97-AF65-F5344CB8AC3E}">
        <p14:creationId xmlns:p14="http://schemas.microsoft.com/office/powerpoint/2010/main" val="1899794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1507</TotalTime>
  <Words>629</Words>
  <Application>Microsoft Office PowerPoint</Application>
  <PresentationFormat>Custom</PresentationFormat>
  <Paragraphs>50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Poster Template Guidelines</dc:title>
  <dc:creator>Chen, Joy (US 183B)</dc:creator>
  <cp:lastModifiedBy>Kushwaha, Rahul Kumar (3227)</cp:lastModifiedBy>
  <cp:revision>177</cp:revision>
  <dcterms:created xsi:type="dcterms:W3CDTF">2022-08-22T17:05:38Z</dcterms:created>
  <dcterms:modified xsi:type="dcterms:W3CDTF">2023-11-07T22:21:21Z</dcterms:modified>
</cp:coreProperties>
</file>