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a:srgbClr val="FF9300"/>
    <a:srgbClr val="0432FF"/>
    <a:srgbClr val="FFD579"/>
    <a:srgbClr val="FF8AD8"/>
    <a:srgbClr val="009193"/>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6"/>
    <p:restoredTop sz="96327"/>
  </p:normalViewPr>
  <p:slideViewPr>
    <p:cSldViewPr snapToGrid="0">
      <p:cViewPr varScale="1">
        <p:scale>
          <a:sx n="26" d="100"/>
          <a:sy n="26" d="100"/>
        </p:scale>
        <p:origin x="3560" y="3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 Mary (US 3980)" userId="8ed08163-5696-4281-bc74-4b6c01a6f821" providerId="ADAL" clId="{151A4CF0-5A02-1946-AF58-556A64A4B2F4}"/>
    <pc:docChg chg="delSld">
      <pc:chgData name="Park, Mary (US 3980)" userId="8ed08163-5696-4281-bc74-4b6c01a6f821" providerId="ADAL" clId="{151A4CF0-5A02-1946-AF58-556A64A4B2F4}" dt="2023-10-03T16:54:32.640" v="0" actId="2696"/>
      <pc:docMkLst>
        <pc:docMk/>
      </pc:docMkLst>
      <pc:sldChg chg="del">
        <pc:chgData name="Park, Mary (US 3980)" userId="8ed08163-5696-4281-bc74-4b6c01a6f821" providerId="ADAL" clId="{151A4CF0-5A02-1946-AF58-556A64A4B2F4}" dt="2023-10-03T16:54:32.640" v="0" actId="2696"/>
        <pc:sldMkLst>
          <pc:docMk/>
          <pc:sldMk cId="1845750298"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10/3/23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10/3/23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10/3/23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10/3/23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10/3/23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10/3/23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10/3/23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 name="Rectangle 1122">
            <a:extLst>
              <a:ext uri="{FF2B5EF4-FFF2-40B4-BE49-F238E27FC236}">
                <a16:creationId xmlns:a16="http://schemas.microsoft.com/office/drawing/2014/main" id="{8BB8F9F2-1CBD-BC38-6066-8CC4F18C5D8E}"/>
              </a:ext>
            </a:extLst>
          </p:cNvPr>
          <p:cNvSpPr/>
          <p:nvPr/>
        </p:nvSpPr>
        <p:spPr>
          <a:xfrm>
            <a:off x="569068" y="24857575"/>
            <a:ext cx="21376532" cy="4247317"/>
          </a:xfrm>
          <a:prstGeom prst="rect">
            <a:avLst/>
          </a:prstGeom>
        </p:spPr>
        <p:txBody>
          <a:bodyPr wrap="square">
            <a:spAutoFit/>
          </a:bodyPr>
          <a:lstStyle/>
          <a:p>
            <a:r>
              <a:rPr lang="en-US" sz="3000" b="1" dirty="0"/>
              <a:t>Significance of Results/Benefits to NASA/JPL </a:t>
            </a:r>
            <a:endParaRPr lang="en-US" sz="3000" dirty="0">
              <a:solidFill>
                <a:srgbClr val="FF0000"/>
              </a:solidFill>
            </a:endParaRPr>
          </a:p>
          <a:p>
            <a:r>
              <a:rPr lang="en-US" sz="2400" dirty="0"/>
              <a:t>This study yields significant insights in several key areas:</a:t>
            </a:r>
          </a:p>
          <a:p>
            <a:pPr marL="457200" indent="-457200">
              <a:buAutoNum type="arabicParenR"/>
            </a:pPr>
            <a:r>
              <a:rPr lang="en-US" sz="2400" b="1" dirty="0"/>
              <a:t>SW sputtering’s Role:</a:t>
            </a:r>
            <a:r>
              <a:rPr lang="en-US" sz="2400" dirty="0"/>
              <a:t> </a:t>
            </a:r>
            <a:r>
              <a:rPr lang="en-US" sz="2400" u="sng" dirty="0"/>
              <a:t>SW sputtering is a significant factor influencing water vapor production on Ceres</a:t>
            </a:r>
          </a:p>
          <a:p>
            <a:pPr marL="457200" indent="-457200">
              <a:buAutoNum type="arabicParenR"/>
            </a:pPr>
            <a:r>
              <a:rPr lang="en-US" sz="2400" b="1" dirty="0"/>
              <a:t>Utilization of Real Data:</a:t>
            </a:r>
            <a:r>
              <a:rPr lang="en-US" sz="2400" dirty="0"/>
              <a:t> This study </a:t>
            </a:r>
            <a:r>
              <a:rPr lang="en-US" sz="2400" u="sng" dirty="0"/>
              <a:t>utilizes physical data</a:t>
            </a:r>
            <a:r>
              <a:rPr lang="en-US" sz="2400" dirty="0"/>
              <a:t> collected by spacecrafts, propagating them to to Ceres’ </a:t>
            </a:r>
          </a:p>
          <a:p>
            <a:r>
              <a:rPr lang="en-US" sz="2400" dirty="0"/>
              <a:t>	location after validation with MAVEN in Figure 6. This approaches </a:t>
            </a:r>
            <a:r>
              <a:rPr lang="en-US" sz="2400" u="sng" dirty="0"/>
              <a:t>successfully interprets the transient water vapor </a:t>
            </a:r>
            <a:endParaRPr lang="en-US" sz="2400" dirty="0"/>
          </a:p>
          <a:p>
            <a:r>
              <a:rPr lang="en-US" sz="2400" dirty="0"/>
              <a:t>	</a:t>
            </a:r>
            <a:r>
              <a:rPr lang="en-US" sz="2400" u="sng" dirty="0"/>
              <a:t>observation</a:t>
            </a:r>
            <a:r>
              <a:rPr lang="en-US" sz="2400" dirty="0"/>
              <a:t> on Ceres. This methodology can be applied to estimate the </a:t>
            </a:r>
            <a:r>
              <a:rPr lang="en-US" sz="2400" u="sng" dirty="0"/>
              <a:t>impact of SW sputtering on water vapor or </a:t>
            </a:r>
          </a:p>
          <a:p>
            <a:r>
              <a:rPr lang="en-US" sz="2400" dirty="0"/>
              <a:t>	</a:t>
            </a:r>
            <a:r>
              <a:rPr lang="en-US" sz="2400" u="sng" dirty="0"/>
              <a:t>exosphere formation in other icy moons, without the need for additional spacecrafts near the target planet</a:t>
            </a:r>
            <a:r>
              <a:rPr lang="en-US" sz="2400" dirty="0"/>
              <a:t>. </a:t>
            </a:r>
          </a:p>
          <a:p>
            <a:r>
              <a:rPr lang="en-US" sz="2400" dirty="0"/>
              <a:t>3) </a:t>
            </a:r>
            <a:r>
              <a:rPr lang="en-US" sz="2400" b="1" dirty="0"/>
              <a:t>Future Prospects:</a:t>
            </a:r>
            <a:r>
              <a:rPr lang="en-US" sz="2400" dirty="0"/>
              <a:t> This research can be expanded upon in future work to </a:t>
            </a:r>
            <a:r>
              <a:rPr lang="en-US" sz="2400" u="sng" dirty="0"/>
              <a:t>explore the SW sputtering effect on the</a:t>
            </a:r>
            <a:r>
              <a:rPr lang="en-US" sz="2400" dirty="0"/>
              <a:t> </a:t>
            </a:r>
          </a:p>
          <a:p>
            <a:r>
              <a:rPr lang="en-US" sz="2400" dirty="0"/>
              <a:t>	</a:t>
            </a:r>
            <a:r>
              <a:rPr lang="en-US" sz="2400" u="sng" dirty="0"/>
              <a:t>water vapor formation from the water-rich regolith (phyllosilicate) in Ceres or other celestial bodies like Europa</a:t>
            </a:r>
            <a:r>
              <a:rPr lang="en-US" sz="2400" dirty="0"/>
              <a:t>. </a:t>
            </a:r>
          </a:p>
          <a:p>
            <a:r>
              <a:rPr lang="en-US" sz="2400" dirty="0"/>
              <a:t>	This expansion aims to enhance our understanding of the mechanism responsible for the substantial water 	vapor </a:t>
            </a:r>
          </a:p>
          <a:p>
            <a:r>
              <a:rPr lang="en-US" sz="2400" dirty="0"/>
              <a:t>	presence observed in the exosphere of Ceres. </a:t>
            </a:r>
            <a:endParaRPr lang="en-US" sz="2400" dirty="0">
              <a:solidFill>
                <a:srgbClr val="FF0000"/>
              </a:solidFill>
            </a:endParaRPr>
          </a:p>
        </p:txBody>
      </p:sp>
      <p:sp>
        <p:nvSpPr>
          <p:cNvPr id="3" name="Rectangle 2">
            <a:extLst>
              <a:ext uri="{FF2B5EF4-FFF2-40B4-BE49-F238E27FC236}">
                <a16:creationId xmlns:a16="http://schemas.microsoft.com/office/drawing/2014/main" id="{17008870-3C96-F7DA-7C91-760C1D693711}"/>
              </a:ext>
            </a:extLst>
          </p:cNvPr>
          <p:cNvSpPr/>
          <p:nvPr/>
        </p:nvSpPr>
        <p:spPr>
          <a:xfrm>
            <a:off x="0" y="-54024"/>
            <a:ext cx="21945600" cy="1389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1290023"/>
            <a:ext cx="21945600" cy="503687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4503273" y="31441458"/>
            <a:ext cx="8050696" cy="1384995"/>
          </a:xfrm>
          <a:prstGeom prst="rect">
            <a:avLst/>
          </a:prstGeom>
          <a:noFill/>
        </p:spPr>
        <p:txBody>
          <a:bodyPr wrap="square" rtlCol="0">
            <a:spAutoFit/>
          </a:bodyPr>
          <a:lstStyle/>
          <a:p>
            <a:r>
              <a:rPr lang="en-US" sz="2100" b="1" dirty="0">
                <a:latin typeface="Helvetica" pitchFamily="2" charset="0"/>
                <a:cs typeface="Arial" panose="020B0604020202020204" pitchFamily="34" charset="0"/>
              </a:rPr>
              <a:t>National Aeronautics and Space Administration</a:t>
            </a:r>
          </a:p>
          <a:p>
            <a:r>
              <a:rPr lang="en-US" sz="2100" b="1" dirty="0">
                <a:latin typeface="Helvetica" pitchFamily="2" charset="0"/>
                <a:cs typeface="Arial" panose="020B0604020202020204" pitchFamily="34" charset="0"/>
              </a:rPr>
              <a:t>Jet Propulsion Laboratory</a:t>
            </a:r>
          </a:p>
          <a:p>
            <a:r>
              <a:rPr lang="en-US" sz="2100" dirty="0">
                <a:latin typeface="Helvetica" pitchFamily="2" charset="0"/>
                <a:cs typeface="Arial" panose="020B0604020202020204" pitchFamily="34" charset="0"/>
              </a:rPr>
              <a:t>California Institute of Technology</a:t>
            </a:r>
          </a:p>
          <a:p>
            <a:r>
              <a:rPr lang="en-US" sz="2100" dirty="0">
                <a:latin typeface="Helvetica" pitchFamily="2" charset="0"/>
                <a:cs typeface="Arial" panose="020B0604020202020204" pitchFamily="34" charset="0"/>
              </a:rPr>
              <a:t>Pasadena, California   </a:t>
            </a:r>
            <a:r>
              <a:rPr lang="en-US" sz="2100" b="1" dirty="0" err="1">
                <a:latin typeface="Helvetica" pitchFamily="2" charset="0"/>
                <a:cs typeface="Arial" panose="020B0604020202020204" pitchFamily="34" charset="0"/>
              </a:rPr>
              <a:t>www.nasa.gov</a:t>
            </a:r>
            <a:endParaRPr lang="en-US" sz="21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42463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4" name="TextBox 13">
            <a:extLst>
              <a:ext uri="{FF2B5EF4-FFF2-40B4-BE49-F238E27FC236}">
                <a16:creationId xmlns:a16="http://schemas.microsoft.com/office/drawing/2014/main" id="{E03CE19A-D280-F67F-3E02-115A87F9AEB3}"/>
              </a:ext>
            </a:extLst>
          </p:cNvPr>
          <p:cNvSpPr txBox="1"/>
          <p:nvPr/>
        </p:nvSpPr>
        <p:spPr>
          <a:xfrm>
            <a:off x="340242" y="2195235"/>
            <a:ext cx="21106101" cy="1200329"/>
          </a:xfrm>
          <a:prstGeom prst="rect">
            <a:avLst/>
          </a:prstGeom>
          <a:noFill/>
        </p:spPr>
        <p:txBody>
          <a:bodyPr wrap="square" rtlCol="0">
            <a:spAutoFit/>
          </a:bodyPr>
          <a:lstStyle/>
          <a:p>
            <a:pPr algn="ctr"/>
            <a:r>
              <a:rPr lang="en-US" altLang="ko-KR" sz="7200" b="1" dirty="0">
                <a:solidFill>
                  <a:schemeClr val="bg1"/>
                </a:solidFill>
                <a:latin typeface="Arial" panose="020B0604020202020204" pitchFamily="34" charset="0"/>
                <a:cs typeface="Arial" panose="020B0604020202020204" pitchFamily="34" charset="0"/>
              </a:rPr>
              <a:t>Ice to water vapor on Ceres: solar sputtering </a:t>
            </a:r>
            <a:endParaRPr lang="en-US" sz="7200"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432E216-21F1-A2C5-49F4-69DE267EBFE5}"/>
              </a:ext>
            </a:extLst>
          </p:cNvPr>
          <p:cNvSpPr txBox="1"/>
          <p:nvPr/>
        </p:nvSpPr>
        <p:spPr>
          <a:xfrm>
            <a:off x="1321090" y="3536304"/>
            <a:ext cx="19376571" cy="1261884"/>
          </a:xfrm>
          <a:prstGeom prst="rect">
            <a:avLst/>
          </a:prstGeom>
          <a:noFill/>
        </p:spPr>
        <p:txBody>
          <a:bodyPr wrap="square" rtlCol="0">
            <a:spAutoFit/>
          </a:bodyPr>
          <a:lstStyle/>
          <a:p>
            <a:pPr algn="ctr"/>
            <a:r>
              <a:rPr lang="en-US" sz="3800" b="1" dirty="0" err="1">
                <a:solidFill>
                  <a:schemeClr val="bg1"/>
                </a:solidFill>
                <a:latin typeface="Arial" panose="020B0604020202020204" pitchFamily="34" charset="0"/>
                <a:cs typeface="Arial" panose="020B0604020202020204" pitchFamily="34" charset="0"/>
              </a:rPr>
              <a:t>Kyoungwon</a:t>
            </a:r>
            <a:r>
              <a:rPr lang="en-US" sz="3800" b="1" dirty="0">
                <a:solidFill>
                  <a:schemeClr val="bg1"/>
                </a:solidFill>
                <a:latin typeface="Arial" panose="020B0604020202020204" pitchFamily="34" charset="0"/>
                <a:cs typeface="Arial" panose="020B0604020202020204" pitchFamily="34" charset="0"/>
              </a:rPr>
              <a:t> (Mary) Park, JPL Postdoctoral Fellow (398)</a:t>
            </a:r>
          </a:p>
          <a:p>
            <a:pPr algn="ctr"/>
            <a:r>
              <a:rPr lang="en-US" sz="3800" b="1">
                <a:solidFill>
                  <a:schemeClr val="bg1"/>
                </a:solidFill>
                <a:latin typeface="Arial" panose="020B0604020202020204" pitchFamily="34" charset="0"/>
                <a:cs typeface="Arial" panose="020B0604020202020204" pitchFamily="34" charset="0"/>
              </a:rPr>
              <a:t>Paul von </a:t>
            </a:r>
            <a:r>
              <a:rPr lang="en-US" sz="3800" b="1" dirty="0" err="1">
                <a:solidFill>
                  <a:schemeClr val="bg1"/>
                </a:solidFill>
                <a:latin typeface="Arial" panose="020B0604020202020204" pitchFamily="34" charset="0"/>
                <a:cs typeface="Arial" panose="020B0604020202020204" pitchFamily="34" charset="0"/>
              </a:rPr>
              <a:t>Allmen</a:t>
            </a:r>
            <a:r>
              <a:rPr lang="en-US" sz="3800" b="1" dirty="0">
                <a:solidFill>
                  <a:schemeClr val="bg1"/>
                </a:solidFill>
                <a:latin typeface="Arial" panose="020B0604020202020204" pitchFamily="34" charset="0"/>
                <a:cs typeface="Arial" panose="020B0604020202020204" pitchFamily="34" charset="0"/>
              </a:rPr>
              <a:t> (398)</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1462525"/>
            <a:ext cx="2041602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rotWithShape="1">
          <a:blip r:embed="rId2"/>
          <a:srcRect t="9383" b="7965"/>
          <a:stretch/>
        </p:blipFill>
        <p:spPr>
          <a:xfrm>
            <a:off x="19897512" y="0"/>
            <a:ext cx="1548832" cy="1280160"/>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367969" y="31456747"/>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PRD-P-032</a:t>
            </a:r>
          </a:p>
          <a:p>
            <a:pPr>
              <a:spcBef>
                <a:spcPts val="1200"/>
              </a:spcBef>
            </a:pPr>
            <a:r>
              <a:rPr lang="en-US" sz="2000" dirty="0">
                <a:latin typeface="Helvetica" pitchFamily="2" charset="0"/>
                <a:cs typeface="Arial" panose="020B0604020202020204" pitchFamily="34" charset="0"/>
              </a:rPr>
              <a:t>Copyright 2023. All rights reserved.</a:t>
            </a:r>
          </a:p>
        </p:txBody>
      </p:sp>
      <p:grpSp>
        <p:nvGrpSpPr>
          <p:cNvPr id="6" name="Group 5">
            <a:extLst>
              <a:ext uri="{FF2B5EF4-FFF2-40B4-BE49-F238E27FC236}">
                <a16:creationId xmlns:a16="http://schemas.microsoft.com/office/drawing/2014/main" id="{7D0DA8EE-C4E9-2307-FBA1-E7E30B7DD10D}"/>
              </a:ext>
            </a:extLst>
          </p:cNvPr>
          <p:cNvGrpSpPr/>
          <p:nvPr/>
        </p:nvGrpSpPr>
        <p:grpSpPr>
          <a:xfrm>
            <a:off x="10811643" y="31299802"/>
            <a:ext cx="10881360" cy="1691640"/>
            <a:chOff x="8541399" y="29745991"/>
            <a:chExt cx="6943428" cy="1968489"/>
          </a:xfrm>
        </p:grpSpPr>
        <p:sp>
          <p:nvSpPr>
            <p:cNvPr id="12" name="Rectangle 11">
              <a:extLst>
                <a:ext uri="{FF2B5EF4-FFF2-40B4-BE49-F238E27FC236}">
                  <a16:creationId xmlns:a16="http://schemas.microsoft.com/office/drawing/2014/main" id="{E1B6AD9F-C2D0-FAA0-B80B-B64AFDA924FD}"/>
                </a:ext>
              </a:extLst>
            </p:cNvPr>
            <p:cNvSpPr/>
            <p:nvPr/>
          </p:nvSpPr>
          <p:spPr>
            <a:xfrm>
              <a:off x="8541399" y="29745991"/>
              <a:ext cx="6943428" cy="166035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extBox 1">
              <a:extLst>
                <a:ext uri="{FF2B5EF4-FFF2-40B4-BE49-F238E27FC236}">
                  <a16:creationId xmlns:a16="http://schemas.microsoft.com/office/drawing/2014/main" id="{15F8681B-2025-FBE5-4C9F-CD63D9834A06}"/>
                </a:ext>
              </a:extLst>
            </p:cNvPr>
            <p:cNvSpPr txBox="1"/>
            <p:nvPr/>
          </p:nvSpPr>
          <p:spPr>
            <a:xfrm>
              <a:off x="8630863" y="29926411"/>
              <a:ext cx="6805658" cy="1788069"/>
            </a:xfrm>
            <a:prstGeom prst="rect">
              <a:avLst/>
            </a:prstGeom>
            <a:noFill/>
          </p:spPr>
          <p:txBody>
            <a:bodyPr wrap="square" rtlCol="0">
              <a:spAutoFit/>
            </a:bodyPr>
            <a:lstStyle/>
            <a:p>
              <a:pPr>
                <a:spcBef>
                  <a:spcPct val="0"/>
                </a:spcBef>
              </a:pPr>
              <a:r>
                <a:rPr lang="en-US" altLang="en-US" sz="2400" b="1" dirty="0">
                  <a:latin typeface="Arial" panose="020B0604020202020204" pitchFamily="34" charset="0"/>
                </a:rPr>
                <a:t>Publications and Acknowledgements:</a:t>
              </a:r>
            </a:p>
            <a:p>
              <a:pPr>
                <a:spcBef>
                  <a:spcPct val="0"/>
                </a:spcBef>
              </a:pPr>
              <a:r>
                <a:rPr lang="en-US" altLang="en-US" sz="2300" dirty="0">
                  <a:latin typeface="Arial" panose="020B0604020202020204" pitchFamily="34" charset="0"/>
                </a:rPr>
                <a:t>Manuscript is in </a:t>
              </a:r>
              <a:r>
                <a:rPr lang="en-US" altLang="en-US" sz="2300" dirty="0" err="1">
                  <a:latin typeface="Arial" panose="020B0604020202020204" pitchFamily="34" charset="0"/>
                </a:rPr>
                <a:t>preparation.This</a:t>
              </a:r>
              <a:r>
                <a:rPr lang="en-US" altLang="en-US" sz="2300" dirty="0">
                  <a:latin typeface="Arial" panose="020B0604020202020204" pitchFamily="34" charset="0"/>
                </a:rPr>
                <a:t> research is supported by ROSES DDAP project </a:t>
              </a:r>
              <a:r>
                <a:rPr lang="en-US" altLang="en-US" sz="2400" b="1" dirty="0">
                  <a:latin typeface="Arial" panose="020B0604020202020204" pitchFamily="34" charset="0"/>
                </a:rPr>
                <a:t>Author Contact Information: </a:t>
              </a:r>
              <a:r>
                <a:rPr lang="en-US" altLang="en-US" sz="2400" b="1" i="1" dirty="0">
                  <a:solidFill>
                    <a:schemeClr val="bg2">
                      <a:lumMod val="50000"/>
                    </a:schemeClr>
                  </a:solidFill>
                  <a:latin typeface="Arial" panose="020B0604020202020204" pitchFamily="34" charset="0"/>
                </a:rPr>
                <a:t>(626) 319-4381, </a:t>
              </a:r>
              <a:r>
                <a:rPr lang="en-US" altLang="en-US" sz="2400" b="1" i="1" dirty="0" err="1">
                  <a:solidFill>
                    <a:schemeClr val="bg2">
                      <a:lumMod val="50000"/>
                    </a:schemeClr>
                  </a:solidFill>
                  <a:latin typeface="Arial" panose="020B0604020202020204" pitchFamily="34" charset="0"/>
                </a:rPr>
                <a:t>mary.park@jpl.nasa.gov</a:t>
              </a:r>
              <a:endParaRPr lang="en-US" altLang="en-US" sz="2400" i="1" dirty="0">
                <a:solidFill>
                  <a:schemeClr val="bg2">
                    <a:lumMod val="50000"/>
                  </a:schemeClr>
                </a:solidFill>
                <a:latin typeface="Arial" panose="020B0604020202020204" pitchFamily="34" charset="0"/>
              </a:endParaRPr>
            </a:p>
          </p:txBody>
        </p:sp>
      </p:grpSp>
      <p:sp>
        <p:nvSpPr>
          <p:cNvPr id="18" name="Rectangle 17">
            <a:extLst>
              <a:ext uri="{FF2B5EF4-FFF2-40B4-BE49-F238E27FC236}">
                <a16:creationId xmlns:a16="http://schemas.microsoft.com/office/drawing/2014/main" id="{E7203F8C-FC95-D160-6E84-76DA5EDA04F4}"/>
              </a:ext>
            </a:extLst>
          </p:cNvPr>
          <p:cNvSpPr/>
          <p:nvPr/>
        </p:nvSpPr>
        <p:spPr>
          <a:xfrm>
            <a:off x="569067" y="29201921"/>
            <a:ext cx="12460359" cy="2031325"/>
          </a:xfrm>
          <a:prstGeom prst="rect">
            <a:avLst/>
          </a:prstGeom>
        </p:spPr>
        <p:txBody>
          <a:bodyPr wrap="square">
            <a:spAutoFit/>
          </a:bodyPr>
          <a:lstStyle/>
          <a:p>
            <a:r>
              <a:rPr lang="en-US" sz="3000" b="1" dirty="0"/>
              <a:t>Future Work </a:t>
            </a:r>
          </a:p>
          <a:p>
            <a:r>
              <a:rPr lang="en-US" sz="2400" b="0" i="0" dirty="0">
                <a:effectLst/>
              </a:rPr>
              <a:t>This research opens up several promising avenues for future investigations:</a:t>
            </a:r>
            <a:endParaRPr lang="en-US" sz="2400" dirty="0"/>
          </a:p>
          <a:p>
            <a:pPr marL="457200" indent="-457200">
              <a:buAutoNum type="arabicPeriod"/>
            </a:pPr>
            <a:r>
              <a:rPr lang="en-US" sz="2400" u="sng" dirty="0"/>
              <a:t>Improved solar wind propagation models </a:t>
            </a:r>
            <a:r>
              <a:rPr lang="en-US" sz="2400" dirty="0"/>
              <a:t>: utilizing more advanced models such as </a:t>
            </a:r>
          </a:p>
          <a:p>
            <a:r>
              <a:rPr lang="en-US" sz="2400" dirty="0"/>
              <a:t>	the Parker spiral model or implementing machine learning-based prediction.</a:t>
            </a:r>
          </a:p>
          <a:p>
            <a:pPr marL="457200" indent="-457200">
              <a:buAutoNum type="arabicPeriod" startAt="2"/>
            </a:pPr>
            <a:r>
              <a:rPr lang="en-US" sz="2400" dirty="0">
                <a:solidFill>
                  <a:srgbClr val="000000"/>
                </a:solidFill>
                <a:latin typeface="Calibri" panose="020F0502020204030204" pitchFamily="34" charset="0"/>
              </a:rPr>
              <a:t>Prediction of </a:t>
            </a:r>
            <a:r>
              <a:rPr lang="en-US" sz="2400" u="sng" dirty="0">
                <a:solidFill>
                  <a:srgbClr val="000000"/>
                </a:solidFill>
                <a:latin typeface="Calibri" panose="020F0502020204030204" pitchFamily="34" charset="0"/>
              </a:rPr>
              <a:t>water vapor production rate from water-rich regolith </a:t>
            </a:r>
            <a:r>
              <a:rPr lang="en-US" sz="2400" dirty="0">
                <a:solidFill>
                  <a:srgbClr val="000000"/>
                </a:solidFill>
                <a:latin typeface="Calibri" panose="020F0502020204030204" pitchFamily="34" charset="0"/>
              </a:rPr>
              <a:t>in Ceres</a:t>
            </a:r>
          </a:p>
        </p:txBody>
      </p:sp>
      <p:pic>
        <p:nvPicPr>
          <p:cNvPr id="13" name="Picture 12">
            <a:extLst>
              <a:ext uri="{FF2B5EF4-FFF2-40B4-BE49-F238E27FC236}">
                <a16:creationId xmlns:a16="http://schemas.microsoft.com/office/drawing/2014/main" id="{BE2E7D78-BC2F-9756-205F-1116BD188610}"/>
              </a:ext>
            </a:extLst>
          </p:cNvPr>
          <p:cNvPicPr>
            <a:picLocks noChangeAspect="1"/>
          </p:cNvPicPr>
          <p:nvPr/>
        </p:nvPicPr>
        <p:blipFill>
          <a:blip r:embed="rId3"/>
          <a:stretch>
            <a:fillRect/>
          </a:stretch>
        </p:blipFill>
        <p:spPr>
          <a:xfrm>
            <a:off x="17730973" y="7422423"/>
            <a:ext cx="4001008" cy="6839712"/>
          </a:xfrm>
          <a:prstGeom prst="rect">
            <a:avLst/>
          </a:prstGeom>
        </p:spPr>
      </p:pic>
      <p:grpSp>
        <p:nvGrpSpPr>
          <p:cNvPr id="1108" name="Group 1107">
            <a:extLst>
              <a:ext uri="{FF2B5EF4-FFF2-40B4-BE49-F238E27FC236}">
                <a16:creationId xmlns:a16="http://schemas.microsoft.com/office/drawing/2014/main" id="{2C7D3A13-3528-2A55-12AC-67400EE69AC2}"/>
              </a:ext>
            </a:extLst>
          </p:cNvPr>
          <p:cNvGrpSpPr/>
          <p:nvPr/>
        </p:nvGrpSpPr>
        <p:grpSpPr>
          <a:xfrm>
            <a:off x="7081780" y="17853988"/>
            <a:ext cx="5762521" cy="4389120"/>
            <a:chOff x="7230635" y="19871396"/>
            <a:chExt cx="5762521" cy="3657600"/>
          </a:xfrm>
        </p:grpSpPr>
        <p:pic>
          <p:nvPicPr>
            <p:cNvPr id="1107" name="Picture 14">
              <a:extLst>
                <a:ext uri="{FF2B5EF4-FFF2-40B4-BE49-F238E27FC236}">
                  <a16:creationId xmlns:a16="http://schemas.microsoft.com/office/drawing/2014/main" id="{58A4A77B-BBFC-2A2F-CF1E-E8924F6B90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0635" y="19871396"/>
              <a:ext cx="5762521" cy="36576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6C5EC37-C536-9646-9999-49AEDEC17062}"/>
                </a:ext>
              </a:extLst>
            </p:cNvPr>
            <p:cNvSpPr txBox="1"/>
            <p:nvPr/>
          </p:nvSpPr>
          <p:spPr>
            <a:xfrm>
              <a:off x="11108133" y="19996232"/>
              <a:ext cx="761590" cy="369332"/>
            </a:xfrm>
            <a:prstGeom prst="rect">
              <a:avLst/>
            </a:prstGeom>
            <a:noFill/>
            <a:effectLst/>
          </p:spPr>
          <p:txBody>
            <a:bodyPr wrap="square" rtlCol="0">
              <a:spAutoFit/>
            </a:bodyPr>
            <a:lstStyle/>
            <a:p>
              <a:r>
                <a:rPr lang="en-US" b="1" dirty="0">
                  <a:solidFill>
                    <a:srgbClr val="FF40FF"/>
                  </a:solidFill>
                </a:rPr>
                <a:t>Fe</a:t>
              </a:r>
              <a:r>
                <a:rPr lang="en-US" b="1" baseline="30000" dirty="0">
                  <a:solidFill>
                    <a:srgbClr val="FF40FF"/>
                  </a:solidFill>
                </a:rPr>
                <a:t>10+</a:t>
              </a:r>
            </a:p>
          </p:txBody>
        </p:sp>
        <p:sp>
          <p:nvSpPr>
            <p:cNvPr id="24" name="TextBox 23">
              <a:extLst>
                <a:ext uri="{FF2B5EF4-FFF2-40B4-BE49-F238E27FC236}">
                  <a16:creationId xmlns:a16="http://schemas.microsoft.com/office/drawing/2014/main" id="{D3E3B054-9D41-DAEE-D2CB-B8478C045856}"/>
                </a:ext>
              </a:extLst>
            </p:cNvPr>
            <p:cNvSpPr txBox="1"/>
            <p:nvPr/>
          </p:nvSpPr>
          <p:spPr>
            <a:xfrm>
              <a:off x="11337601" y="20495894"/>
              <a:ext cx="650437" cy="369332"/>
            </a:xfrm>
            <a:prstGeom prst="rect">
              <a:avLst/>
            </a:prstGeom>
            <a:noFill/>
            <a:effectLst/>
          </p:spPr>
          <p:txBody>
            <a:bodyPr wrap="square" rtlCol="0">
              <a:spAutoFit/>
            </a:bodyPr>
            <a:lstStyle/>
            <a:p>
              <a:r>
                <a:rPr lang="en-US" b="1" dirty="0">
                  <a:solidFill>
                    <a:srgbClr val="FF9300"/>
                  </a:solidFill>
                </a:rPr>
                <a:t>C</a:t>
              </a:r>
              <a:r>
                <a:rPr lang="en-US" b="1" baseline="30000" dirty="0">
                  <a:solidFill>
                    <a:srgbClr val="FF9300"/>
                  </a:solidFill>
                </a:rPr>
                <a:t>5+</a:t>
              </a:r>
            </a:p>
          </p:txBody>
        </p:sp>
        <p:sp>
          <p:nvSpPr>
            <p:cNvPr id="25" name="TextBox 24">
              <a:extLst>
                <a:ext uri="{FF2B5EF4-FFF2-40B4-BE49-F238E27FC236}">
                  <a16:creationId xmlns:a16="http://schemas.microsoft.com/office/drawing/2014/main" id="{8381D0DE-C1D4-7BC7-1472-8EA046C8387B}"/>
                </a:ext>
              </a:extLst>
            </p:cNvPr>
            <p:cNvSpPr txBox="1"/>
            <p:nvPr/>
          </p:nvSpPr>
          <p:spPr>
            <a:xfrm>
              <a:off x="10911686" y="21183813"/>
              <a:ext cx="1664041" cy="369332"/>
            </a:xfrm>
            <a:prstGeom prst="rect">
              <a:avLst/>
            </a:prstGeom>
            <a:noFill/>
            <a:effectLst>
              <a:outerShdw blurRad="12700" dist="12700" dir="2700000" algn="tl" rotWithShape="0">
                <a:schemeClr val="bg1"/>
              </a:outerShdw>
            </a:effectLst>
          </p:spPr>
          <p:txBody>
            <a:bodyPr wrap="square" rtlCol="0">
              <a:spAutoFit/>
            </a:bodyPr>
            <a:lstStyle/>
            <a:p>
              <a:r>
                <a:rPr lang="en-US" b="1" dirty="0">
                  <a:solidFill>
                    <a:schemeClr val="accent6">
                      <a:lumMod val="75000"/>
                    </a:schemeClr>
                  </a:solidFill>
                </a:rPr>
                <a:t>He</a:t>
              </a:r>
              <a:r>
                <a:rPr lang="en-US" b="1" baseline="30000" dirty="0">
                  <a:solidFill>
                    <a:schemeClr val="accent6">
                      <a:lumMod val="75000"/>
                    </a:schemeClr>
                  </a:solidFill>
                </a:rPr>
                <a:t>+</a:t>
              </a:r>
              <a:r>
                <a:rPr lang="en-US" b="1" dirty="0">
                  <a:solidFill>
                    <a:schemeClr val="accent6">
                      <a:lumMod val="75000"/>
                    </a:schemeClr>
                  </a:solidFill>
                </a:rPr>
                <a:t>, He</a:t>
              </a:r>
              <a:r>
                <a:rPr lang="en-US" b="1" baseline="30000" dirty="0">
                  <a:solidFill>
                    <a:schemeClr val="accent6">
                      <a:lumMod val="75000"/>
                    </a:schemeClr>
                  </a:solidFill>
                </a:rPr>
                <a:t>2+</a:t>
              </a:r>
            </a:p>
          </p:txBody>
        </p:sp>
        <p:sp>
          <p:nvSpPr>
            <p:cNvPr id="26" name="TextBox 25">
              <a:extLst>
                <a:ext uri="{FF2B5EF4-FFF2-40B4-BE49-F238E27FC236}">
                  <a16:creationId xmlns:a16="http://schemas.microsoft.com/office/drawing/2014/main" id="{0E011E95-1A56-E359-8B8D-CCF86A4EC33C}"/>
                </a:ext>
              </a:extLst>
            </p:cNvPr>
            <p:cNvSpPr txBox="1"/>
            <p:nvPr/>
          </p:nvSpPr>
          <p:spPr>
            <a:xfrm>
              <a:off x="10765000" y="21677981"/>
              <a:ext cx="486224" cy="369332"/>
            </a:xfrm>
            <a:prstGeom prst="rect">
              <a:avLst/>
            </a:prstGeom>
            <a:noFill/>
          </p:spPr>
          <p:txBody>
            <a:bodyPr wrap="square" rtlCol="0">
              <a:spAutoFit/>
            </a:bodyPr>
            <a:lstStyle/>
            <a:p>
              <a:r>
                <a:rPr lang="en-US" b="1" dirty="0"/>
                <a:t>H</a:t>
              </a:r>
              <a:r>
                <a:rPr lang="en-US" b="1" baseline="30000" dirty="0"/>
                <a:t>+</a:t>
              </a:r>
            </a:p>
          </p:txBody>
        </p:sp>
        <p:sp>
          <p:nvSpPr>
            <p:cNvPr id="27" name="TextBox 26">
              <a:extLst>
                <a:ext uri="{FF2B5EF4-FFF2-40B4-BE49-F238E27FC236}">
                  <a16:creationId xmlns:a16="http://schemas.microsoft.com/office/drawing/2014/main" id="{5500B3B7-0A92-F19B-EC1F-86F904B3A23A}"/>
                </a:ext>
              </a:extLst>
            </p:cNvPr>
            <p:cNvSpPr txBox="1"/>
            <p:nvPr/>
          </p:nvSpPr>
          <p:spPr>
            <a:xfrm>
              <a:off x="10198552" y="20560664"/>
              <a:ext cx="1014991" cy="369332"/>
            </a:xfrm>
            <a:prstGeom prst="rect">
              <a:avLst/>
            </a:prstGeom>
            <a:noFill/>
            <a:effectLst/>
          </p:spPr>
          <p:txBody>
            <a:bodyPr wrap="square" rtlCol="0">
              <a:spAutoFit/>
            </a:bodyPr>
            <a:lstStyle/>
            <a:p>
              <a:r>
                <a:rPr lang="en-US" b="1" dirty="0">
                  <a:solidFill>
                    <a:srgbClr val="FF0000"/>
                  </a:solidFill>
                </a:rPr>
                <a:t>O</a:t>
              </a:r>
              <a:r>
                <a:rPr lang="en-US" b="1" baseline="30000" dirty="0">
                  <a:solidFill>
                    <a:srgbClr val="FF0000"/>
                  </a:solidFill>
                </a:rPr>
                <a:t>+</a:t>
              </a:r>
              <a:r>
                <a:rPr lang="en-US" b="1" dirty="0">
                  <a:solidFill>
                    <a:srgbClr val="FF0000"/>
                  </a:solidFill>
                </a:rPr>
                <a:t>, O</a:t>
              </a:r>
              <a:r>
                <a:rPr lang="en-US" b="1" baseline="30000" dirty="0">
                  <a:solidFill>
                    <a:srgbClr val="FF0000"/>
                  </a:solidFill>
                </a:rPr>
                <a:t>6+</a:t>
              </a:r>
            </a:p>
          </p:txBody>
        </p:sp>
        <p:sp>
          <p:nvSpPr>
            <p:cNvPr id="28" name="TextBox 27">
              <a:extLst>
                <a:ext uri="{FF2B5EF4-FFF2-40B4-BE49-F238E27FC236}">
                  <a16:creationId xmlns:a16="http://schemas.microsoft.com/office/drawing/2014/main" id="{F0734F0B-D631-57E0-DD71-7A9EB1809568}"/>
                </a:ext>
              </a:extLst>
            </p:cNvPr>
            <p:cNvSpPr txBox="1"/>
            <p:nvPr/>
          </p:nvSpPr>
          <p:spPr>
            <a:xfrm>
              <a:off x="8013890" y="20089513"/>
              <a:ext cx="1161248" cy="369332"/>
            </a:xfrm>
            <a:prstGeom prst="rect">
              <a:avLst/>
            </a:prstGeom>
            <a:noFill/>
          </p:spPr>
          <p:txBody>
            <a:bodyPr wrap="square">
              <a:spAutoFit/>
            </a:bodyPr>
            <a:lstStyle/>
            <a:p>
              <a:r>
                <a:rPr lang="en-US" dirty="0"/>
                <a:t>T=140K</a:t>
              </a:r>
            </a:p>
          </p:txBody>
        </p:sp>
        <p:sp>
          <p:nvSpPr>
            <p:cNvPr id="29" name="TextBox 28">
              <a:extLst>
                <a:ext uri="{FF2B5EF4-FFF2-40B4-BE49-F238E27FC236}">
                  <a16:creationId xmlns:a16="http://schemas.microsoft.com/office/drawing/2014/main" id="{89BF617A-E926-5574-B882-FAE34C59CD73}"/>
                </a:ext>
              </a:extLst>
            </p:cNvPr>
            <p:cNvSpPr txBox="1"/>
            <p:nvPr/>
          </p:nvSpPr>
          <p:spPr>
            <a:xfrm>
              <a:off x="8907058" y="22000547"/>
              <a:ext cx="486224" cy="369332"/>
            </a:xfrm>
            <a:prstGeom prst="rect">
              <a:avLst/>
            </a:prstGeom>
            <a:noFill/>
          </p:spPr>
          <p:txBody>
            <a:bodyPr wrap="square" rtlCol="0">
              <a:spAutoFit/>
            </a:bodyPr>
            <a:lstStyle/>
            <a:p>
              <a:r>
                <a:rPr lang="en-US" b="1" dirty="0"/>
                <a:t>H</a:t>
              </a:r>
              <a:r>
                <a:rPr lang="en-US" b="1" baseline="30000" dirty="0"/>
                <a:t>+</a:t>
              </a:r>
            </a:p>
          </p:txBody>
        </p:sp>
      </p:grpSp>
      <p:grpSp>
        <p:nvGrpSpPr>
          <p:cNvPr id="1072" name="Group 1071">
            <a:extLst>
              <a:ext uri="{FF2B5EF4-FFF2-40B4-BE49-F238E27FC236}">
                <a16:creationId xmlns:a16="http://schemas.microsoft.com/office/drawing/2014/main" id="{E1533763-C01A-994F-3DF9-70E3D18D26D1}"/>
              </a:ext>
            </a:extLst>
          </p:cNvPr>
          <p:cNvGrpSpPr>
            <a:grpSpLocks noChangeAspect="1"/>
          </p:cNvGrpSpPr>
          <p:nvPr/>
        </p:nvGrpSpPr>
        <p:grpSpPr>
          <a:xfrm>
            <a:off x="15557348" y="25020660"/>
            <a:ext cx="6281928" cy="2743200"/>
            <a:chOff x="9792078" y="15628923"/>
            <a:chExt cx="8373953" cy="3858561"/>
          </a:xfrm>
        </p:grpSpPr>
        <p:grpSp>
          <p:nvGrpSpPr>
            <p:cNvPr id="38" name="Group 37">
              <a:extLst>
                <a:ext uri="{FF2B5EF4-FFF2-40B4-BE49-F238E27FC236}">
                  <a16:creationId xmlns:a16="http://schemas.microsoft.com/office/drawing/2014/main" id="{74D096AE-8372-FFEF-B374-31CE6C401078}"/>
                </a:ext>
              </a:extLst>
            </p:cNvPr>
            <p:cNvGrpSpPr/>
            <p:nvPr/>
          </p:nvGrpSpPr>
          <p:grpSpPr>
            <a:xfrm>
              <a:off x="9792078" y="16200072"/>
              <a:ext cx="8373953" cy="3287412"/>
              <a:chOff x="1909023" y="2338162"/>
              <a:chExt cx="8373953" cy="3287412"/>
            </a:xfrm>
          </p:grpSpPr>
          <p:pic>
            <p:nvPicPr>
              <p:cNvPr id="39" name="Picture 10">
                <a:extLst>
                  <a:ext uri="{FF2B5EF4-FFF2-40B4-BE49-F238E27FC236}">
                    <a16:creationId xmlns:a16="http://schemas.microsoft.com/office/drawing/2014/main" id="{3D26DBD2-4669-5970-B831-79CC0D31BF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9023" y="2338162"/>
                <a:ext cx="8373953" cy="3287412"/>
              </a:xfrm>
              <a:prstGeom prst="rect">
                <a:avLst/>
              </a:prstGeom>
              <a:noFill/>
              <a:extLst>
                <a:ext uri="{909E8E84-426E-40DD-AFC4-6F175D3DCCD1}">
                  <a14:hiddenFill xmlns:a14="http://schemas.microsoft.com/office/drawing/2010/main">
                    <a:solidFill>
                      <a:srgbClr val="FFFFFF"/>
                    </a:solidFill>
                  </a14:hiddenFill>
                </a:ext>
              </a:extLst>
            </p:spPr>
          </p:pic>
          <p:sp>
            <p:nvSpPr>
              <p:cNvPr id="40" name="Oval 39">
                <a:extLst>
                  <a:ext uri="{FF2B5EF4-FFF2-40B4-BE49-F238E27FC236}">
                    <a16:creationId xmlns:a16="http://schemas.microsoft.com/office/drawing/2014/main" id="{3150DE63-0D88-0928-C034-017B5124BFF6}"/>
                  </a:ext>
                </a:extLst>
              </p:cNvPr>
              <p:cNvSpPr/>
              <p:nvPr/>
            </p:nvSpPr>
            <p:spPr>
              <a:xfrm>
                <a:off x="5239264" y="2734959"/>
                <a:ext cx="86497" cy="86497"/>
              </a:xfrm>
              <a:prstGeom prst="ellipse">
                <a:avLst/>
              </a:prstGeom>
              <a:solidFill>
                <a:srgbClr val="043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13C04B0-8502-E04D-9C7D-60468018F6A2}"/>
                  </a:ext>
                </a:extLst>
              </p:cNvPr>
              <p:cNvSpPr/>
              <p:nvPr/>
            </p:nvSpPr>
            <p:spPr>
              <a:xfrm>
                <a:off x="6516133" y="2734959"/>
                <a:ext cx="86497" cy="86497"/>
              </a:xfrm>
              <a:prstGeom prst="ellipse">
                <a:avLst/>
              </a:prstGeom>
              <a:solidFill>
                <a:srgbClr val="FF4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descr="A picture containing line&#10;&#10;Description automatically generated">
              <a:extLst>
                <a:ext uri="{FF2B5EF4-FFF2-40B4-BE49-F238E27FC236}">
                  <a16:creationId xmlns:a16="http://schemas.microsoft.com/office/drawing/2014/main" id="{81D301A7-D67B-F607-E60C-0152F89BE9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25845" y="15628923"/>
              <a:ext cx="2192655" cy="1833245"/>
            </a:xfrm>
            <a:prstGeom prst="rect">
              <a:avLst/>
            </a:prstGeom>
          </p:spPr>
        </p:pic>
      </p:grpSp>
      <p:grpSp>
        <p:nvGrpSpPr>
          <p:cNvPr id="1070" name="Group 1069">
            <a:extLst>
              <a:ext uri="{FF2B5EF4-FFF2-40B4-BE49-F238E27FC236}">
                <a16:creationId xmlns:a16="http://schemas.microsoft.com/office/drawing/2014/main" id="{4FCCC106-6952-0C3D-FD0A-4A0E108F8223}"/>
              </a:ext>
            </a:extLst>
          </p:cNvPr>
          <p:cNvGrpSpPr>
            <a:grpSpLocks noChangeAspect="1"/>
          </p:cNvGrpSpPr>
          <p:nvPr/>
        </p:nvGrpSpPr>
        <p:grpSpPr>
          <a:xfrm>
            <a:off x="173346" y="17881964"/>
            <a:ext cx="6612088" cy="4754880"/>
            <a:chOff x="893409" y="15782544"/>
            <a:chExt cx="8010802" cy="5760720"/>
          </a:xfrm>
        </p:grpSpPr>
        <p:pic>
          <p:nvPicPr>
            <p:cNvPr id="21" name="Picture 2">
              <a:extLst>
                <a:ext uri="{FF2B5EF4-FFF2-40B4-BE49-F238E27FC236}">
                  <a16:creationId xmlns:a16="http://schemas.microsoft.com/office/drawing/2014/main" id="{7694BB6F-3AF6-2975-59B0-495E061AA0D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632" r="28678" b="26625"/>
            <a:stretch/>
          </p:blipFill>
          <p:spPr bwMode="auto">
            <a:xfrm>
              <a:off x="893409" y="15782544"/>
              <a:ext cx="8010802" cy="5760720"/>
            </a:xfrm>
            <a:prstGeom prst="rect">
              <a:avLst/>
            </a:prstGeom>
            <a:noFill/>
            <a:extLst>
              <a:ext uri="{909E8E84-426E-40DD-AFC4-6F175D3DCCD1}">
                <a14:hiddenFill xmlns:a14="http://schemas.microsoft.com/office/drawing/2010/main">
                  <a:solidFill>
                    <a:srgbClr val="FFFFFF"/>
                  </a:solidFill>
                </a14:hiddenFill>
              </a:ext>
            </a:extLst>
          </p:spPr>
        </p:pic>
        <p:sp>
          <p:nvSpPr>
            <p:cNvPr id="1040" name="TextBox 1039">
              <a:extLst>
                <a:ext uri="{FF2B5EF4-FFF2-40B4-BE49-F238E27FC236}">
                  <a16:creationId xmlns:a16="http://schemas.microsoft.com/office/drawing/2014/main" id="{237A7555-B8D3-9DC0-453D-BCBE8020444E}"/>
                </a:ext>
              </a:extLst>
            </p:cNvPr>
            <p:cNvSpPr txBox="1"/>
            <p:nvPr/>
          </p:nvSpPr>
          <p:spPr>
            <a:xfrm>
              <a:off x="3972113" y="16209017"/>
              <a:ext cx="497600" cy="445968"/>
            </a:xfrm>
            <a:prstGeom prst="rect">
              <a:avLst/>
            </a:prstGeom>
            <a:noFill/>
            <a:effectLst>
              <a:outerShdw blurRad="25400" dist="25400" dir="2700000" algn="tl" rotWithShape="0">
                <a:prstClr val="black"/>
              </a:outerShdw>
            </a:effectLst>
          </p:spPr>
          <p:txBody>
            <a:bodyPr wrap="square" rtlCol="0">
              <a:spAutoFit/>
            </a:bodyPr>
            <a:lstStyle/>
            <a:p>
              <a:r>
                <a:rPr lang="en-US" b="1" dirty="0">
                  <a:solidFill>
                    <a:schemeClr val="bg2">
                      <a:lumMod val="90000"/>
                    </a:schemeClr>
                  </a:solidFill>
                </a:rPr>
                <a:t>H</a:t>
              </a:r>
              <a:r>
                <a:rPr lang="en-US" b="1" baseline="30000" dirty="0">
                  <a:solidFill>
                    <a:schemeClr val="bg2">
                      <a:lumMod val="90000"/>
                    </a:schemeClr>
                  </a:solidFill>
                </a:rPr>
                <a:t>+</a:t>
              </a:r>
            </a:p>
          </p:txBody>
        </p:sp>
        <p:sp>
          <p:nvSpPr>
            <p:cNvPr id="1041" name="TextBox 1040">
              <a:extLst>
                <a:ext uri="{FF2B5EF4-FFF2-40B4-BE49-F238E27FC236}">
                  <a16:creationId xmlns:a16="http://schemas.microsoft.com/office/drawing/2014/main" id="{AE1C6B29-3844-A50F-8B71-597DB55CE07E}"/>
                </a:ext>
              </a:extLst>
            </p:cNvPr>
            <p:cNvSpPr txBox="1"/>
            <p:nvPr/>
          </p:nvSpPr>
          <p:spPr>
            <a:xfrm>
              <a:off x="3847408" y="18841841"/>
              <a:ext cx="570554" cy="447460"/>
            </a:xfrm>
            <a:prstGeom prst="rect">
              <a:avLst/>
            </a:prstGeom>
            <a:noFill/>
            <a:effectLst/>
          </p:spPr>
          <p:txBody>
            <a:bodyPr wrap="square" rtlCol="0">
              <a:spAutoFit/>
            </a:bodyPr>
            <a:lstStyle/>
            <a:p>
              <a:r>
                <a:rPr lang="en-US" b="1" dirty="0">
                  <a:solidFill>
                    <a:srgbClr val="0432FF"/>
                  </a:solidFill>
                </a:rPr>
                <a:t>He</a:t>
              </a:r>
            </a:p>
          </p:txBody>
        </p:sp>
        <p:sp>
          <p:nvSpPr>
            <p:cNvPr id="1042" name="TextBox 1041">
              <a:extLst>
                <a:ext uri="{FF2B5EF4-FFF2-40B4-BE49-F238E27FC236}">
                  <a16:creationId xmlns:a16="http://schemas.microsoft.com/office/drawing/2014/main" id="{82C8C56B-8CB9-3951-7852-6E48587A4963}"/>
                </a:ext>
              </a:extLst>
            </p:cNvPr>
            <p:cNvSpPr txBox="1"/>
            <p:nvPr/>
          </p:nvSpPr>
          <p:spPr>
            <a:xfrm>
              <a:off x="7544834" y="18746715"/>
              <a:ext cx="588888" cy="447460"/>
            </a:xfrm>
            <a:prstGeom prst="rect">
              <a:avLst/>
            </a:prstGeom>
            <a:noFill/>
            <a:effectLst/>
          </p:spPr>
          <p:txBody>
            <a:bodyPr wrap="square" rtlCol="0">
              <a:spAutoFit/>
            </a:bodyPr>
            <a:lstStyle/>
            <a:p>
              <a:r>
                <a:rPr lang="en-US" b="1" dirty="0"/>
                <a:t>H</a:t>
              </a:r>
              <a:r>
                <a:rPr lang="en-US" b="1" baseline="30000" dirty="0"/>
                <a:t>+</a:t>
              </a:r>
            </a:p>
          </p:txBody>
        </p:sp>
        <p:sp>
          <p:nvSpPr>
            <p:cNvPr id="1043" name="TextBox 1042">
              <a:extLst>
                <a:ext uri="{FF2B5EF4-FFF2-40B4-BE49-F238E27FC236}">
                  <a16:creationId xmlns:a16="http://schemas.microsoft.com/office/drawing/2014/main" id="{F68655B4-3040-004E-37C1-4F676FEE410F}"/>
                </a:ext>
              </a:extLst>
            </p:cNvPr>
            <p:cNvSpPr txBox="1"/>
            <p:nvPr/>
          </p:nvSpPr>
          <p:spPr>
            <a:xfrm>
              <a:off x="6933446" y="18607800"/>
              <a:ext cx="634262" cy="447460"/>
            </a:xfrm>
            <a:prstGeom prst="rect">
              <a:avLst/>
            </a:prstGeom>
            <a:noFill/>
            <a:effectLst/>
          </p:spPr>
          <p:txBody>
            <a:bodyPr wrap="square" rtlCol="0">
              <a:spAutoFit/>
            </a:bodyPr>
            <a:lstStyle/>
            <a:p>
              <a:r>
                <a:rPr lang="en-US" b="1" dirty="0"/>
                <a:t>H</a:t>
              </a:r>
              <a:r>
                <a:rPr lang="en-US" b="1" baseline="30000" dirty="0"/>
                <a:t>+</a:t>
              </a:r>
            </a:p>
          </p:txBody>
        </p:sp>
        <p:sp>
          <p:nvSpPr>
            <p:cNvPr id="1044" name="TextBox 1043">
              <a:extLst>
                <a:ext uri="{FF2B5EF4-FFF2-40B4-BE49-F238E27FC236}">
                  <a16:creationId xmlns:a16="http://schemas.microsoft.com/office/drawing/2014/main" id="{FF498A77-907A-8B75-5FBF-93880E806D3B}"/>
                </a:ext>
              </a:extLst>
            </p:cNvPr>
            <p:cNvSpPr txBox="1"/>
            <p:nvPr/>
          </p:nvSpPr>
          <p:spPr>
            <a:xfrm>
              <a:off x="6898683" y="19012648"/>
              <a:ext cx="588888" cy="447460"/>
            </a:xfrm>
            <a:prstGeom prst="rect">
              <a:avLst/>
            </a:prstGeom>
            <a:noFill/>
            <a:effectLst>
              <a:outerShdw blurRad="25400" dist="25400" dir="2700000" algn="tl" rotWithShape="0">
                <a:schemeClr val="bg1"/>
              </a:outerShdw>
            </a:effectLst>
          </p:spPr>
          <p:txBody>
            <a:bodyPr wrap="square" rtlCol="0">
              <a:spAutoFit/>
            </a:bodyPr>
            <a:lstStyle/>
            <a:p>
              <a:r>
                <a:rPr lang="en-US" b="1" dirty="0">
                  <a:solidFill>
                    <a:srgbClr val="0432FF"/>
                  </a:solidFill>
                </a:rPr>
                <a:t>He</a:t>
              </a:r>
            </a:p>
          </p:txBody>
        </p:sp>
        <p:sp>
          <p:nvSpPr>
            <p:cNvPr id="1045" name="TextBox 1044">
              <a:extLst>
                <a:ext uri="{FF2B5EF4-FFF2-40B4-BE49-F238E27FC236}">
                  <a16:creationId xmlns:a16="http://schemas.microsoft.com/office/drawing/2014/main" id="{DA66F1FC-9637-1D3A-0DD7-82BCF195A9AA}"/>
                </a:ext>
              </a:extLst>
            </p:cNvPr>
            <p:cNvSpPr txBox="1"/>
            <p:nvPr/>
          </p:nvSpPr>
          <p:spPr>
            <a:xfrm>
              <a:off x="7567708" y="19103541"/>
              <a:ext cx="718702" cy="447460"/>
            </a:xfrm>
            <a:prstGeom prst="rect">
              <a:avLst/>
            </a:prstGeom>
            <a:noFill/>
            <a:effectLst/>
          </p:spPr>
          <p:txBody>
            <a:bodyPr wrap="square" rtlCol="0">
              <a:spAutoFit/>
            </a:bodyPr>
            <a:lstStyle/>
            <a:p>
              <a:r>
                <a:rPr lang="en-US" b="1" dirty="0">
                  <a:solidFill>
                    <a:srgbClr val="0432FF"/>
                  </a:solidFill>
                </a:rPr>
                <a:t>He</a:t>
              </a:r>
            </a:p>
          </p:txBody>
        </p:sp>
        <p:sp>
          <p:nvSpPr>
            <p:cNvPr id="1046" name="TextBox 1045">
              <a:extLst>
                <a:ext uri="{FF2B5EF4-FFF2-40B4-BE49-F238E27FC236}">
                  <a16:creationId xmlns:a16="http://schemas.microsoft.com/office/drawing/2014/main" id="{9747A56E-F0F5-7B2B-1D27-9E7E74C7E4C3}"/>
                </a:ext>
              </a:extLst>
            </p:cNvPr>
            <p:cNvSpPr txBox="1"/>
            <p:nvPr/>
          </p:nvSpPr>
          <p:spPr>
            <a:xfrm>
              <a:off x="7263772" y="18077061"/>
              <a:ext cx="497600" cy="445968"/>
            </a:xfrm>
            <a:prstGeom prst="rect">
              <a:avLst/>
            </a:prstGeom>
            <a:noFill/>
            <a:effectLst/>
          </p:spPr>
          <p:txBody>
            <a:bodyPr wrap="square" rtlCol="0">
              <a:spAutoFit/>
            </a:bodyPr>
            <a:lstStyle/>
            <a:p>
              <a:r>
                <a:rPr lang="en-US" b="1" dirty="0">
                  <a:solidFill>
                    <a:srgbClr val="FF8AD8"/>
                  </a:solidFill>
                </a:rPr>
                <a:t>Fe</a:t>
              </a:r>
            </a:p>
          </p:txBody>
        </p:sp>
        <p:sp>
          <p:nvSpPr>
            <p:cNvPr id="1047" name="TextBox 1046">
              <a:extLst>
                <a:ext uri="{FF2B5EF4-FFF2-40B4-BE49-F238E27FC236}">
                  <a16:creationId xmlns:a16="http://schemas.microsoft.com/office/drawing/2014/main" id="{2411F6BE-051B-21D6-5722-D609C17BA123}"/>
                </a:ext>
              </a:extLst>
            </p:cNvPr>
            <p:cNvSpPr txBox="1"/>
            <p:nvPr/>
          </p:nvSpPr>
          <p:spPr>
            <a:xfrm>
              <a:off x="3898211" y="19188669"/>
              <a:ext cx="497600" cy="445968"/>
            </a:xfrm>
            <a:prstGeom prst="rect">
              <a:avLst/>
            </a:prstGeom>
            <a:noFill/>
            <a:effectLst/>
          </p:spPr>
          <p:txBody>
            <a:bodyPr wrap="square" rtlCol="0">
              <a:spAutoFit/>
            </a:bodyPr>
            <a:lstStyle/>
            <a:p>
              <a:r>
                <a:rPr lang="en-US" b="1" dirty="0">
                  <a:solidFill>
                    <a:srgbClr val="FFD579"/>
                  </a:solidFill>
                </a:rPr>
                <a:t>O</a:t>
              </a:r>
            </a:p>
          </p:txBody>
        </p:sp>
        <p:sp>
          <p:nvSpPr>
            <p:cNvPr id="1048" name="TextBox 1047">
              <a:extLst>
                <a:ext uri="{FF2B5EF4-FFF2-40B4-BE49-F238E27FC236}">
                  <a16:creationId xmlns:a16="http://schemas.microsoft.com/office/drawing/2014/main" id="{34DFB126-5CEE-1260-CDDD-E0E1D66B5F1C}"/>
                </a:ext>
              </a:extLst>
            </p:cNvPr>
            <p:cNvSpPr txBox="1"/>
            <p:nvPr/>
          </p:nvSpPr>
          <p:spPr>
            <a:xfrm>
              <a:off x="3897488" y="19464718"/>
              <a:ext cx="497600" cy="445969"/>
            </a:xfrm>
            <a:prstGeom prst="rect">
              <a:avLst/>
            </a:prstGeom>
            <a:noFill/>
            <a:effectLst/>
          </p:spPr>
          <p:txBody>
            <a:bodyPr wrap="square" rtlCol="0">
              <a:spAutoFit/>
            </a:bodyPr>
            <a:lstStyle/>
            <a:p>
              <a:r>
                <a:rPr lang="en-US" b="1" dirty="0">
                  <a:solidFill>
                    <a:schemeClr val="accent2">
                      <a:lumMod val="75000"/>
                    </a:schemeClr>
                  </a:solidFill>
                </a:rPr>
                <a:t>Fe</a:t>
              </a:r>
            </a:p>
          </p:txBody>
        </p:sp>
        <p:sp>
          <p:nvSpPr>
            <p:cNvPr id="1049" name="TextBox 1048">
              <a:extLst>
                <a:ext uri="{FF2B5EF4-FFF2-40B4-BE49-F238E27FC236}">
                  <a16:creationId xmlns:a16="http://schemas.microsoft.com/office/drawing/2014/main" id="{EF6CAA42-B532-9380-1BEB-2579599776FF}"/>
                </a:ext>
              </a:extLst>
            </p:cNvPr>
            <p:cNvSpPr txBox="1"/>
            <p:nvPr/>
          </p:nvSpPr>
          <p:spPr>
            <a:xfrm>
              <a:off x="7236335" y="17525227"/>
              <a:ext cx="572765" cy="447460"/>
            </a:xfrm>
            <a:prstGeom prst="rect">
              <a:avLst/>
            </a:prstGeom>
            <a:noFill/>
            <a:effectLst/>
          </p:spPr>
          <p:txBody>
            <a:bodyPr wrap="square" rtlCol="0">
              <a:spAutoFit/>
            </a:bodyPr>
            <a:lstStyle/>
            <a:p>
              <a:r>
                <a:rPr lang="en-US" b="1" dirty="0">
                  <a:solidFill>
                    <a:srgbClr val="009193"/>
                  </a:solidFill>
                </a:rPr>
                <a:t>He</a:t>
              </a:r>
            </a:p>
          </p:txBody>
        </p:sp>
        <p:sp>
          <p:nvSpPr>
            <p:cNvPr id="1050" name="TextBox 1049">
              <a:extLst>
                <a:ext uri="{FF2B5EF4-FFF2-40B4-BE49-F238E27FC236}">
                  <a16:creationId xmlns:a16="http://schemas.microsoft.com/office/drawing/2014/main" id="{876017A3-22F4-B8FE-5F8C-CB750AF6CCEF}"/>
                </a:ext>
              </a:extLst>
            </p:cNvPr>
            <p:cNvSpPr txBox="1"/>
            <p:nvPr/>
          </p:nvSpPr>
          <p:spPr>
            <a:xfrm>
              <a:off x="7098217" y="17797826"/>
              <a:ext cx="747605" cy="447460"/>
            </a:xfrm>
            <a:prstGeom prst="rect">
              <a:avLst/>
            </a:prstGeom>
            <a:noFill/>
            <a:effectLst>
              <a:outerShdw blurRad="12700" dist="12700" dir="2700000" algn="tl" rotWithShape="0">
                <a:prstClr val="black"/>
              </a:outerShdw>
            </a:effectLst>
          </p:spPr>
          <p:txBody>
            <a:bodyPr wrap="square" rtlCol="0">
              <a:spAutoFit/>
            </a:bodyPr>
            <a:lstStyle/>
            <a:p>
              <a:r>
                <a:rPr lang="en-US" b="1" dirty="0">
                  <a:solidFill>
                    <a:srgbClr val="FF7E79"/>
                  </a:solidFill>
                </a:rPr>
                <a:t>CNO</a:t>
              </a:r>
            </a:p>
          </p:txBody>
        </p:sp>
        <p:sp>
          <p:nvSpPr>
            <p:cNvPr id="1054" name="TextBox 1053">
              <a:extLst>
                <a:ext uri="{FF2B5EF4-FFF2-40B4-BE49-F238E27FC236}">
                  <a16:creationId xmlns:a16="http://schemas.microsoft.com/office/drawing/2014/main" id="{CF1CBDA5-9645-54DF-F4C2-B0DBC5AF59BB}"/>
                </a:ext>
              </a:extLst>
            </p:cNvPr>
            <p:cNvSpPr txBox="1"/>
            <p:nvPr/>
          </p:nvSpPr>
          <p:spPr>
            <a:xfrm>
              <a:off x="6292419" y="17670761"/>
              <a:ext cx="572765" cy="447460"/>
            </a:xfrm>
            <a:prstGeom prst="rect">
              <a:avLst/>
            </a:prstGeom>
            <a:noFill/>
            <a:effectLst>
              <a:outerShdw blurRad="25400" dist="25400" dir="2700000" algn="tl" rotWithShape="0">
                <a:schemeClr val="bg1"/>
              </a:outerShdw>
            </a:effectLst>
          </p:spPr>
          <p:txBody>
            <a:bodyPr wrap="square" rtlCol="0">
              <a:spAutoFit/>
            </a:bodyPr>
            <a:lstStyle/>
            <a:p>
              <a:r>
                <a:rPr lang="en-US" b="1" dirty="0"/>
                <a:t>H</a:t>
              </a:r>
              <a:r>
                <a:rPr lang="en-US" b="1" baseline="30000" dirty="0"/>
                <a:t>+</a:t>
              </a:r>
            </a:p>
          </p:txBody>
        </p:sp>
        <p:sp>
          <p:nvSpPr>
            <p:cNvPr id="1055" name="TextBox 1054">
              <a:extLst>
                <a:ext uri="{FF2B5EF4-FFF2-40B4-BE49-F238E27FC236}">
                  <a16:creationId xmlns:a16="http://schemas.microsoft.com/office/drawing/2014/main" id="{C9B355AC-6720-BC26-DCC8-B29AD836BF22}"/>
                </a:ext>
              </a:extLst>
            </p:cNvPr>
            <p:cNvSpPr txBox="1"/>
            <p:nvPr/>
          </p:nvSpPr>
          <p:spPr>
            <a:xfrm>
              <a:off x="5354319" y="15936776"/>
              <a:ext cx="3225961" cy="783055"/>
            </a:xfrm>
            <a:prstGeom prst="rect">
              <a:avLst/>
            </a:prstGeom>
            <a:noFill/>
          </p:spPr>
          <p:txBody>
            <a:bodyPr wrap="square" rtlCol="0">
              <a:spAutoFit/>
            </a:bodyPr>
            <a:lstStyle/>
            <a:p>
              <a:r>
                <a:rPr lang="en-US" dirty="0"/>
                <a:t>WIND Data: </a:t>
              </a:r>
            </a:p>
            <a:p>
              <a:r>
                <a:rPr lang="en-US" dirty="0"/>
                <a:t>03/01/2014 – 07/20/2014</a:t>
              </a:r>
            </a:p>
          </p:txBody>
        </p:sp>
        <p:sp>
          <p:nvSpPr>
            <p:cNvPr id="1057" name="TextBox 1056">
              <a:extLst>
                <a:ext uri="{FF2B5EF4-FFF2-40B4-BE49-F238E27FC236}">
                  <a16:creationId xmlns:a16="http://schemas.microsoft.com/office/drawing/2014/main" id="{A729752E-F9CD-C495-ED34-2619B9C453F5}"/>
                </a:ext>
              </a:extLst>
            </p:cNvPr>
            <p:cNvSpPr txBox="1"/>
            <p:nvPr/>
          </p:nvSpPr>
          <p:spPr>
            <a:xfrm>
              <a:off x="2216533" y="17403974"/>
              <a:ext cx="497600" cy="445968"/>
            </a:xfrm>
            <a:prstGeom prst="rect">
              <a:avLst/>
            </a:prstGeom>
            <a:noFill/>
            <a:effectLst>
              <a:outerShdw blurRad="25400" dist="25400" dir="2700000" algn="tl" rotWithShape="0">
                <a:schemeClr val="bg1"/>
              </a:outerShdw>
            </a:effectLst>
          </p:spPr>
          <p:txBody>
            <a:bodyPr wrap="square" rtlCol="0">
              <a:spAutoFit/>
            </a:bodyPr>
            <a:lstStyle/>
            <a:p>
              <a:r>
                <a:rPr lang="en-US" b="1" dirty="0">
                  <a:solidFill>
                    <a:schemeClr val="accent6">
                      <a:lumMod val="50000"/>
                    </a:schemeClr>
                  </a:solidFill>
                </a:rPr>
                <a:t>e-</a:t>
              </a:r>
            </a:p>
          </p:txBody>
        </p:sp>
        <p:sp>
          <p:nvSpPr>
            <p:cNvPr id="1058" name="TextBox 1057">
              <a:extLst>
                <a:ext uri="{FF2B5EF4-FFF2-40B4-BE49-F238E27FC236}">
                  <a16:creationId xmlns:a16="http://schemas.microsoft.com/office/drawing/2014/main" id="{2BA3A686-9468-494A-6C67-EF52AFF60FAA}"/>
                </a:ext>
              </a:extLst>
            </p:cNvPr>
            <p:cNvSpPr txBox="1"/>
            <p:nvPr/>
          </p:nvSpPr>
          <p:spPr>
            <a:xfrm>
              <a:off x="4190348" y="17592773"/>
              <a:ext cx="497600" cy="445968"/>
            </a:xfrm>
            <a:prstGeom prst="rect">
              <a:avLst/>
            </a:prstGeom>
            <a:noFill/>
            <a:effectLst>
              <a:outerShdw blurRad="25400" dist="25400" dir="2700000" algn="tl" rotWithShape="0">
                <a:prstClr val="black"/>
              </a:outerShdw>
            </a:effectLst>
          </p:spPr>
          <p:txBody>
            <a:bodyPr wrap="square" rtlCol="0">
              <a:spAutoFit/>
            </a:bodyPr>
            <a:lstStyle/>
            <a:p>
              <a:r>
                <a:rPr lang="en-US" b="1" dirty="0">
                  <a:solidFill>
                    <a:schemeClr val="accent6">
                      <a:lumMod val="40000"/>
                      <a:lumOff val="60000"/>
                    </a:schemeClr>
                  </a:solidFill>
                </a:rPr>
                <a:t>e-</a:t>
              </a:r>
            </a:p>
          </p:txBody>
        </p:sp>
        <p:sp>
          <p:nvSpPr>
            <p:cNvPr id="1060" name="TextBox 1059">
              <a:extLst>
                <a:ext uri="{FF2B5EF4-FFF2-40B4-BE49-F238E27FC236}">
                  <a16:creationId xmlns:a16="http://schemas.microsoft.com/office/drawing/2014/main" id="{26AFF502-E5F5-6E8A-B8A8-E01E93922BC2}"/>
                </a:ext>
              </a:extLst>
            </p:cNvPr>
            <p:cNvSpPr txBox="1"/>
            <p:nvPr/>
          </p:nvSpPr>
          <p:spPr>
            <a:xfrm>
              <a:off x="4328160" y="16806021"/>
              <a:ext cx="497600" cy="445968"/>
            </a:xfrm>
            <a:prstGeom prst="rect">
              <a:avLst/>
            </a:prstGeom>
            <a:noFill/>
            <a:effectLst>
              <a:outerShdw blurRad="25400" dist="25400" dir="2700000" algn="tl" rotWithShape="0">
                <a:schemeClr val="bg1"/>
              </a:outerShdw>
            </a:effectLst>
          </p:spPr>
          <p:txBody>
            <a:bodyPr wrap="square" rtlCol="0">
              <a:spAutoFit/>
            </a:bodyPr>
            <a:lstStyle/>
            <a:p>
              <a:pPr algn="ctr"/>
              <a:r>
                <a:rPr lang="en-US" b="1" dirty="0"/>
                <a:t>H</a:t>
              </a:r>
              <a:r>
                <a:rPr lang="en-US" b="1" baseline="30000" dirty="0"/>
                <a:t>+</a:t>
              </a:r>
            </a:p>
          </p:txBody>
        </p:sp>
        <p:sp>
          <p:nvSpPr>
            <p:cNvPr id="1062" name="TextBox 1061">
              <a:extLst>
                <a:ext uri="{FF2B5EF4-FFF2-40B4-BE49-F238E27FC236}">
                  <a16:creationId xmlns:a16="http://schemas.microsoft.com/office/drawing/2014/main" id="{E647832E-7DF3-F69A-8101-0DC2C6CEC353}"/>
                </a:ext>
              </a:extLst>
            </p:cNvPr>
            <p:cNvSpPr txBox="1"/>
            <p:nvPr/>
          </p:nvSpPr>
          <p:spPr>
            <a:xfrm>
              <a:off x="4506931" y="17428096"/>
              <a:ext cx="497600" cy="775597"/>
            </a:xfrm>
            <a:prstGeom prst="rect">
              <a:avLst/>
            </a:prstGeom>
            <a:noFill/>
            <a:effectLst>
              <a:outerShdw blurRad="25400" dist="25400" dir="2700000" algn="tl" rotWithShape="0">
                <a:schemeClr val="bg1"/>
              </a:outerShdw>
            </a:effectLst>
          </p:spPr>
          <p:txBody>
            <a:bodyPr wrap="square" rtlCol="0">
              <a:spAutoFit/>
            </a:bodyPr>
            <a:lstStyle/>
            <a:p>
              <a:pPr algn="ctr"/>
              <a:r>
                <a:rPr lang="en-US" b="1" dirty="0"/>
                <a:t>H+</a:t>
              </a:r>
            </a:p>
          </p:txBody>
        </p:sp>
        <p:sp>
          <p:nvSpPr>
            <p:cNvPr id="1063" name="TextBox 1062">
              <a:extLst>
                <a:ext uri="{FF2B5EF4-FFF2-40B4-BE49-F238E27FC236}">
                  <a16:creationId xmlns:a16="http://schemas.microsoft.com/office/drawing/2014/main" id="{51760640-650F-CB66-B38E-5F01378C7B2A}"/>
                </a:ext>
              </a:extLst>
            </p:cNvPr>
            <p:cNvSpPr txBox="1"/>
            <p:nvPr/>
          </p:nvSpPr>
          <p:spPr>
            <a:xfrm>
              <a:off x="4144626" y="17925136"/>
              <a:ext cx="737808" cy="447460"/>
            </a:xfrm>
            <a:prstGeom prst="rect">
              <a:avLst/>
            </a:prstGeom>
            <a:noFill/>
            <a:effectLst>
              <a:outerShdw blurRad="25400" dist="25400" dir="2700000" algn="tl" rotWithShape="0">
                <a:schemeClr val="bg1"/>
              </a:outerShdw>
            </a:effectLst>
          </p:spPr>
          <p:txBody>
            <a:bodyPr wrap="square" rtlCol="0">
              <a:spAutoFit/>
            </a:bodyPr>
            <a:lstStyle/>
            <a:p>
              <a:pPr algn="ctr"/>
              <a:r>
                <a:rPr lang="en-US" b="1" dirty="0">
                  <a:solidFill>
                    <a:srgbClr val="0432FF"/>
                  </a:solidFill>
                </a:rPr>
                <a:t>H</a:t>
              </a:r>
              <a:r>
                <a:rPr lang="en-US" altLang="ko-KR" b="1" dirty="0">
                  <a:solidFill>
                    <a:srgbClr val="0432FF"/>
                  </a:solidFill>
                </a:rPr>
                <a:t>e</a:t>
              </a:r>
              <a:r>
                <a:rPr lang="en-US" b="1" dirty="0">
                  <a:solidFill>
                    <a:srgbClr val="0432FF"/>
                  </a:solidFill>
                </a:rPr>
                <a:t>+</a:t>
              </a:r>
            </a:p>
          </p:txBody>
        </p:sp>
        <p:sp>
          <p:nvSpPr>
            <p:cNvPr id="1064" name="TextBox 1063">
              <a:extLst>
                <a:ext uri="{FF2B5EF4-FFF2-40B4-BE49-F238E27FC236}">
                  <a16:creationId xmlns:a16="http://schemas.microsoft.com/office/drawing/2014/main" id="{8B1E4833-F1F1-8740-85E4-A4CA3CA11081}"/>
                </a:ext>
              </a:extLst>
            </p:cNvPr>
            <p:cNvSpPr txBox="1"/>
            <p:nvPr/>
          </p:nvSpPr>
          <p:spPr>
            <a:xfrm>
              <a:off x="4671704" y="17908766"/>
              <a:ext cx="665656" cy="665721"/>
            </a:xfrm>
            <a:prstGeom prst="rect">
              <a:avLst/>
            </a:prstGeom>
            <a:noFill/>
            <a:effectLst>
              <a:outerShdw blurRad="25400" dist="25400" dir="2700000" algn="tl" rotWithShape="0">
                <a:schemeClr val="bg1"/>
              </a:outerShdw>
            </a:effectLst>
          </p:spPr>
          <p:txBody>
            <a:bodyPr wrap="square" rtlCol="0">
              <a:spAutoFit/>
            </a:bodyPr>
            <a:lstStyle/>
            <a:p>
              <a:pPr algn="ctr"/>
              <a:r>
                <a:rPr lang="en-US" b="1" dirty="0">
                  <a:solidFill>
                    <a:srgbClr val="0432FF"/>
                  </a:solidFill>
                </a:rPr>
                <a:t>H</a:t>
              </a:r>
              <a:r>
                <a:rPr lang="en-US" altLang="ko-KR" b="1" dirty="0">
                  <a:solidFill>
                    <a:srgbClr val="0432FF"/>
                  </a:solidFill>
                </a:rPr>
                <a:t>e</a:t>
              </a:r>
              <a:r>
                <a:rPr lang="en-US" altLang="ko-KR" b="1" baseline="30000" dirty="0">
                  <a:solidFill>
                    <a:srgbClr val="0432FF"/>
                  </a:solidFill>
                </a:rPr>
                <a:t>2</a:t>
              </a:r>
              <a:r>
                <a:rPr lang="en-US" b="1" baseline="30000" dirty="0">
                  <a:solidFill>
                    <a:srgbClr val="0432FF"/>
                  </a:solidFill>
                </a:rPr>
                <a:t>+</a:t>
              </a:r>
            </a:p>
          </p:txBody>
        </p:sp>
        <p:sp>
          <p:nvSpPr>
            <p:cNvPr id="1065" name="TextBox 1064">
              <a:extLst>
                <a:ext uri="{FF2B5EF4-FFF2-40B4-BE49-F238E27FC236}">
                  <a16:creationId xmlns:a16="http://schemas.microsoft.com/office/drawing/2014/main" id="{8520EAAF-6623-ABAA-82C1-DE1C8955664D}"/>
                </a:ext>
              </a:extLst>
            </p:cNvPr>
            <p:cNvSpPr txBox="1"/>
            <p:nvPr/>
          </p:nvSpPr>
          <p:spPr>
            <a:xfrm>
              <a:off x="4631320" y="18400517"/>
              <a:ext cx="665656" cy="445968"/>
            </a:xfrm>
            <a:prstGeom prst="rect">
              <a:avLst/>
            </a:prstGeom>
            <a:noFill/>
            <a:effectLst>
              <a:outerShdw blurRad="25400" dist="25400" dir="2700000" algn="tl" rotWithShape="0">
                <a:schemeClr val="bg1"/>
              </a:outerShdw>
            </a:effectLst>
          </p:spPr>
          <p:txBody>
            <a:bodyPr wrap="square" rtlCol="0">
              <a:spAutoFit/>
            </a:bodyPr>
            <a:lstStyle/>
            <a:p>
              <a:pPr algn="ctr"/>
              <a:r>
                <a:rPr lang="en-US" b="1" dirty="0">
                  <a:solidFill>
                    <a:srgbClr val="00B050"/>
                  </a:solidFill>
                </a:rPr>
                <a:t>O</a:t>
              </a:r>
              <a:r>
                <a:rPr lang="en-US" b="1" baseline="30000" dirty="0">
                  <a:solidFill>
                    <a:srgbClr val="00B050"/>
                  </a:solidFill>
                </a:rPr>
                <a:t>+</a:t>
              </a:r>
            </a:p>
          </p:txBody>
        </p:sp>
        <p:sp>
          <p:nvSpPr>
            <p:cNvPr id="1066" name="TextBox 1065">
              <a:extLst>
                <a:ext uri="{FF2B5EF4-FFF2-40B4-BE49-F238E27FC236}">
                  <a16:creationId xmlns:a16="http://schemas.microsoft.com/office/drawing/2014/main" id="{F8781F20-D448-6308-F0DF-D03986CD8A3E}"/>
                </a:ext>
              </a:extLst>
            </p:cNvPr>
            <p:cNvSpPr txBox="1"/>
            <p:nvPr/>
          </p:nvSpPr>
          <p:spPr>
            <a:xfrm>
              <a:off x="5038900" y="18425327"/>
              <a:ext cx="665656" cy="445968"/>
            </a:xfrm>
            <a:prstGeom prst="rect">
              <a:avLst/>
            </a:prstGeom>
            <a:noFill/>
            <a:effectLst>
              <a:outerShdw blurRad="25400" dist="25400" dir="2700000" algn="tl" rotWithShape="0">
                <a:schemeClr val="bg1"/>
              </a:outerShdw>
            </a:effectLst>
          </p:spPr>
          <p:txBody>
            <a:bodyPr wrap="square" rtlCol="0">
              <a:spAutoFit/>
            </a:bodyPr>
            <a:lstStyle/>
            <a:p>
              <a:pPr algn="ctr"/>
              <a:r>
                <a:rPr lang="en-US" b="1" dirty="0">
                  <a:solidFill>
                    <a:srgbClr val="C00000"/>
                  </a:solidFill>
                </a:rPr>
                <a:t>O</a:t>
              </a:r>
              <a:r>
                <a:rPr lang="en-US" b="1" baseline="30000" dirty="0">
                  <a:solidFill>
                    <a:srgbClr val="C00000"/>
                  </a:solidFill>
                </a:rPr>
                <a:t>6+</a:t>
              </a:r>
            </a:p>
          </p:txBody>
        </p:sp>
        <p:sp>
          <p:nvSpPr>
            <p:cNvPr id="1067" name="TextBox 1066">
              <a:extLst>
                <a:ext uri="{FF2B5EF4-FFF2-40B4-BE49-F238E27FC236}">
                  <a16:creationId xmlns:a16="http://schemas.microsoft.com/office/drawing/2014/main" id="{6B470DBD-A8A6-4C1B-6099-5E203D2C5ED1}"/>
                </a:ext>
              </a:extLst>
            </p:cNvPr>
            <p:cNvSpPr txBox="1"/>
            <p:nvPr/>
          </p:nvSpPr>
          <p:spPr>
            <a:xfrm>
              <a:off x="8057237" y="18310718"/>
              <a:ext cx="497600" cy="445968"/>
            </a:xfrm>
            <a:prstGeom prst="rect">
              <a:avLst/>
            </a:prstGeom>
            <a:noFill/>
            <a:effectLst/>
          </p:spPr>
          <p:txBody>
            <a:bodyPr wrap="square" rtlCol="0">
              <a:spAutoFit/>
            </a:bodyPr>
            <a:lstStyle/>
            <a:p>
              <a:r>
                <a:rPr lang="en-US" b="1" dirty="0">
                  <a:solidFill>
                    <a:schemeClr val="accent2">
                      <a:lumMod val="60000"/>
                      <a:lumOff val="40000"/>
                    </a:schemeClr>
                  </a:solidFill>
                </a:rPr>
                <a:t>Fe</a:t>
              </a:r>
            </a:p>
          </p:txBody>
        </p:sp>
        <p:sp>
          <p:nvSpPr>
            <p:cNvPr id="1068" name="TextBox 1067">
              <a:extLst>
                <a:ext uri="{FF2B5EF4-FFF2-40B4-BE49-F238E27FC236}">
                  <a16:creationId xmlns:a16="http://schemas.microsoft.com/office/drawing/2014/main" id="{E80C6F8B-599D-9230-C3CF-45986FECE898}"/>
                </a:ext>
              </a:extLst>
            </p:cNvPr>
            <p:cNvSpPr txBox="1"/>
            <p:nvPr/>
          </p:nvSpPr>
          <p:spPr>
            <a:xfrm>
              <a:off x="8039699" y="17350366"/>
              <a:ext cx="570432" cy="447460"/>
            </a:xfrm>
            <a:prstGeom prst="rect">
              <a:avLst/>
            </a:prstGeom>
            <a:noFill/>
            <a:effectLst>
              <a:outerShdw blurRad="25400" dist="25400" dir="2700000" algn="tl" rotWithShape="0">
                <a:schemeClr val="bg1"/>
              </a:outerShdw>
            </a:effectLst>
          </p:spPr>
          <p:txBody>
            <a:bodyPr wrap="square" rtlCol="0">
              <a:spAutoFit/>
            </a:bodyPr>
            <a:lstStyle/>
            <a:p>
              <a:r>
                <a:rPr lang="en-US" b="1" dirty="0">
                  <a:solidFill>
                    <a:srgbClr val="009193"/>
                  </a:solidFill>
                </a:rPr>
                <a:t>He</a:t>
              </a:r>
            </a:p>
          </p:txBody>
        </p:sp>
        <p:sp>
          <p:nvSpPr>
            <p:cNvPr id="1069" name="TextBox 1068">
              <a:extLst>
                <a:ext uri="{FF2B5EF4-FFF2-40B4-BE49-F238E27FC236}">
                  <a16:creationId xmlns:a16="http://schemas.microsoft.com/office/drawing/2014/main" id="{E49B903C-55AA-9B05-A91A-DFAF512B9E82}"/>
                </a:ext>
              </a:extLst>
            </p:cNvPr>
            <p:cNvSpPr txBox="1"/>
            <p:nvPr/>
          </p:nvSpPr>
          <p:spPr>
            <a:xfrm>
              <a:off x="7709213" y="17839031"/>
              <a:ext cx="801970" cy="447460"/>
            </a:xfrm>
            <a:prstGeom prst="rect">
              <a:avLst/>
            </a:prstGeom>
            <a:noFill/>
            <a:effectLst>
              <a:outerShdw blurRad="12700" dist="12700" dir="2700000" algn="tl" rotWithShape="0">
                <a:prstClr val="black"/>
              </a:outerShdw>
            </a:effectLst>
          </p:spPr>
          <p:txBody>
            <a:bodyPr wrap="square" rtlCol="0">
              <a:spAutoFit/>
            </a:bodyPr>
            <a:lstStyle/>
            <a:p>
              <a:r>
                <a:rPr lang="en-US" b="1" dirty="0">
                  <a:solidFill>
                    <a:srgbClr val="FF7E79"/>
                  </a:solidFill>
                </a:rPr>
                <a:t>CNO</a:t>
              </a:r>
            </a:p>
          </p:txBody>
        </p:sp>
      </p:grpSp>
      <p:sp>
        <p:nvSpPr>
          <p:cNvPr id="1073" name="TextBox 1072">
            <a:extLst>
              <a:ext uri="{FF2B5EF4-FFF2-40B4-BE49-F238E27FC236}">
                <a16:creationId xmlns:a16="http://schemas.microsoft.com/office/drawing/2014/main" id="{B06A9367-5D82-FF28-A9A2-A0B7D6EF7E60}"/>
              </a:ext>
            </a:extLst>
          </p:cNvPr>
          <p:cNvSpPr txBox="1"/>
          <p:nvPr/>
        </p:nvSpPr>
        <p:spPr>
          <a:xfrm>
            <a:off x="17183340" y="14210199"/>
            <a:ext cx="4655314" cy="788036"/>
          </a:xfrm>
          <a:prstGeom prst="rect">
            <a:avLst/>
          </a:prstGeom>
          <a:noFill/>
        </p:spPr>
        <p:txBody>
          <a:bodyPr wrap="square" rtlCol="0">
            <a:spAutoFit/>
          </a:bodyPr>
          <a:lstStyle/>
          <a:p>
            <a:pPr algn="just">
              <a:lnSpc>
                <a:spcPts val="1800"/>
              </a:lnSpc>
            </a:pPr>
            <a:r>
              <a:rPr lang="en-US" b="1" dirty="0"/>
              <a:t>Fig. 1 </a:t>
            </a:r>
            <a:r>
              <a:rPr lang="en-US" dirty="0"/>
              <a:t>Spectra of the ground-state transition line 1</a:t>
            </a:r>
            <a:r>
              <a:rPr lang="en-US" baseline="-25000" dirty="0"/>
              <a:t>10</a:t>
            </a:r>
            <a:r>
              <a:rPr lang="en-US" dirty="0"/>
              <a:t>-1</a:t>
            </a:r>
            <a:r>
              <a:rPr lang="en-US" baseline="-25000" dirty="0"/>
              <a:t>01</a:t>
            </a:r>
            <a:r>
              <a:rPr lang="en-US" dirty="0"/>
              <a:t> of ortho-water at 556.939 GHz </a:t>
            </a:r>
            <a:r>
              <a:rPr lang="en-US" dirty="0" err="1"/>
              <a:t>colleced</a:t>
            </a:r>
            <a:r>
              <a:rPr lang="en-US" dirty="0"/>
              <a:t> by HIFI Wide-band spectrometer of HSO [1]</a:t>
            </a:r>
          </a:p>
        </p:txBody>
      </p:sp>
      <p:sp>
        <p:nvSpPr>
          <p:cNvPr id="1074" name="Rectangle 1073">
            <a:extLst>
              <a:ext uri="{FF2B5EF4-FFF2-40B4-BE49-F238E27FC236}">
                <a16:creationId xmlns:a16="http://schemas.microsoft.com/office/drawing/2014/main" id="{4880213D-CF06-5E3F-7D37-EF266185DC9B}"/>
              </a:ext>
            </a:extLst>
          </p:cNvPr>
          <p:cNvSpPr/>
          <p:nvPr/>
        </p:nvSpPr>
        <p:spPr>
          <a:xfrm>
            <a:off x="12426871" y="29108137"/>
            <a:ext cx="9456913" cy="2416046"/>
          </a:xfrm>
          <a:prstGeom prst="rect">
            <a:avLst/>
          </a:prstGeom>
        </p:spPr>
        <p:txBody>
          <a:bodyPr wrap="square">
            <a:spAutoFit/>
          </a:bodyPr>
          <a:lstStyle/>
          <a:p>
            <a:r>
              <a:rPr lang="en-US" sz="3000" b="1" dirty="0"/>
              <a:t>References</a:t>
            </a:r>
          </a:p>
          <a:p>
            <a:r>
              <a:rPr lang="en-US" sz="1900" dirty="0">
                <a:solidFill>
                  <a:srgbClr val="000000"/>
                </a:solidFill>
                <a:latin typeface="Calibri" panose="020F0502020204030204" pitchFamily="34" charset="0"/>
              </a:rPr>
              <a:t>[1] M. </a:t>
            </a:r>
            <a:r>
              <a:rPr lang="en-US" sz="1900" dirty="0" err="1">
                <a:solidFill>
                  <a:srgbClr val="000000"/>
                </a:solidFill>
                <a:latin typeface="Calibri" panose="020F0502020204030204" pitchFamily="34" charset="0"/>
              </a:rPr>
              <a:t>Küppers</a:t>
            </a:r>
            <a:r>
              <a:rPr lang="en-US" sz="1900" dirty="0">
                <a:solidFill>
                  <a:srgbClr val="000000"/>
                </a:solidFill>
                <a:latin typeface="Calibri" panose="020F0502020204030204" pitchFamily="34" charset="0"/>
              </a:rPr>
              <a:t> et al. Nature, 505 (2014), 525-527.</a:t>
            </a:r>
          </a:p>
          <a:p>
            <a:r>
              <a:rPr lang="en-US" sz="1900" dirty="0">
                <a:solidFill>
                  <a:srgbClr val="000000"/>
                </a:solidFill>
                <a:latin typeface="Calibri" panose="020F0502020204030204" pitchFamily="34" charset="0"/>
              </a:rPr>
              <a:t>[2] F. P. </a:t>
            </a:r>
            <a:r>
              <a:rPr lang="en-US" sz="1900" dirty="0" err="1">
                <a:solidFill>
                  <a:srgbClr val="000000"/>
                </a:solidFill>
                <a:latin typeface="Calibri" panose="020F0502020204030204" pitchFamily="34" charset="0"/>
              </a:rPr>
              <a:t>Fanale</a:t>
            </a:r>
            <a:r>
              <a:rPr lang="en-US" sz="1900" dirty="0">
                <a:solidFill>
                  <a:srgbClr val="000000"/>
                </a:solidFill>
                <a:latin typeface="Calibri" panose="020F0502020204030204" pitchFamily="34" charset="0"/>
              </a:rPr>
              <a:t> &amp; J. R. </a:t>
            </a:r>
            <a:r>
              <a:rPr lang="en-US" sz="1900" dirty="0" err="1">
                <a:solidFill>
                  <a:srgbClr val="000000"/>
                </a:solidFill>
                <a:latin typeface="Calibri" panose="020F0502020204030204" pitchFamily="34" charset="0"/>
              </a:rPr>
              <a:t>Salvail</a:t>
            </a:r>
            <a:r>
              <a:rPr lang="en-US" sz="1900" dirty="0">
                <a:solidFill>
                  <a:srgbClr val="000000"/>
                </a:solidFill>
                <a:latin typeface="Calibri" panose="020F0502020204030204" pitchFamily="34" charset="0"/>
              </a:rPr>
              <a:t>, Icarus, 82 (1989) 97-110.</a:t>
            </a:r>
          </a:p>
          <a:p>
            <a:r>
              <a:rPr lang="en-US" sz="1900" dirty="0">
                <a:solidFill>
                  <a:srgbClr val="000000"/>
                </a:solidFill>
                <a:latin typeface="Calibri" panose="020F0502020204030204" pitchFamily="34" charset="0"/>
              </a:rPr>
              <a:t>[3] </a:t>
            </a:r>
            <a:r>
              <a:rPr lang="en-US" sz="1900" dirty="0" err="1">
                <a:solidFill>
                  <a:srgbClr val="000000"/>
                </a:solidFill>
                <a:latin typeface="Calibri" panose="020F0502020204030204" pitchFamily="34" charset="0"/>
              </a:rPr>
              <a:t>Fama</a:t>
            </a:r>
            <a:r>
              <a:rPr lang="en-US" sz="1900" dirty="0">
                <a:solidFill>
                  <a:srgbClr val="000000"/>
                </a:solidFill>
                <a:latin typeface="Calibri" panose="020F0502020204030204" pitchFamily="34" charset="0"/>
              </a:rPr>
              <a:t> et al., Surface Science, 602 (2008) 156-161</a:t>
            </a:r>
          </a:p>
          <a:p>
            <a:r>
              <a:rPr lang="en-US" sz="1900" dirty="0">
                <a:solidFill>
                  <a:srgbClr val="000000"/>
                </a:solidFill>
                <a:latin typeface="Calibri" panose="020F0502020204030204" pitchFamily="34" charset="0"/>
              </a:rPr>
              <a:t>[4] R. E. Johnson et al., Composition and detection of Europa’s sputter-induced atmosphere, Europa (pp. 507-527). </a:t>
            </a:r>
            <a:r>
              <a:rPr lang="en-US" sz="1900" dirty="0" err="1">
                <a:solidFill>
                  <a:srgbClr val="000000"/>
                </a:solidFill>
                <a:latin typeface="Calibri" panose="020F0502020204030204" pitchFamily="34" charset="0"/>
              </a:rPr>
              <a:t>Tuscon</a:t>
            </a:r>
            <a:r>
              <a:rPr lang="en-US" sz="1900" dirty="0">
                <a:solidFill>
                  <a:srgbClr val="000000"/>
                </a:solidFill>
                <a:latin typeface="Calibri" panose="020F0502020204030204" pitchFamily="34" charset="0"/>
              </a:rPr>
              <a:t>, Arizona, USA: The University of Arizona Press. </a:t>
            </a:r>
          </a:p>
          <a:p>
            <a:endParaRPr lang="en-US" sz="2600" dirty="0">
              <a:solidFill>
                <a:srgbClr val="0070C0"/>
              </a:solidFill>
            </a:endParaRPr>
          </a:p>
        </p:txBody>
      </p:sp>
      <p:sp>
        <p:nvSpPr>
          <p:cNvPr id="1079" name="TextBox 1078">
            <a:extLst>
              <a:ext uri="{FF2B5EF4-FFF2-40B4-BE49-F238E27FC236}">
                <a16:creationId xmlns:a16="http://schemas.microsoft.com/office/drawing/2014/main" id="{918BCBE4-0CE1-6756-CCB4-B549887E0106}"/>
              </a:ext>
            </a:extLst>
          </p:cNvPr>
          <p:cNvSpPr txBox="1"/>
          <p:nvPr/>
        </p:nvSpPr>
        <p:spPr>
          <a:xfrm>
            <a:off x="569068" y="10125362"/>
            <a:ext cx="11380718" cy="2677656"/>
          </a:xfrm>
          <a:prstGeom prst="rect">
            <a:avLst/>
          </a:prstGeom>
          <a:noFill/>
        </p:spPr>
        <p:txBody>
          <a:bodyPr wrap="square">
            <a:spAutoFit/>
          </a:bodyPr>
          <a:lstStyle/>
          <a:p>
            <a:r>
              <a:rPr lang="en-US" sz="2400" b="0" i="0" dirty="0">
                <a:solidFill>
                  <a:srgbClr val="374151"/>
                </a:solidFill>
                <a:effectLst/>
                <a:latin typeface="Söhne"/>
              </a:rPr>
              <a:t>water vapor production, which is linked to surface temperature (i.e., </a:t>
            </a:r>
            <a:r>
              <a:rPr lang="en-US" sz="2400" b="0" i="0" u="sng" dirty="0">
                <a:solidFill>
                  <a:srgbClr val="374151"/>
                </a:solidFill>
                <a:effectLst/>
                <a:latin typeface="Söhne"/>
              </a:rPr>
              <a:t>sublimation), does not fully account for the origin of the observed water vapor in the telescopic observations</a:t>
            </a:r>
            <a:r>
              <a:rPr lang="en-US" sz="2400" b="0" i="0" dirty="0">
                <a:solidFill>
                  <a:srgbClr val="374151"/>
                </a:solidFill>
                <a:effectLst/>
                <a:latin typeface="Söhne"/>
              </a:rPr>
              <a:t> of Ceres. Indeed, sublimation from Ceres is projected to be two orders of magnitude lower than what we observe through telescopes [2]. Consequently, it becomes imperative to identify </a:t>
            </a:r>
            <a:r>
              <a:rPr lang="en-US" sz="2400" b="0" i="0" u="sng" dirty="0">
                <a:solidFill>
                  <a:srgbClr val="374151"/>
                </a:solidFill>
                <a:effectLst/>
                <a:latin typeface="Söhne"/>
              </a:rPr>
              <a:t>additional mechanisms that bridge the gap between our telescopic observations and the predicted values</a:t>
            </a:r>
            <a:r>
              <a:rPr lang="en-US" sz="2400" b="0" i="0" dirty="0">
                <a:solidFill>
                  <a:srgbClr val="374151"/>
                </a:solidFill>
                <a:effectLst/>
                <a:latin typeface="Söhne"/>
              </a:rPr>
              <a:t>, helping us comprehend the sources and processes responsible for the presence of water vapor.</a:t>
            </a:r>
            <a:endParaRPr lang="en-US" sz="2400" dirty="0"/>
          </a:p>
        </p:txBody>
      </p:sp>
      <p:sp>
        <p:nvSpPr>
          <p:cNvPr id="1082" name="TextBox 1081">
            <a:extLst>
              <a:ext uri="{FF2B5EF4-FFF2-40B4-BE49-F238E27FC236}">
                <a16:creationId xmlns:a16="http://schemas.microsoft.com/office/drawing/2014/main" id="{336BC4B6-EDEC-85DD-2268-1DE491B2352B}"/>
              </a:ext>
            </a:extLst>
          </p:cNvPr>
          <p:cNvSpPr txBox="1"/>
          <p:nvPr/>
        </p:nvSpPr>
        <p:spPr>
          <a:xfrm>
            <a:off x="12138988" y="12586065"/>
            <a:ext cx="5458968" cy="557204"/>
          </a:xfrm>
          <a:prstGeom prst="rect">
            <a:avLst/>
          </a:prstGeom>
          <a:noFill/>
        </p:spPr>
        <p:txBody>
          <a:bodyPr wrap="square" rtlCol="0">
            <a:spAutoFit/>
          </a:bodyPr>
          <a:lstStyle/>
          <a:p>
            <a:pPr algn="just">
              <a:lnSpc>
                <a:spcPts val="1800"/>
              </a:lnSpc>
            </a:pPr>
            <a:r>
              <a:rPr lang="en-US" b="1" dirty="0"/>
              <a:t>Fig. 2 </a:t>
            </a:r>
            <a:r>
              <a:rPr lang="en-US" dirty="0"/>
              <a:t>Heliocentric distance of Ceres from the Sun when IUE, VLT and HSO attempted to detect water in Ceres</a:t>
            </a:r>
          </a:p>
        </p:txBody>
      </p:sp>
      <p:pic>
        <p:nvPicPr>
          <p:cNvPr id="1083" name="Picture 12">
            <a:extLst>
              <a:ext uri="{FF2B5EF4-FFF2-40B4-BE49-F238E27FC236}">
                <a16:creationId xmlns:a16="http://schemas.microsoft.com/office/drawing/2014/main" id="{24C4C5C6-8C35-F9CA-FEF1-40C4F8BE5AEE}"/>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54787" y="9916292"/>
            <a:ext cx="5586984" cy="26385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6E91503-C95A-FBBD-E80C-E4B2DCEC3A20}"/>
              </a:ext>
            </a:extLst>
          </p:cNvPr>
          <p:cNvSpPr/>
          <p:nvPr/>
        </p:nvSpPr>
        <p:spPr>
          <a:xfrm>
            <a:off x="569068" y="14555666"/>
            <a:ext cx="17257990" cy="1292662"/>
          </a:xfrm>
          <a:prstGeom prst="rect">
            <a:avLst/>
          </a:prstGeom>
        </p:spPr>
        <p:txBody>
          <a:bodyPr wrap="square">
            <a:spAutoFit/>
          </a:bodyPr>
          <a:lstStyle/>
          <a:p>
            <a:r>
              <a:rPr lang="en-US" sz="3000" b="1" dirty="0"/>
              <a:t>Approach and Results </a:t>
            </a:r>
            <a:endParaRPr lang="en-US" sz="3000" dirty="0">
              <a:solidFill>
                <a:srgbClr val="FF0000"/>
              </a:solidFill>
            </a:endParaRPr>
          </a:p>
          <a:p>
            <a:pPr lvl="0"/>
            <a:r>
              <a:rPr lang="en-US" sz="2400" b="0" i="0" dirty="0">
                <a:solidFill>
                  <a:srgbClr val="374151"/>
                </a:solidFill>
                <a:effectLst/>
                <a:latin typeface="Söhne"/>
              </a:rPr>
              <a:t>We employed </a:t>
            </a:r>
            <a:r>
              <a:rPr lang="en-US" sz="2400" b="0" i="0" u="sng" dirty="0">
                <a:solidFill>
                  <a:srgbClr val="374151"/>
                </a:solidFill>
                <a:effectLst/>
                <a:latin typeface="Söhne"/>
              </a:rPr>
              <a:t>real data collected by the WIND spacecraft </a:t>
            </a:r>
            <a:r>
              <a:rPr lang="en-US" sz="2400" b="0" i="0" dirty="0">
                <a:solidFill>
                  <a:srgbClr val="374151"/>
                </a:solidFill>
                <a:effectLst/>
                <a:latin typeface="Söhne"/>
              </a:rPr>
              <a:t>(</a:t>
            </a:r>
            <a:r>
              <a:rPr lang="en-US" sz="2400" dirty="0">
                <a:solidFill>
                  <a:srgbClr val="374151"/>
                </a:solidFill>
                <a:latin typeface="Söhne"/>
              </a:rPr>
              <a:t>loca</a:t>
            </a:r>
            <a:r>
              <a:rPr lang="en-US" sz="2400" b="0" i="0" dirty="0">
                <a:solidFill>
                  <a:srgbClr val="374151"/>
                </a:solidFill>
                <a:effectLst/>
                <a:latin typeface="Söhne"/>
              </a:rPr>
              <a:t>ted at the L1 point) in space. This data includes comprehensive information on time-dependent solar activity, along with the corresponding differential flux and energy data for charged particles. Figure 3 illustrates</a:t>
            </a:r>
            <a:endParaRPr lang="en-US" sz="2400" dirty="0"/>
          </a:p>
        </p:txBody>
      </p:sp>
      <p:grpSp>
        <p:nvGrpSpPr>
          <p:cNvPr id="1125" name="Group 1124">
            <a:extLst>
              <a:ext uri="{FF2B5EF4-FFF2-40B4-BE49-F238E27FC236}">
                <a16:creationId xmlns:a16="http://schemas.microsoft.com/office/drawing/2014/main" id="{7907EB20-38CA-3754-416D-7F5442A41A7D}"/>
              </a:ext>
            </a:extLst>
          </p:cNvPr>
          <p:cNvGrpSpPr/>
          <p:nvPr/>
        </p:nvGrpSpPr>
        <p:grpSpPr>
          <a:xfrm>
            <a:off x="0" y="4982854"/>
            <a:ext cx="22210327" cy="2366822"/>
            <a:chOff x="0" y="4982854"/>
            <a:chExt cx="22210327" cy="2366822"/>
          </a:xfrm>
        </p:grpSpPr>
        <p:sp>
          <p:nvSpPr>
            <p:cNvPr id="47" name="Rectangle 46">
              <a:extLst>
                <a:ext uri="{FF2B5EF4-FFF2-40B4-BE49-F238E27FC236}">
                  <a16:creationId xmlns:a16="http://schemas.microsoft.com/office/drawing/2014/main" id="{F9A954C8-BC47-47D4-2C53-A2662CF6AC01}"/>
                </a:ext>
              </a:extLst>
            </p:cNvPr>
            <p:cNvSpPr/>
            <p:nvPr/>
          </p:nvSpPr>
          <p:spPr>
            <a:xfrm>
              <a:off x="1448163" y="4982855"/>
              <a:ext cx="20497437" cy="2350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screenshot of a solar system&#10;&#10;Description automatically generated">
              <a:extLst>
                <a:ext uri="{FF2B5EF4-FFF2-40B4-BE49-F238E27FC236}">
                  <a16:creationId xmlns:a16="http://schemas.microsoft.com/office/drawing/2014/main" id="{CC4C12EA-B1E0-1F78-8AB0-AA63AE1BE7BF}"/>
                </a:ext>
              </a:extLst>
            </p:cNvPr>
            <p:cNvPicPr>
              <a:picLocks noChangeAspect="1"/>
            </p:cNvPicPr>
            <p:nvPr/>
          </p:nvPicPr>
          <p:blipFill rotWithShape="1">
            <a:blip r:embed="rId9"/>
            <a:srcRect l="39574" t="6161" r="4748" b="25539"/>
            <a:stretch/>
          </p:blipFill>
          <p:spPr>
            <a:xfrm>
              <a:off x="0" y="4982854"/>
              <a:ext cx="1915729" cy="2350008"/>
            </a:xfrm>
            <a:prstGeom prst="rect">
              <a:avLst/>
            </a:prstGeom>
          </p:spPr>
        </p:pic>
        <p:pic>
          <p:nvPicPr>
            <p:cNvPr id="49" name="Picture 48" descr="A close-up of a planet&#10;&#10;Description automatically generated">
              <a:extLst>
                <a:ext uri="{FF2B5EF4-FFF2-40B4-BE49-F238E27FC236}">
                  <a16:creationId xmlns:a16="http://schemas.microsoft.com/office/drawing/2014/main" id="{5818E240-2281-7F10-68BA-92362627C8A4}"/>
                </a:ext>
              </a:extLst>
            </p:cNvPr>
            <p:cNvPicPr>
              <a:picLocks noChangeAspect="1"/>
            </p:cNvPicPr>
            <p:nvPr/>
          </p:nvPicPr>
          <p:blipFill rotWithShape="1">
            <a:blip r:embed="rId10"/>
            <a:srcRect t="10880" r="27007" b="14969"/>
            <a:stretch/>
          </p:blipFill>
          <p:spPr>
            <a:xfrm>
              <a:off x="18275976" y="4991250"/>
              <a:ext cx="3669624" cy="2350008"/>
            </a:xfrm>
            <a:prstGeom prst="rect">
              <a:avLst/>
            </a:prstGeom>
          </p:spPr>
        </p:pic>
        <p:pic>
          <p:nvPicPr>
            <p:cNvPr id="1030" name="Picture 6" descr="WIND (spacecraft) Geoffs blogs Wind Space craft">
              <a:extLst>
                <a:ext uri="{FF2B5EF4-FFF2-40B4-BE49-F238E27FC236}">
                  <a16:creationId xmlns:a16="http://schemas.microsoft.com/office/drawing/2014/main" id="{0A24CF7E-4AE8-1504-06E3-C027E84EBE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0586" y="5011932"/>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descr="A view of the earth from space&#10;&#10;Description automatically generated">
              <a:extLst>
                <a:ext uri="{FF2B5EF4-FFF2-40B4-BE49-F238E27FC236}">
                  <a16:creationId xmlns:a16="http://schemas.microsoft.com/office/drawing/2014/main" id="{919EA527-2755-C9B0-8076-5C0AEEB72582}"/>
                </a:ext>
              </a:extLst>
            </p:cNvPr>
            <p:cNvPicPr>
              <a:picLocks noChangeAspect="1"/>
            </p:cNvPicPr>
            <p:nvPr/>
          </p:nvPicPr>
          <p:blipFill rotWithShape="1">
            <a:blip r:embed="rId12"/>
            <a:srcRect l="22000" t="15945" r="22561" b="14018"/>
            <a:stretch/>
          </p:blipFill>
          <p:spPr>
            <a:xfrm>
              <a:off x="7037297" y="5039507"/>
              <a:ext cx="1737360" cy="1645920"/>
            </a:xfrm>
            <a:prstGeom prst="rect">
              <a:avLst/>
            </a:prstGeom>
          </p:spPr>
        </p:pic>
        <p:sp>
          <p:nvSpPr>
            <p:cNvPr id="50" name="Freeform 49">
              <a:extLst>
                <a:ext uri="{FF2B5EF4-FFF2-40B4-BE49-F238E27FC236}">
                  <a16:creationId xmlns:a16="http://schemas.microsoft.com/office/drawing/2014/main" id="{6AA0848F-B1E1-E1A4-C7E6-491C3C30E58D}"/>
                </a:ext>
              </a:extLst>
            </p:cNvPr>
            <p:cNvSpPr/>
            <p:nvPr/>
          </p:nvSpPr>
          <p:spPr>
            <a:xfrm>
              <a:off x="668617" y="5230053"/>
              <a:ext cx="19351256" cy="1043619"/>
            </a:xfrm>
            <a:custGeom>
              <a:avLst/>
              <a:gdLst>
                <a:gd name="connsiteX0" fmla="*/ 0 w 18968484"/>
                <a:gd name="connsiteY0" fmla="*/ 555804 h 768455"/>
                <a:gd name="connsiteX1" fmla="*/ 8314660 w 18968484"/>
                <a:gd name="connsiteY1" fmla="*/ 2911 h 768455"/>
                <a:gd name="connsiteX2" fmla="*/ 18968484 w 18968484"/>
                <a:gd name="connsiteY2" fmla="*/ 768455 h 768455"/>
                <a:gd name="connsiteX0" fmla="*/ 0 w 19351256"/>
                <a:gd name="connsiteY0" fmla="*/ 1043156 h 1043156"/>
                <a:gd name="connsiteX1" fmla="*/ 8697432 w 19351256"/>
                <a:gd name="connsiteY1" fmla="*/ 1165 h 1043156"/>
                <a:gd name="connsiteX2" fmla="*/ 19351256 w 19351256"/>
                <a:gd name="connsiteY2" fmla="*/ 766709 h 1043156"/>
                <a:gd name="connsiteX0" fmla="*/ 0 w 19351256"/>
                <a:gd name="connsiteY0" fmla="*/ 1043619 h 1043619"/>
                <a:gd name="connsiteX1" fmla="*/ 8697432 w 19351256"/>
                <a:gd name="connsiteY1" fmla="*/ 1628 h 1043619"/>
                <a:gd name="connsiteX2" fmla="*/ 19351256 w 19351256"/>
                <a:gd name="connsiteY2" fmla="*/ 767172 h 1043619"/>
                <a:gd name="connsiteX0" fmla="*/ 0 w 19351256"/>
                <a:gd name="connsiteY0" fmla="*/ 1043619 h 1043619"/>
                <a:gd name="connsiteX1" fmla="*/ 8995144 w 19351256"/>
                <a:gd name="connsiteY1" fmla="*/ 1628 h 1043619"/>
                <a:gd name="connsiteX2" fmla="*/ 19351256 w 19351256"/>
                <a:gd name="connsiteY2" fmla="*/ 767172 h 1043619"/>
              </a:gdLst>
              <a:ahLst/>
              <a:cxnLst>
                <a:cxn ang="0">
                  <a:pos x="connsiteX0" y="connsiteY0"/>
                </a:cxn>
                <a:cxn ang="0">
                  <a:pos x="connsiteX1" y="connsiteY1"/>
                </a:cxn>
                <a:cxn ang="0">
                  <a:pos x="connsiteX2" y="connsiteY2"/>
                </a:cxn>
              </a:cxnLst>
              <a:rect l="l" t="t" r="r" b="b"/>
              <a:pathLst>
                <a:path w="19351256" h="1043619">
                  <a:moveTo>
                    <a:pt x="0" y="1043619"/>
                  </a:moveTo>
                  <a:cubicBezTo>
                    <a:pt x="2278911" y="515535"/>
                    <a:pt x="5833730" y="-33814"/>
                    <a:pt x="8995144" y="1628"/>
                  </a:cubicBezTo>
                  <a:cubicBezTo>
                    <a:pt x="12156558" y="37070"/>
                    <a:pt x="15605051" y="402121"/>
                    <a:pt x="19351256" y="767172"/>
                  </a:cubicBezTo>
                </a:path>
              </a:pathLst>
            </a:custGeom>
            <a:noFill/>
            <a:ln w="38100">
              <a:gradFill flip="none" rotWithShape="1">
                <a:gsLst>
                  <a:gs pos="0">
                    <a:schemeClr val="accent1">
                      <a:lumMod val="5000"/>
                      <a:lumOff val="95000"/>
                    </a:schemeClr>
                  </a:gs>
                  <a:gs pos="64000">
                    <a:schemeClr val="accent2">
                      <a:lumMod val="60000"/>
                      <a:lumOff val="40000"/>
                    </a:schemeClr>
                  </a:gs>
                  <a:gs pos="87000">
                    <a:schemeClr val="accent2">
                      <a:lumMod val="75000"/>
                    </a:schemeClr>
                  </a:gs>
                  <a:gs pos="100000">
                    <a:schemeClr val="accent2">
                      <a:lumMod val="50000"/>
                    </a:schemeClr>
                  </a:gs>
                </a:gsLst>
                <a:lin ang="10800000" scaled="1"/>
                <a:tileRect/>
              </a:gradFill>
              <a:prstDash val="sysDash"/>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6B705771-7C8F-BE38-A484-28EF3BDD1B3D}"/>
                </a:ext>
              </a:extLst>
            </p:cNvPr>
            <p:cNvSpPr txBox="1"/>
            <p:nvPr/>
          </p:nvSpPr>
          <p:spPr>
            <a:xfrm>
              <a:off x="17396109" y="6363620"/>
              <a:ext cx="493781" cy="369332"/>
            </a:xfrm>
            <a:prstGeom prst="rect">
              <a:avLst/>
            </a:prstGeom>
            <a:noFill/>
          </p:spPr>
          <p:txBody>
            <a:bodyPr wrap="square" rtlCol="0">
              <a:spAutoFit/>
            </a:bodyPr>
            <a:lstStyle/>
            <a:p>
              <a:r>
                <a:rPr lang="en-US" b="1" dirty="0">
                  <a:solidFill>
                    <a:schemeClr val="bg1"/>
                  </a:solidFill>
                </a:rPr>
                <a:t>H+</a:t>
              </a:r>
            </a:p>
          </p:txBody>
        </p:sp>
        <p:sp>
          <p:nvSpPr>
            <p:cNvPr id="56" name="TextBox 55">
              <a:extLst>
                <a:ext uri="{FF2B5EF4-FFF2-40B4-BE49-F238E27FC236}">
                  <a16:creationId xmlns:a16="http://schemas.microsoft.com/office/drawing/2014/main" id="{114BEBC6-1AE5-3760-5E01-4ED62093A23E}"/>
                </a:ext>
              </a:extLst>
            </p:cNvPr>
            <p:cNvSpPr txBox="1"/>
            <p:nvPr/>
          </p:nvSpPr>
          <p:spPr>
            <a:xfrm>
              <a:off x="17750693" y="5423465"/>
              <a:ext cx="493781" cy="369332"/>
            </a:xfrm>
            <a:prstGeom prst="rect">
              <a:avLst/>
            </a:prstGeom>
            <a:noFill/>
          </p:spPr>
          <p:txBody>
            <a:bodyPr wrap="square" rtlCol="0">
              <a:spAutoFit/>
            </a:bodyPr>
            <a:lstStyle/>
            <a:p>
              <a:r>
                <a:rPr lang="en-US" b="1" dirty="0">
                  <a:solidFill>
                    <a:schemeClr val="bg1"/>
                  </a:solidFill>
                </a:rPr>
                <a:t>H+</a:t>
              </a:r>
            </a:p>
          </p:txBody>
        </p:sp>
        <p:sp>
          <p:nvSpPr>
            <p:cNvPr id="57" name="TextBox 56">
              <a:extLst>
                <a:ext uri="{FF2B5EF4-FFF2-40B4-BE49-F238E27FC236}">
                  <a16:creationId xmlns:a16="http://schemas.microsoft.com/office/drawing/2014/main" id="{008DA426-71AE-AAA5-1BAE-65EF60A40C0C}"/>
                </a:ext>
              </a:extLst>
            </p:cNvPr>
            <p:cNvSpPr txBox="1"/>
            <p:nvPr/>
          </p:nvSpPr>
          <p:spPr>
            <a:xfrm>
              <a:off x="1241154" y="5725529"/>
              <a:ext cx="493781" cy="369332"/>
            </a:xfrm>
            <a:prstGeom prst="rect">
              <a:avLst/>
            </a:prstGeom>
            <a:noFill/>
            <a:effectLst>
              <a:outerShdw blurRad="25400" dist="25400" dir="2700000" algn="tl" rotWithShape="0">
                <a:prstClr val="black"/>
              </a:outerShdw>
            </a:effectLst>
          </p:spPr>
          <p:txBody>
            <a:bodyPr wrap="square" rtlCol="0">
              <a:spAutoFit/>
            </a:bodyPr>
            <a:lstStyle/>
            <a:p>
              <a:r>
                <a:rPr lang="en-US" b="1" dirty="0">
                  <a:solidFill>
                    <a:schemeClr val="bg1"/>
                  </a:solidFill>
                </a:rPr>
                <a:t>H+</a:t>
              </a:r>
            </a:p>
          </p:txBody>
        </p:sp>
        <p:pic>
          <p:nvPicPr>
            <p:cNvPr id="1032" name="Picture 8" descr="Mars">
              <a:extLst>
                <a:ext uri="{FF2B5EF4-FFF2-40B4-BE49-F238E27FC236}">
                  <a16:creationId xmlns:a16="http://schemas.microsoft.com/office/drawing/2014/main" id="{B7330973-A59B-FFB8-6BDF-F0FD8CBD1A0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2134" r="40645"/>
            <a:stretch/>
          </p:blipFill>
          <p:spPr bwMode="auto">
            <a:xfrm rot="16200000">
              <a:off x="11032174" y="5792921"/>
              <a:ext cx="1217665" cy="1869440"/>
            </a:xfrm>
            <a:prstGeom prst="rect">
              <a:avLst/>
            </a:prstGeom>
            <a:noFill/>
            <a:extLst>
              <a:ext uri="{909E8E84-426E-40DD-AFC4-6F175D3DCCD1}">
                <a14:hiddenFill xmlns:a14="http://schemas.microsoft.com/office/drawing/2010/main">
                  <a:solidFill>
                    <a:srgbClr val="FFFFFF"/>
                  </a:solidFill>
                </a14:hiddenFill>
              </a:ext>
            </a:extLst>
          </p:spPr>
        </p:pic>
        <p:sp>
          <p:nvSpPr>
            <p:cNvPr id="52" name="Freeform 51">
              <a:extLst>
                <a:ext uri="{FF2B5EF4-FFF2-40B4-BE49-F238E27FC236}">
                  <a16:creationId xmlns:a16="http://schemas.microsoft.com/office/drawing/2014/main" id="{08E1D13A-EA0A-72D3-D122-1AC949F7460D}"/>
                </a:ext>
              </a:extLst>
            </p:cNvPr>
            <p:cNvSpPr/>
            <p:nvPr/>
          </p:nvSpPr>
          <p:spPr>
            <a:xfrm rot="157044">
              <a:off x="1244177" y="5650095"/>
              <a:ext cx="16891456" cy="1043619"/>
            </a:xfrm>
            <a:custGeom>
              <a:avLst/>
              <a:gdLst>
                <a:gd name="connsiteX0" fmla="*/ 0 w 18968484"/>
                <a:gd name="connsiteY0" fmla="*/ 555804 h 768455"/>
                <a:gd name="connsiteX1" fmla="*/ 8314660 w 18968484"/>
                <a:gd name="connsiteY1" fmla="*/ 2911 h 768455"/>
                <a:gd name="connsiteX2" fmla="*/ 18968484 w 18968484"/>
                <a:gd name="connsiteY2" fmla="*/ 768455 h 768455"/>
                <a:gd name="connsiteX0" fmla="*/ 0 w 19351256"/>
                <a:gd name="connsiteY0" fmla="*/ 1043156 h 1043156"/>
                <a:gd name="connsiteX1" fmla="*/ 8697432 w 19351256"/>
                <a:gd name="connsiteY1" fmla="*/ 1165 h 1043156"/>
                <a:gd name="connsiteX2" fmla="*/ 19351256 w 19351256"/>
                <a:gd name="connsiteY2" fmla="*/ 766709 h 1043156"/>
                <a:gd name="connsiteX0" fmla="*/ 0 w 19351256"/>
                <a:gd name="connsiteY0" fmla="*/ 1043619 h 1043619"/>
                <a:gd name="connsiteX1" fmla="*/ 8697432 w 19351256"/>
                <a:gd name="connsiteY1" fmla="*/ 1628 h 1043619"/>
                <a:gd name="connsiteX2" fmla="*/ 19351256 w 19351256"/>
                <a:gd name="connsiteY2" fmla="*/ 767172 h 1043619"/>
                <a:gd name="connsiteX0" fmla="*/ 0 w 19351256"/>
                <a:gd name="connsiteY0" fmla="*/ 1043619 h 1043619"/>
                <a:gd name="connsiteX1" fmla="*/ 8995144 w 19351256"/>
                <a:gd name="connsiteY1" fmla="*/ 1628 h 1043619"/>
                <a:gd name="connsiteX2" fmla="*/ 19351256 w 19351256"/>
                <a:gd name="connsiteY2" fmla="*/ 767172 h 1043619"/>
              </a:gdLst>
              <a:ahLst/>
              <a:cxnLst>
                <a:cxn ang="0">
                  <a:pos x="connsiteX0" y="connsiteY0"/>
                </a:cxn>
                <a:cxn ang="0">
                  <a:pos x="connsiteX1" y="connsiteY1"/>
                </a:cxn>
                <a:cxn ang="0">
                  <a:pos x="connsiteX2" y="connsiteY2"/>
                </a:cxn>
              </a:cxnLst>
              <a:rect l="l" t="t" r="r" b="b"/>
              <a:pathLst>
                <a:path w="19351256" h="1043619">
                  <a:moveTo>
                    <a:pt x="0" y="1043619"/>
                  </a:moveTo>
                  <a:cubicBezTo>
                    <a:pt x="2278911" y="515535"/>
                    <a:pt x="5833730" y="-33814"/>
                    <a:pt x="8995144" y="1628"/>
                  </a:cubicBezTo>
                  <a:cubicBezTo>
                    <a:pt x="12156558" y="37070"/>
                    <a:pt x="15605051" y="402121"/>
                    <a:pt x="19351256" y="767172"/>
                  </a:cubicBezTo>
                </a:path>
              </a:pathLst>
            </a:custGeom>
            <a:noFill/>
            <a:ln w="38100">
              <a:gradFill flip="none" rotWithShape="1">
                <a:gsLst>
                  <a:gs pos="0">
                    <a:schemeClr val="accent1">
                      <a:lumMod val="5000"/>
                      <a:lumOff val="95000"/>
                    </a:schemeClr>
                  </a:gs>
                  <a:gs pos="22000">
                    <a:schemeClr val="accent2">
                      <a:lumMod val="20000"/>
                      <a:lumOff val="80000"/>
                    </a:schemeClr>
                  </a:gs>
                  <a:gs pos="72000">
                    <a:schemeClr val="accent2">
                      <a:lumMod val="75000"/>
                    </a:schemeClr>
                  </a:gs>
                  <a:gs pos="100000">
                    <a:schemeClr val="accent2">
                      <a:lumMod val="50000"/>
                    </a:schemeClr>
                  </a:gs>
                </a:gsLst>
                <a:lin ang="10800000" scaled="1"/>
                <a:tileRect/>
              </a:gradFill>
              <a:prstDash val="sysDash"/>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5C685A4-CEA3-E2E0-A034-0C74A49CD69A}"/>
                </a:ext>
              </a:extLst>
            </p:cNvPr>
            <p:cNvSpPr>
              <a:spLocks noChangeAspect="1"/>
            </p:cNvSpPr>
            <p:nvPr/>
          </p:nvSpPr>
          <p:spPr>
            <a:xfrm>
              <a:off x="1827614" y="6438154"/>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7A37DAC-9E83-E759-6B14-CDE89E9B79A5}"/>
                </a:ext>
              </a:extLst>
            </p:cNvPr>
            <p:cNvSpPr>
              <a:spLocks noChangeAspect="1"/>
            </p:cNvSpPr>
            <p:nvPr/>
          </p:nvSpPr>
          <p:spPr>
            <a:xfrm>
              <a:off x="1809893" y="5931339"/>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68929C5E-6CDC-6AE5-6BBE-984A49D50722}"/>
                </a:ext>
              </a:extLst>
            </p:cNvPr>
            <p:cNvSpPr>
              <a:spLocks noChangeAspect="1"/>
            </p:cNvSpPr>
            <p:nvPr/>
          </p:nvSpPr>
          <p:spPr>
            <a:xfrm>
              <a:off x="1345608" y="5445789"/>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E4E8721B-05E1-5A8E-140C-7074EAB54554}"/>
                </a:ext>
              </a:extLst>
            </p:cNvPr>
            <p:cNvSpPr>
              <a:spLocks noChangeAspect="1"/>
            </p:cNvSpPr>
            <p:nvPr/>
          </p:nvSpPr>
          <p:spPr>
            <a:xfrm>
              <a:off x="3305542" y="5917165"/>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FEF1045C-7D62-4FC5-69B5-68678B994353}"/>
                </a:ext>
              </a:extLst>
            </p:cNvPr>
            <p:cNvSpPr>
              <a:spLocks noChangeAspect="1"/>
            </p:cNvSpPr>
            <p:nvPr/>
          </p:nvSpPr>
          <p:spPr>
            <a:xfrm>
              <a:off x="2139503" y="5644264"/>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C5288BE6-5A47-9880-E469-01F4D2691035}"/>
                </a:ext>
              </a:extLst>
            </p:cNvPr>
            <p:cNvSpPr>
              <a:spLocks noChangeAspect="1"/>
            </p:cNvSpPr>
            <p:nvPr/>
          </p:nvSpPr>
          <p:spPr>
            <a:xfrm>
              <a:off x="4563726" y="6239685"/>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Freeform 1023">
              <a:extLst>
                <a:ext uri="{FF2B5EF4-FFF2-40B4-BE49-F238E27FC236}">
                  <a16:creationId xmlns:a16="http://schemas.microsoft.com/office/drawing/2014/main" id="{44B1DA4B-7C4D-C63E-7450-FC22B20B9974}"/>
                </a:ext>
              </a:extLst>
            </p:cNvPr>
            <p:cNvSpPr/>
            <p:nvPr/>
          </p:nvSpPr>
          <p:spPr>
            <a:xfrm>
              <a:off x="808074" y="6421519"/>
              <a:ext cx="4890977" cy="702302"/>
            </a:xfrm>
            <a:custGeom>
              <a:avLst/>
              <a:gdLst>
                <a:gd name="connsiteX0" fmla="*/ 0 w 5039833"/>
                <a:gd name="connsiteY0" fmla="*/ 362061 h 914954"/>
                <a:gd name="connsiteX1" fmla="*/ 2509284 w 5039833"/>
                <a:gd name="connsiteY1" fmla="*/ 21819 h 914954"/>
                <a:gd name="connsiteX2" fmla="*/ 5039833 w 5039833"/>
                <a:gd name="connsiteY2" fmla="*/ 914954 h 914954"/>
                <a:gd name="connsiteX0" fmla="*/ 0 w 4890977"/>
                <a:gd name="connsiteY0" fmla="*/ 362061 h 702302"/>
                <a:gd name="connsiteX1" fmla="*/ 2509284 w 4890977"/>
                <a:gd name="connsiteY1" fmla="*/ 21819 h 702302"/>
                <a:gd name="connsiteX2" fmla="*/ 4890977 w 4890977"/>
                <a:gd name="connsiteY2" fmla="*/ 702302 h 702302"/>
              </a:gdLst>
              <a:ahLst/>
              <a:cxnLst>
                <a:cxn ang="0">
                  <a:pos x="connsiteX0" y="connsiteY0"/>
                </a:cxn>
                <a:cxn ang="0">
                  <a:pos x="connsiteX1" y="connsiteY1"/>
                </a:cxn>
                <a:cxn ang="0">
                  <a:pos x="connsiteX2" y="connsiteY2"/>
                </a:cxn>
              </a:cxnLst>
              <a:rect l="l" t="t" r="r" b="b"/>
              <a:pathLst>
                <a:path w="4890977" h="702302">
                  <a:moveTo>
                    <a:pt x="0" y="362061"/>
                  </a:moveTo>
                  <a:cubicBezTo>
                    <a:pt x="834656" y="145865"/>
                    <a:pt x="1669312" y="-70330"/>
                    <a:pt x="2509284" y="21819"/>
                  </a:cubicBezTo>
                  <a:cubicBezTo>
                    <a:pt x="3349256" y="113968"/>
                    <a:pt x="4394791" y="503828"/>
                    <a:pt x="4890977" y="702302"/>
                  </a:cubicBezTo>
                </a:path>
              </a:pathLst>
            </a:custGeom>
            <a:noFill/>
            <a:ln w="38100">
              <a:gradFill flip="none" rotWithShape="1">
                <a:gsLst>
                  <a:gs pos="0">
                    <a:schemeClr val="accent1">
                      <a:lumMod val="5000"/>
                      <a:lumOff val="95000"/>
                    </a:schemeClr>
                  </a:gs>
                  <a:gs pos="54000">
                    <a:schemeClr val="accent2">
                      <a:lumMod val="60000"/>
                      <a:lumOff val="40000"/>
                    </a:schemeClr>
                  </a:gs>
                  <a:gs pos="74000">
                    <a:schemeClr val="accent2">
                      <a:lumMod val="60000"/>
                      <a:lumOff val="40000"/>
                    </a:schemeClr>
                  </a:gs>
                  <a:gs pos="100000">
                    <a:schemeClr val="accent2">
                      <a:lumMod val="75000"/>
                    </a:schemeClr>
                  </a:gs>
                </a:gsLst>
                <a:lin ang="10800000" scaled="1"/>
                <a:tileRect/>
              </a:gradFill>
              <a:prstDash val="sysDash"/>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905D8D69-94CC-355A-166F-257ED19E94C8}"/>
                </a:ext>
              </a:extLst>
            </p:cNvPr>
            <p:cNvSpPr txBox="1"/>
            <p:nvPr/>
          </p:nvSpPr>
          <p:spPr>
            <a:xfrm>
              <a:off x="4960586" y="6898388"/>
              <a:ext cx="493781" cy="369332"/>
            </a:xfrm>
            <a:prstGeom prst="rect">
              <a:avLst/>
            </a:prstGeom>
            <a:noFill/>
          </p:spPr>
          <p:txBody>
            <a:bodyPr wrap="square" rtlCol="0">
              <a:spAutoFit/>
            </a:bodyPr>
            <a:lstStyle/>
            <a:p>
              <a:r>
                <a:rPr lang="en-US" b="1" dirty="0">
                  <a:solidFill>
                    <a:schemeClr val="bg1"/>
                  </a:solidFill>
                </a:rPr>
                <a:t>H+</a:t>
              </a:r>
            </a:p>
          </p:txBody>
        </p:sp>
        <p:sp>
          <p:nvSpPr>
            <p:cNvPr id="1027" name="TextBox 1026">
              <a:extLst>
                <a:ext uri="{FF2B5EF4-FFF2-40B4-BE49-F238E27FC236}">
                  <a16:creationId xmlns:a16="http://schemas.microsoft.com/office/drawing/2014/main" id="{098A336D-8801-00EF-FAF3-799186541988}"/>
                </a:ext>
              </a:extLst>
            </p:cNvPr>
            <p:cNvSpPr txBox="1"/>
            <p:nvPr/>
          </p:nvSpPr>
          <p:spPr>
            <a:xfrm>
              <a:off x="83813" y="6815319"/>
              <a:ext cx="1212922" cy="461665"/>
            </a:xfrm>
            <a:prstGeom prst="rect">
              <a:avLst/>
            </a:prstGeom>
            <a:noFill/>
            <a:effectLst>
              <a:outerShdw blurRad="25400" dist="25400" dir="2700000" algn="tl" rotWithShape="0">
                <a:prstClr val="black"/>
              </a:outerShdw>
            </a:effectLst>
          </p:spPr>
          <p:txBody>
            <a:bodyPr wrap="square" rtlCol="0">
              <a:spAutoFit/>
            </a:bodyPr>
            <a:lstStyle/>
            <a:p>
              <a:r>
                <a:rPr lang="en-US" sz="2400" b="1" dirty="0">
                  <a:solidFill>
                    <a:schemeClr val="bg1"/>
                  </a:solidFill>
                </a:rPr>
                <a:t>Sun</a:t>
              </a:r>
            </a:p>
          </p:txBody>
        </p:sp>
        <p:sp>
          <p:nvSpPr>
            <p:cNvPr id="1029" name="TextBox 1028">
              <a:extLst>
                <a:ext uri="{FF2B5EF4-FFF2-40B4-BE49-F238E27FC236}">
                  <a16:creationId xmlns:a16="http://schemas.microsoft.com/office/drawing/2014/main" id="{701AB0C5-167E-3F4D-0707-D2BC65041FED}"/>
                </a:ext>
              </a:extLst>
            </p:cNvPr>
            <p:cNvSpPr txBox="1"/>
            <p:nvPr/>
          </p:nvSpPr>
          <p:spPr>
            <a:xfrm>
              <a:off x="8611667" y="5776004"/>
              <a:ext cx="1212922" cy="461665"/>
            </a:xfrm>
            <a:prstGeom prst="rect">
              <a:avLst/>
            </a:prstGeom>
            <a:noFill/>
          </p:spPr>
          <p:txBody>
            <a:bodyPr wrap="square" rtlCol="0">
              <a:spAutoFit/>
            </a:bodyPr>
            <a:lstStyle/>
            <a:p>
              <a:r>
                <a:rPr lang="en-US" sz="2400" b="1" dirty="0">
                  <a:solidFill>
                    <a:schemeClr val="bg1"/>
                  </a:solidFill>
                </a:rPr>
                <a:t>Earth</a:t>
              </a:r>
            </a:p>
          </p:txBody>
        </p:sp>
        <p:sp>
          <p:nvSpPr>
            <p:cNvPr id="1031" name="TextBox 1030">
              <a:extLst>
                <a:ext uri="{FF2B5EF4-FFF2-40B4-BE49-F238E27FC236}">
                  <a16:creationId xmlns:a16="http://schemas.microsoft.com/office/drawing/2014/main" id="{4FA62B0E-5C8D-A3F1-6785-6FFBBDF61D79}"/>
                </a:ext>
              </a:extLst>
            </p:cNvPr>
            <p:cNvSpPr txBox="1"/>
            <p:nvPr/>
          </p:nvSpPr>
          <p:spPr>
            <a:xfrm>
              <a:off x="11922036" y="6888011"/>
              <a:ext cx="1212922" cy="461665"/>
            </a:xfrm>
            <a:prstGeom prst="rect">
              <a:avLst/>
            </a:prstGeom>
            <a:noFill/>
            <a:effectLst>
              <a:outerShdw blurRad="25400" dist="25400" dir="2700000" algn="tl" rotWithShape="0">
                <a:prstClr val="black"/>
              </a:outerShdw>
            </a:effectLst>
          </p:spPr>
          <p:txBody>
            <a:bodyPr wrap="square" rtlCol="0">
              <a:spAutoFit/>
            </a:bodyPr>
            <a:lstStyle/>
            <a:p>
              <a:r>
                <a:rPr lang="en-US" sz="2400" b="1" dirty="0">
                  <a:solidFill>
                    <a:schemeClr val="bg1"/>
                  </a:solidFill>
                </a:rPr>
                <a:t>Mars</a:t>
              </a:r>
            </a:p>
          </p:txBody>
        </p:sp>
        <p:sp>
          <p:nvSpPr>
            <p:cNvPr id="1033" name="TextBox 1032">
              <a:extLst>
                <a:ext uri="{FF2B5EF4-FFF2-40B4-BE49-F238E27FC236}">
                  <a16:creationId xmlns:a16="http://schemas.microsoft.com/office/drawing/2014/main" id="{149BE742-598B-2DDF-5D78-9F31978964F2}"/>
                </a:ext>
              </a:extLst>
            </p:cNvPr>
            <p:cNvSpPr txBox="1"/>
            <p:nvPr/>
          </p:nvSpPr>
          <p:spPr>
            <a:xfrm>
              <a:off x="20997405" y="5408365"/>
              <a:ext cx="1212922" cy="461665"/>
            </a:xfrm>
            <a:prstGeom prst="rect">
              <a:avLst/>
            </a:prstGeom>
            <a:noFill/>
            <a:effectLst>
              <a:outerShdw blurRad="25400" dist="25400" dir="2700000" algn="tl" rotWithShape="0">
                <a:prstClr val="black"/>
              </a:outerShdw>
            </a:effectLst>
          </p:spPr>
          <p:txBody>
            <a:bodyPr wrap="square" rtlCol="0">
              <a:spAutoFit/>
            </a:bodyPr>
            <a:lstStyle/>
            <a:p>
              <a:r>
                <a:rPr lang="en-US" sz="2400" b="1" dirty="0">
                  <a:solidFill>
                    <a:schemeClr val="bg1"/>
                  </a:solidFill>
                </a:rPr>
                <a:t>Ceres</a:t>
              </a:r>
            </a:p>
          </p:txBody>
        </p:sp>
        <p:cxnSp>
          <p:nvCxnSpPr>
            <p:cNvPr id="1035" name="Straight Arrow Connector 1034">
              <a:extLst>
                <a:ext uri="{FF2B5EF4-FFF2-40B4-BE49-F238E27FC236}">
                  <a16:creationId xmlns:a16="http://schemas.microsoft.com/office/drawing/2014/main" id="{07E0E7B1-D61C-41D2-8C51-398EB7847E23}"/>
                </a:ext>
              </a:extLst>
            </p:cNvPr>
            <p:cNvCxnSpPr/>
            <p:nvPr/>
          </p:nvCxnSpPr>
          <p:spPr>
            <a:xfrm flipH="1" flipV="1">
              <a:off x="20110788" y="5582949"/>
              <a:ext cx="301975" cy="279518"/>
            </a:xfrm>
            <a:prstGeom prst="straightConnector1">
              <a:avLst/>
            </a:prstGeom>
            <a:ln w="38100">
              <a:gradFill flip="none" rotWithShape="1">
                <a:gsLst>
                  <a:gs pos="0">
                    <a:schemeClr val="accent1">
                      <a:lumMod val="5000"/>
                      <a:lumOff val="95000"/>
                    </a:schemeClr>
                  </a:gs>
                  <a:gs pos="41000">
                    <a:schemeClr val="accent6">
                      <a:lumMod val="60000"/>
                      <a:lumOff val="40000"/>
                    </a:schemeClr>
                  </a:gs>
                  <a:gs pos="74000">
                    <a:schemeClr val="accent6">
                      <a:lumMod val="75000"/>
                    </a:schemeClr>
                  </a:gs>
                  <a:gs pos="100000">
                    <a:schemeClr val="accent6">
                      <a:lumMod val="50000"/>
                    </a:schemeClr>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036" name="Straight Arrow Connector 1035">
              <a:extLst>
                <a:ext uri="{FF2B5EF4-FFF2-40B4-BE49-F238E27FC236}">
                  <a16:creationId xmlns:a16="http://schemas.microsoft.com/office/drawing/2014/main" id="{FB23839B-816A-8A74-B139-A8B18BCC664D}"/>
                </a:ext>
              </a:extLst>
            </p:cNvPr>
            <p:cNvCxnSpPr>
              <a:cxnSpLocks/>
            </p:cNvCxnSpPr>
            <p:nvPr/>
          </p:nvCxnSpPr>
          <p:spPr>
            <a:xfrm rot="-1200000" flipH="1" flipV="1">
              <a:off x="20050538" y="5756614"/>
              <a:ext cx="301975" cy="279518"/>
            </a:xfrm>
            <a:prstGeom prst="straightConnector1">
              <a:avLst/>
            </a:prstGeom>
            <a:ln w="38100">
              <a:gradFill flip="none" rotWithShape="1">
                <a:gsLst>
                  <a:gs pos="0">
                    <a:schemeClr val="accent1">
                      <a:lumMod val="5000"/>
                      <a:lumOff val="95000"/>
                    </a:schemeClr>
                  </a:gs>
                  <a:gs pos="41000">
                    <a:schemeClr val="accent6">
                      <a:lumMod val="60000"/>
                      <a:lumOff val="40000"/>
                    </a:schemeClr>
                  </a:gs>
                  <a:gs pos="74000">
                    <a:schemeClr val="accent6">
                      <a:lumMod val="75000"/>
                    </a:schemeClr>
                  </a:gs>
                  <a:gs pos="100000">
                    <a:schemeClr val="accent6">
                      <a:lumMod val="50000"/>
                    </a:schemeClr>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a:extLst>
                <a:ext uri="{FF2B5EF4-FFF2-40B4-BE49-F238E27FC236}">
                  <a16:creationId xmlns:a16="http://schemas.microsoft.com/office/drawing/2014/main" id="{4DDA5653-B634-0383-8301-93F53BF7FF2B}"/>
                </a:ext>
              </a:extLst>
            </p:cNvPr>
            <p:cNvCxnSpPr>
              <a:cxnSpLocks/>
            </p:cNvCxnSpPr>
            <p:nvPr/>
          </p:nvCxnSpPr>
          <p:spPr>
            <a:xfrm rot="-2400000" flipH="1" flipV="1">
              <a:off x="20096613" y="6015339"/>
              <a:ext cx="301975" cy="279518"/>
            </a:xfrm>
            <a:prstGeom prst="straightConnector1">
              <a:avLst/>
            </a:prstGeom>
            <a:ln w="38100">
              <a:gradFill flip="none" rotWithShape="1">
                <a:gsLst>
                  <a:gs pos="0">
                    <a:schemeClr val="accent1">
                      <a:lumMod val="5000"/>
                      <a:lumOff val="95000"/>
                    </a:schemeClr>
                  </a:gs>
                  <a:gs pos="41000">
                    <a:schemeClr val="accent6">
                      <a:lumMod val="60000"/>
                      <a:lumOff val="40000"/>
                    </a:schemeClr>
                  </a:gs>
                  <a:gs pos="74000">
                    <a:schemeClr val="accent6">
                      <a:lumMod val="75000"/>
                    </a:schemeClr>
                  </a:gs>
                  <a:gs pos="100000">
                    <a:schemeClr val="accent6">
                      <a:lumMod val="50000"/>
                    </a:schemeClr>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D2DC0E82-77AC-40D1-3B1E-4D4B4F8A3E76}"/>
                </a:ext>
              </a:extLst>
            </p:cNvPr>
            <p:cNvCxnSpPr>
              <a:cxnSpLocks/>
            </p:cNvCxnSpPr>
            <p:nvPr/>
          </p:nvCxnSpPr>
          <p:spPr>
            <a:xfrm rot="1200000" flipH="1" flipV="1">
              <a:off x="20330528" y="5462449"/>
              <a:ext cx="301975" cy="279518"/>
            </a:xfrm>
            <a:prstGeom prst="straightConnector1">
              <a:avLst/>
            </a:prstGeom>
            <a:ln w="38100">
              <a:gradFill flip="none" rotWithShape="1">
                <a:gsLst>
                  <a:gs pos="0">
                    <a:schemeClr val="accent1">
                      <a:lumMod val="5000"/>
                      <a:lumOff val="95000"/>
                    </a:schemeClr>
                  </a:gs>
                  <a:gs pos="41000">
                    <a:schemeClr val="accent6">
                      <a:lumMod val="60000"/>
                      <a:lumOff val="40000"/>
                    </a:schemeClr>
                  </a:gs>
                  <a:gs pos="74000">
                    <a:schemeClr val="accent6">
                      <a:lumMod val="75000"/>
                    </a:schemeClr>
                  </a:gs>
                  <a:gs pos="100000">
                    <a:schemeClr val="accent6">
                      <a:lumMod val="50000"/>
                    </a:schemeClr>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039" name="TextBox 1038">
              <a:extLst>
                <a:ext uri="{FF2B5EF4-FFF2-40B4-BE49-F238E27FC236}">
                  <a16:creationId xmlns:a16="http://schemas.microsoft.com/office/drawing/2014/main" id="{5BE57BEF-2092-2253-1CDC-262A289CB2C5}"/>
                </a:ext>
              </a:extLst>
            </p:cNvPr>
            <p:cNvSpPr txBox="1"/>
            <p:nvPr/>
          </p:nvSpPr>
          <p:spPr>
            <a:xfrm>
              <a:off x="19752681" y="5149767"/>
              <a:ext cx="771338" cy="369332"/>
            </a:xfrm>
            <a:prstGeom prst="rect">
              <a:avLst/>
            </a:prstGeom>
            <a:noFill/>
            <a:effectLst>
              <a:outerShdw blurRad="25400" dist="25400" dir="2700000" algn="tl" rotWithShape="0">
                <a:prstClr val="black"/>
              </a:outerShdw>
            </a:effectLst>
          </p:spPr>
          <p:txBody>
            <a:bodyPr wrap="square" rtlCol="0">
              <a:spAutoFit/>
            </a:bodyPr>
            <a:lstStyle/>
            <a:p>
              <a:r>
                <a:rPr lang="en-US" b="1" dirty="0">
                  <a:solidFill>
                    <a:schemeClr val="bg1"/>
                  </a:solidFill>
                </a:rPr>
                <a:t>H</a:t>
              </a:r>
              <a:r>
                <a:rPr lang="en-US" b="1" baseline="-25000" dirty="0">
                  <a:solidFill>
                    <a:schemeClr val="bg1"/>
                  </a:solidFill>
                </a:rPr>
                <a:t>2</a:t>
              </a:r>
              <a:r>
                <a:rPr lang="en-US" b="1" dirty="0">
                  <a:solidFill>
                    <a:schemeClr val="bg1"/>
                  </a:solidFill>
                </a:rPr>
                <a:t>O</a:t>
              </a:r>
            </a:p>
          </p:txBody>
        </p:sp>
        <p:sp>
          <p:nvSpPr>
            <p:cNvPr id="1084" name="Oval 1083">
              <a:extLst>
                <a:ext uri="{FF2B5EF4-FFF2-40B4-BE49-F238E27FC236}">
                  <a16:creationId xmlns:a16="http://schemas.microsoft.com/office/drawing/2014/main" id="{E42D837A-26BF-0175-133B-63722EFE1AE3}"/>
                </a:ext>
              </a:extLst>
            </p:cNvPr>
            <p:cNvSpPr>
              <a:spLocks noChangeAspect="1"/>
            </p:cNvSpPr>
            <p:nvPr/>
          </p:nvSpPr>
          <p:spPr>
            <a:xfrm>
              <a:off x="2802270" y="6328290"/>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5" name="Oval 1084">
              <a:extLst>
                <a:ext uri="{FF2B5EF4-FFF2-40B4-BE49-F238E27FC236}">
                  <a16:creationId xmlns:a16="http://schemas.microsoft.com/office/drawing/2014/main" id="{419706CC-4D87-2CAC-3B8A-B95FEA9E4451}"/>
                </a:ext>
              </a:extLst>
            </p:cNvPr>
            <p:cNvSpPr>
              <a:spLocks noChangeAspect="1"/>
            </p:cNvSpPr>
            <p:nvPr/>
          </p:nvSpPr>
          <p:spPr>
            <a:xfrm>
              <a:off x="4716126" y="5392629"/>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86" name="Oval 1085">
              <a:extLst>
                <a:ext uri="{FF2B5EF4-FFF2-40B4-BE49-F238E27FC236}">
                  <a16:creationId xmlns:a16="http://schemas.microsoft.com/office/drawing/2014/main" id="{929B91D4-AB16-0A33-6E08-92352133BD0C}"/>
                </a:ext>
              </a:extLst>
            </p:cNvPr>
            <p:cNvSpPr>
              <a:spLocks noChangeAspect="1"/>
            </p:cNvSpPr>
            <p:nvPr/>
          </p:nvSpPr>
          <p:spPr>
            <a:xfrm>
              <a:off x="16202826" y="5545029"/>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7" name="Oval 1086">
              <a:extLst>
                <a:ext uri="{FF2B5EF4-FFF2-40B4-BE49-F238E27FC236}">
                  <a16:creationId xmlns:a16="http://schemas.microsoft.com/office/drawing/2014/main" id="{CFC0F2A4-4E81-7244-9CDB-5FA453080C23}"/>
                </a:ext>
              </a:extLst>
            </p:cNvPr>
            <p:cNvSpPr>
              <a:spLocks noChangeAspect="1"/>
            </p:cNvSpPr>
            <p:nvPr/>
          </p:nvSpPr>
          <p:spPr>
            <a:xfrm>
              <a:off x="16546611" y="6505500"/>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8" name="Oval 1087">
              <a:extLst>
                <a:ext uri="{FF2B5EF4-FFF2-40B4-BE49-F238E27FC236}">
                  <a16:creationId xmlns:a16="http://schemas.microsoft.com/office/drawing/2014/main" id="{EF9D78A1-69A5-25E7-8911-CE273B2DE95A}"/>
                </a:ext>
              </a:extLst>
            </p:cNvPr>
            <p:cNvSpPr>
              <a:spLocks noChangeAspect="1"/>
            </p:cNvSpPr>
            <p:nvPr/>
          </p:nvSpPr>
          <p:spPr>
            <a:xfrm>
              <a:off x="19676121" y="6041213"/>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92" name="Group 1091">
              <a:extLst>
                <a:ext uri="{FF2B5EF4-FFF2-40B4-BE49-F238E27FC236}">
                  <a16:creationId xmlns:a16="http://schemas.microsoft.com/office/drawing/2014/main" id="{97434747-2E96-6113-C141-F17452583519}"/>
                </a:ext>
              </a:extLst>
            </p:cNvPr>
            <p:cNvGrpSpPr/>
            <p:nvPr/>
          </p:nvGrpSpPr>
          <p:grpSpPr>
            <a:xfrm>
              <a:off x="20430123" y="5002965"/>
              <a:ext cx="241075" cy="353355"/>
              <a:chOff x="20661403" y="5640719"/>
              <a:chExt cx="241075" cy="353355"/>
            </a:xfrm>
          </p:grpSpPr>
          <p:sp>
            <p:nvSpPr>
              <p:cNvPr id="1089" name="Oval 1088">
                <a:extLst>
                  <a:ext uri="{FF2B5EF4-FFF2-40B4-BE49-F238E27FC236}">
                    <a16:creationId xmlns:a16="http://schemas.microsoft.com/office/drawing/2014/main" id="{46DC239B-F542-0F64-67A0-6853A4FFA2F2}"/>
                  </a:ext>
                </a:extLst>
              </p:cNvPr>
              <p:cNvSpPr>
                <a:spLocks noChangeAspect="1"/>
              </p:cNvSpPr>
              <p:nvPr/>
            </p:nvSpPr>
            <p:spPr>
              <a:xfrm>
                <a:off x="20700388" y="5640719"/>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0" name="Oval 1089">
                <a:extLst>
                  <a:ext uri="{FF2B5EF4-FFF2-40B4-BE49-F238E27FC236}">
                    <a16:creationId xmlns:a16="http://schemas.microsoft.com/office/drawing/2014/main" id="{2E0E299A-BC79-6F26-A7C2-7019044E8E81}"/>
                  </a:ext>
                </a:extLst>
              </p:cNvPr>
              <p:cNvSpPr>
                <a:spLocks noChangeAspect="1"/>
              </p:cNvSpPr>
              <p:nvPr/>
            </p:nvSpPr>
            <p:spPr>
              <a:xfrm>
                <a:off x="20661403" y="5856914"/>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1" name="Oval 1090">
                <a:extLst>
                  <a:ext uri="{FF2B5EF4-FFF2-40B4-BE49-F238E27FC236}">
                    <a16:creationId xmlns:a16="http://schemas.microsoft.com/office/drawing/2014/main" id="{367142DF-6647-2FA0-9A5D-3C27395C37F8}"/>
                  </a:ext>
                </a:extLst>
              </p:cNvPr>
              <p:cNvSpPr>
                <a:spLocks noChangeAspect="1"/>
              </p:cNvSpPr>
              <p:nvPr/>
            </p:nvSpPr>
            <p:spPr>
              <a:xfrm>
                <a:off x="20728742" y="5732869"/>
                <a:ext cx="173736" cy="171110"/>
              </a:xfrm>
              <a:prstGeom prst="ellipse">
                <a:avLst/>
              </a:prstGeom>
              <a:solidFill>
                <a:schemeClr val="accent6">
                  <a:lumMod val="60000"/>
                  <a:lumOff val="4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93" name="Group 1092">
              <a:extLst>
                <a:ext uri="{FF2B5EF4-FFF2-40B4-BE49-F238E27FC236}">
                  <a16:creationId xmlns:a16="http://schemas.microsoft.com/office/drawing/2014/main" id="{CB8349D4-1262-B057-A508-91629D0925D9}"/>
                </a:ext>
              </a:extLst>
            </p:cNvPr>
            <p:cNvGrpSpPr/>
            <p:nvPr/>
          </p:nvGrpSpPr>
          <p:grpSpPr>
            <a:xfrm rot="3813574">
              <a:off x="19556429" y="5069384"/>
              <a:ext cx="241075" cy="353355"/>
              <a:chOff x="20661403" y="5640719"/>
              <a:chExt cx="241075" cy="353355"/>
            </a:xfrm>
          </p:grpSpPr>
          <p:sp>
            <p:nvSpPr>
              <p:cNvPr id="1094" name="Oval 1093">
                <a:extLst>
                  <a:ext uri="{FF2B5EF4-FFF2-40B4-BE49-F238E27FC236}">
                    <a16:creationId xmlns:a16="http://schemas.microsoft.com/office/drawing/2014/main" id="{A5AAB821-969D-FC87-C584-6951A914391C}"/>
                  </a:ext>
                </a:extLst>
              </p:cNvPr>
              <p:cNvSpPr>
                <a:spLocks noChangeAspect="1"/>
              </p:cNvSpPr>
              <p:nvPr/>
            </p:nvSpPr>
            <p:spPr>
              <a:xfrm>
                <a:off x="20700388" y="5640719"/>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5" name="Oval 1094">
                <a:extLst>
                  <a:ext uri="{FF2B5EF4-FFF2-40B4-BE49-F238E27FC236}">
                    <a16:creationId xmlns:a16="http://schemas.microsoft.com/office/drawing/2014/main" id="{999B80ED-3F7B-EA9F-4B22-2A21EBF13DC0}"/>
                  </a:ext>
                </a:extLst>
              </p:cNvPr>
              <p:cNvSpPr>
                <a:spLocks noChangeAspect="1"/>
              </p:cNvSpPr>
              <p:nvPr/>
            </p:nvSpPr>
            <p:spPr>
              <a:xfrm>
                <a:off x="20661403" y="5856914"/>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6" name="Oval 1095">
                <a:extLst>
                  <a:ext uri="{FF2B5EF4-FFF2-40B4-BE49-F238E27FC236}">
                    <a16:creationId xmlns:a16="http://schemas.microsoft.com/office/drawing/2014/main" id="{4595602A-D334-9290-7997-AE0A4110250A}"/>
                  </a:ext>
                </a:extLst>
              </p:cNvPr>
              <p:cNvSpPr>
                <a:spLocks noChangeAspect="1"/>
              </p:cNvSpPr>
              <p:nvPr/>
            </p:nvSpPr>
            <p:spPr>
              <a:xfrm>
                <a:off x="20728742" y="5732869"/>
                <a:ext cx="173736" cy="171110"/>
              </a:xfrm>
              <a:prstGeom prst="ellipse">
                <a:avLst/>
              </a:prstGeom>
              <a:solidFill>
                <a:schemeClr val="accent6">
                  <a:lumMod val="60000"/>
                  <a:lumOff val="4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97" name="Group 1096">
              <a:extLst>
                <a:ext uri="{FF2B5EF4-FFF2-40B4-BE49-F238E27FC236}">
                  <a16:creationId xmlns:a16="http://schemas.microsoft.com/office/drawing/2014/main" id="{81CEFFEA-F96C-92EE-2583-EC7924449BAB}"/>
                </a:ext>
              </a:extLst>
            </p:cNvPr>
            <p:cNvGrpSpPr/>
            <p:nvPr/>
          </p:nvGrpSpPr>
          <p:grpSpPr>
            <a:xfrm rot="17520647">
              <a:off x="20243526" y="6283578"/>
              <a:ext cx="241075" cy="353355"/>
              <a:chOff x="20661403" y="5640719"/>
              <a:chExt cx="241075" cy="353355"/>
            </a:xfrm>
          </p:grpSpPr>
          <p:sp>
            <p:nvSpPr>
              <p:cNvPr id="1098" name="Oval 1097">
                <a:extLst>
                  <a:ext uri="{FF2B5EF4-FFF2-40B4-BE49-F238E27FC236}">
                    <a16:creationId xmlns:a16="http://schemas.microsoft.com/office/drawing/2014/main" id="{4C31EA64-2509-E57E-BE64-FBAC302D2891}"/>
                  </a:ext>
                </a:extLst>
              </p:cNvPr>
              <p:cNvSpPr>
                <a:spLocks noChangeAspect="1"/>
              </p:cNvSpPr>
              <p:nvPr/>
            </p:nvSpPr>
            <p:spPr>
              <a:xfrm>
                <a:off x="20700388" y="5640719"/>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9" name="Oval 1098">
                <a:extLst>
                  <a:ext uri="{FF2B5EF4-FFF2-40B4-BE49-F238E27FC236}">
                    <a16:creationId xmlns:a16="http://schemas.microsoft.com/office/drawing/2014/main" id="{5201BCB9-BAE6-5810-B6DF-A3A18CEC63DA}"/>
                  </a:ext>
                </a:extLst>
              </p:cNvPr>
              <p:cNvSpPr>
                <a:spLocks noChangeAspect="1"/>
              </p:cNvSpPr>
              <p:nvPr/>
            </p:nvSpPr>
            <p:spPr>
              <a:xfrm>
                <a:off x="20661403" y="5856914"/>
                <a:ext cx="139265" cy="137160"/>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0" name="Oval 1099">
                <a:extLst>
                  <a:ext uri="{FF2B5EF4-FFF2-40B4-BE49-F238E27FC236}">
                    <a16:creationId xmlns:a16="http://schemas.microsoft.com/office/drawing/2014/main" id="{9439DE82-048E-D078-A5F5-B9E559EB9ABF}"/>
                  </a:ext>
                </a:extLst>
              </p:cNvPr>
              <p:cNvSpPr>
                <a:spLocks noChangeAspect="1"/>
              </p:cNvSpPr>
              <p:nvPr/>
            </p:nvSpPr>
            <p:spPr>
              <a:xfrm>
                <a:off x="20728742" y="5732869"/>
                <a:ext cx="173736" cy="171110"/>
              </a:xfrm>
              <a:prstGeom prst="ellipse">
                <a:avLst/>
              </a:prstGeom>
              <a:solidFill>
                <a:schemeClr val="accent6">
                  <a:lumMod val="60000"/>
                  <a:lumOff val="4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05" name="TextBox 1104">
            <a:extLst>
              <a:ext uri="{FF2B5EF4-FFF2-40B4-BE49-F238E27FC236}">
                <a16:creationId xmlns:a16="http://schemas.microsoft.com/office/drawing/2014/main" id="{A4FEE097-0C21-ED97-9C9B-407C5476EDE5}"/>
              </a:ext>
            </a:extLst>
          </p:cNvPr>
          <p:cNvSpPr txBox="1"/>
          <p:nvPr/>
        </p:nvSpPr>
        <p:spPr>
          <a:xfrm>
            <a:off x="15517907" y="27794778"/>
            <a:ext cx="6281928" cy="923330"/>
          </a:xfrm>
          <a:prstGeom prst="rect">
            <a:avLst/>
          </a:prstGeom>
          <a:noFill/>
        </p:spPr>
        <p:txBody>
          <a:bodyPr wrap="square" rtlCol="0">
            <a:spAutoFit/>
          </a:bodyPr>
          <a:lstStyle/>
          <a:p>
            <a:pPr algn="just"/>
            <a:r>
              <a:rPr lang="en-US" b="1" dirty="0"/>
              <a:t>Fig. 6</a:t>
            </a:r>
            <a:r>
              <a:rPr lang="en-US" dirty="0"/>
              <a:t> Flux propagated from WIND to the location of MAVEN spacecraft. Flux measured by MAVEN was superimposed on the propagated WIND data.</a:t>
            </a:r>
          </a:p>
        </p:txBody>
      </p:sp>
      <p:sp>
        <p:nvSpPr>
          <p:cNvPr id="1106" name="TextBox 1105">
            <a:extLst>
              <a:ext uri="{FF2B5EF4-FFF2-40B4-BE49-F238E27FC236}">
                <a16:creationId xmlns:a16="http://schemas.microsoft.com/office/drawing/2014/main" id="{C2DBEF9E-6FB7-BBA2-E34B-BBE231E38A5D}"/>
              </a:ext>
            </a:extLst>
          </p:cNvPr>
          <p:cNvSpPr txBox="1"/>
          <p:nvPr/>
        </p:nvSpPr>
        <p:spPr>
          <a:xfrm>
            <a:off x="325153" y="22620425"/>
            <a:ext cx="6371903" cy="788036"/>
          </a:xfrm>
          <a:prstGeom prst="rect">
            <a:avLst/>
          </a:prstGeom>
          <a:noFill/>
        </p:spPr>
        <p:txBody>
          <a:bodyPr wrap="square" rtlCol="0">
            <a:spAutoFit/>
          </a:bodyPr>
          <a:lstStyle/>
          <a:p>
            <a:pPr algn="just">
              <a:lnSpc>
                <a:spcPts val="1800"/>
              </a:lnSpc>
            </a:pPr>
            <a:r>
              <a:rPr lang="en-US" b="1" dirty="0"/>
              <a:t>Fig. 3</a:t>
            </a:r>
            <a:r>
              <a:rPr lang="en-US" dirty="0"/>
              <a:t> Plot of total number flux derived from differential number flux of various charged particles as measured by WIND, versus the energy of the particles.</a:t>
            </a:r>
          </a:p>
        </p:txBody>
      </p:sp>
      <p:sp>
        <p:nvSpPr>
          <p:cNvPr id="1109" name="TextBox 1108">
            <a:extLst>
              <a:ext uri="{FF2B5EF4-FFF2-40B4-BE49-F238E27FC236}">
                <a16:creationId xmlns:a16="http://schemas.microsoft.com/office/drawing/2014/main" id="{E7930F6E-87DA-4929-C963-BC4846A06F68}"/>
              </a:ext>
            </a:extLst>
          </p:cNvPr>
          <p:cNvSpPr txBox="1"/>
          <p:nvPr/>
        </p:nvSpPr>
        <p:spPr>
          <a:xfrm>
            <a:off x="7037298" y="22281048"/>
            <a:ext cx="5715046" cy="1018869"/>
          </a:xfrm>
          <a:prstGeom prst="rect">
            <a:avLst/>
          </a:prstGeom>
          <a:noFill/>
        </p:spPr>
        <p:txBody>
          <a:bodyPr wrap="square" rtlCol="0">
            <a:spAutoFit/>
          </a:bodyPr>
          <a:lstStyle/>
          <a:p>
            <a:pPr algn="just">
              <a:lnSpc>
                <a:spcPts val="1800"/>
              </a:lnSpc>
            </a:pPr>
            <a:r>
              <a:rPr lang="en-US" b="1" dirty="0"/>
              <a:t>Fig. 4</a:t>
            </a:r>
            <a:r>
              <a:rPr lang="en-US" dirty="0"/>
              <a:t> Sputtering yield of water by various charged particles in a wide range of energy. Sputtering yield of water is estimated based on the energy of particles measured by WIND and an empirical formula [3, 4], at 140 K.</a:t>
            </a:r>
          </a:p>
        </p:txBody>
      </p:sp>
      <p:sp>
        <p:nvSpPr>
          <p:cNvPr id="5" name="Rectangle 4">
            <a:extLst>
              <a:ext uri="{FF2B5EF4-FFF2-40B4-BE49-F238E27FC236}">
                <a16:creationId xmlns:a16="http://schemas.microsoft.com/office/drawing/2014/main" id="{8BE95501-4B9A-0A61-73D0-89BFD8BD67A2}"/>
              </a:ext>
            </a:extLst>
          </p:cNvPr>
          <p:cNvSpPr/>
          <p:nvPr/>
        </p:nvSpPr>
        <p:spPr>
          <a:xfrm>
            <a:off x="569067" y="12810822"/>
            <a:ext cx="17028887" cy="1661993"/>
          </a:xfrm>
          <a:prstGeom prst="rect">
            <a:avLst/>
          </a:prstGeom>
        </p:spPr>
        <p:txBody>
          <a:bodyPr wrap="square">
            <a:spAutoFit/>
          </a:bodyPr>
          <a:lstStyle/>
          <a:p>
            <a:pPr algn="just"/>
            <a:r>
              <a:rPr lang="en-US" sz="3000" b="1" dirty="0"/>
              <a:t>Objectives </a:t>
            </a:r>
            <a:endParaRPr lang="en-US" sz="3000" dirty="0">
              <a:solidFill>
                <a:srgbClr val="FF0000"/>
              </a:solidFill>
            </a:endParaRPr>
          </a:p>
          <a:p>
            <a:pPr algn="just"/>
            <a:r>
              <a:rPr lang="en-US" sz="2400" b="0" i="0" dirty="0">
                <a:solidFill>
                  <a:srgbClr val="374151"/>
                </a:solidFill>
                <a:effectLst/>
                <a:latin typeface="Söhne"/>
              </a:rPr>
              <a:t>We investigate the </a:t>
            </a:r>
            <a:r>
              <a:rPr lang="en-US" sz="2400" b="0" i="0" u="sng" dirty="0">
                <a:solidFill>
                  <a:srgbClr val="374151"/>
                </a:solidFill>
                <a:effectLst/>
                <a:latin typeface="Söhne"/>
              </a:rPr>
              <a:t>rate at which ionized particles from the solar wind (SW) </a:t>
            </a:r>
            <a:r>
              <a:rPr lang="en-US" sz="2400" b="0" i="0" dirty="0">
                <a:solidFill>
                  <a:srgbClr val="374151"/>
                </a:solidFill>
                <a:effectLst/>
                <a:latin typeface="Söhne"/>
              </a:rPr>
              <a:t>interact with the water ice present on the surface of Ceres, leading to </a:t>
            </a:r>
            <a:r>
              <a:rPr lang="en-US" sz="2400" b="0" i="0" u="sng" dirty="0">
                <a:solidFill>
                  <a:srgbClr val="374151"/>
                </a:solidFill>
                <a:effectLst/>
                <a:latin typeface="Söhne"/>
              </a:rPr>
              <a:t>water vapor formation through a process known as sputtering</a:t>
            </a:r>
            <a:r>
              <a:rPr lang="en-US" sz="2400" b="0" i="0" dirty="0">
                <a:solidFill>
                  <a:srgbClr val="374151"/>
                </a:solidFill>
                <a:effectLst/>
                <a:latin typeface="Söhne"/>
              </a:rPr>
              <a:t>. Our study utilizes real data, specifically the number flux and energy information of various ionized particles measured by spacecraft in space.</a:t>
            </a:r>
            <a:endParaRPr lang="en-US" sz="2400" dirty="0"/>
          </a:p>
        </p:txBody>
      </p:sp>
      <p:sp>
        <p:nvSpPr>
          <p:cNvPr id="1113" name="Multiply 1112">
            <a:extLst>
              <a:ext uri="{FF2B5EF4-FFF2-40B4-BE49-F238E27FC236}">
                <a16:creationId xmlns:a16="http://schemas.microsoft.com/office/drawing/2014/main" id="{EB7BDA54-8449-B513-FB47-8890B21D31E0}"/>
              </a:ext>
            </a:extLst>
          </p:cNvPr>
          <p:cNvSpPr>
            <a:spLocks/>
          </p:cNvSpPr>
          <p:nvPr/>
        </p:nvSpPr>
        <p:spPr>
          <a:xfrm>
            <a:off x="6591400" y="19573211"/>
            <a:ext cx="502920" cy="457200"/>
          </a:xfrm>
          <a:prstGeom prst="mathMultiply">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TextBox 1115">
            <a:extLst>
              <a:ext uri="{FF2B5EF4-FFF2-40B4-BE49-F238E27FC236}">
                <a16:creationId xmlns:a16="http://schemas.microsoft.com/office/drawing/2014/main" id="{13A39A7E-30CC-6E25-63C7-57D352F2A6B2}"/>
              </a:ext>
            </a:extLst>
          </p:cNvPr>
          <p:cNvSpPr txBox="1"/>
          <p:nvPr/>
        </p:nvSpPr>
        <p:spPr>
          <a:xfrm>
            <a:off x="569068" y="15754233"/>
            <a:ext cx="21253845" cy="1938992"/>
          </a:xfrm>
          <a:prstGeom prst="rect">
            <a:avLst/>
          </a:prstGeom>
          <a:noFill/>
        </p:spPr>
        <p:txBody>
          <a:bodyPr wrap="square">
            <a:spAutoFit/>
          </a:bodyPr>
          <a:lstStyle/>
          <a:p>
            <a:pPr algn="l"/>
            <a:r>
              <a:rPr lang="en-US" sz="2400" b="0" i="0" dirty="0">
                <a:solidFill>
                  <a:srgbClr val="374151"/>
                </a:solidFill>
                <a:effectLst/>
                <a:latin typeface="Söhne"/>
              </a:rPr>
              <a:t>the relationship between the total number flux and the energy of particles in the SW collected from WIND. Among the various particles present in the solar wind, </a:t>
            </a:r>
            <a:r>
              <a:rPr lang="en-US" sz="2400" b="0" i="0" u="sng" dirty="0">
                <a:solidFill>
                  <a:srgbClr val="374151"/>
                </a:solidFill>
                <a:effectLst/>
                <a:latin typeface="Söhne"/>
              </a:rPr>
              <a:t>protons (H</a:t>
            </a:r>
            <a:r>
              <a:rPr lang="en-US" sz="2400" b="0" i="0" u="sng" baseline="30000" dirty="0">
                <a:solidFill>
                  <a:srgbClr val="374151"/>
                </a:solidFill>
                <a:effectLst/>
                <a:latin typeface="Söhne"/>
              </a:rPr>
              <a:t>+</a:t>
            </a:r>
            <a:r>
              <a:rPr lang="en-US" sz="2400" b="0" i="0" u="sng" dirty="0">
                <a:solidFill>
                  <a:srgbClr val="374151"/>
                </a:solidFill>
                <a:effectLst/>
                <a:latin typeface="Söhne"/>
              </a:rPr>
              <a:t>) in the energy range of 1－10 keV exhibit the highest flux</a:t>
            </a:r>
            <a:r>
              <a:rPr lang="en-US" sz="2400" b="0" i="0" dirty="0">
                <a:solidFill>
                  <a:srgbClr val="374151"/>
                </a:solidFill>
                <a:effectLst/>
                <a:latin typeface="Söhne"/>
              </a:rPr>
              <a:t>. The sputtering yield of water by different charged particles at varying energy levels is depicted in Figure 4. Notably, </a:t>
            </a:r>
            <a:r>
              <a:rPr lang="en-US" sz="2400" b="0" i="0" u="sng" dirty="0">
                <a:solidFill>
                  <a:srgbClr val="374151"/>
                </a:solidFill>
                <a:effectLst/>
                <a:latin typeface="Söhne"/>
              </a:rPr>
              <a:t>heavy ions with energies in the MeV range, such as Fe, O, and C ions, possess sputtering capabilities for water that are 4－5 orders of magnitude greater than lighter He ions and protons</a:t>
            </a:r>
            <a:r>
              <a:rPr lang="en-US" sz="2400" b="0" i="0" dirty="0">
                <a:solidFill>
                  <a:srgbClr val="374151"/>
                </a:solidFill>
                <a:effectLst/>
                <a:latin typeface="Söhne"/>
              </a:rPr>
              <a:t>. However, it is important to highlight that protons with energies in the 1－10 keV range exhibit significantly higher flux levels, by more than 10</a:t>
            </a:r>
            <a:r>
              <a:rPr lang="en-US" sz="2400" b="0" i="0" baseline="30000" dirty="0">
                <a:solidFill>
                  <a:srgbClr val="374151"/>
                </a:solidFill>
                <a:effectLst/>
                <a:latin typeface="Söhne"/>
              </a:rPr>
              <a:t>6</a:t>
            </a:r>
            <a:r>
              <a:rPr lang="en-US" sz="2400" b="0" i="0" dirty="0">
                <a:solidFill>
                  <a:srgbClr val="374151"/>
                </a:solidFill>
                <a:effectLst/>
                <a:latin typeface="Söhne"/>
              </a:rPr>
              <a:t>. Consequently, </a:t>
            </a:r>
            <a:r>
              <a:rPr lang="en-US" sz="2400" i="0" u="sng" dirty="0">
                <a:solidFill>
                  <a:srgbClr val="374151"/>
                </a:solidFill>
                <a:effectLst/>
                <a:latin typeface="Söhne"/>
              </a:rPr>
              <a:t>the primary contributors to the sputtering of water ice are protons within the energy range of 1－10 keV</a:t>
            </a:r>
            <a:r>
              <a:rPr lang="en-US" sz="2400" b="1" i="0" dirty="0">
                <a:solidFill>
                  <a:srgbClr val="374151"/>
                </a:solidFill>
                <a:effectLst/>
                <a:latin typeface="Söhne"/>
              </a:rPr>
              <a:t>.</a:t>
            </a:r>
          </a:p>
        </p:txBody>
      </p:sp>
      <p:sp>
        <p:nvSpPr>
          <p:cNvPr id="1118" name="TextBox 1117">
            <a:extLst>
              <a:ext uri="{FF2B5EF4-FFF2-40B4-BE49-F238E27FC236}">
                <a16:creationId xmlns:a16="http://schemas.microsoft.com/office/drawing/2014/main" id="{A6D40922-FFF2-D860-0648-065C2E2D0D65}"/>
              </a:ext>
            </a:extLst>
          </p:cNvPr>
          <p:cNvSpPr txBox="1"/>
          <p:nvPr/>
        </p:nvSpPr>
        <p:spPr>
          <a:xfrm>
            <a:off x="569069" y="23523736"/>
            <a:ext cx="21253844" cy="1246495"/>
          </a:xfrm>
          <a:prstGeom prst="rect">
            <a:avLst/>
          </a:prstGeom>
          <a:noFill/>
        </p:spPr>
        <p:txBody>
          <a:bodyPr wrap="square">
            <a:spAutoFit/>
          </a:bodyPr>
          <a:lstStyle/>
          <a:p>
            <a:pPr lvl="0"/>
            <a:r>
              <a:rPr lang="en-US" sz="2400" u="sng" dirty="0"/>
              <a:t>Water vapor production resulting from the sputtering of protons of 1</a:t>
            </a:r>
            <a:r>
              <a:rPr lang="en-US" sz="2400" b="0" i="0" u="sng" dirty="0">
                <a:solidFill>
                  <a:srgbClr val="374151"/>
                </a:solidFill>
                <a:effectLst/>
                <a:latin typeface="Söhne"/>
              </a:rPr>
              <a:t>－</a:t>
            </a:r>
            <a:r>
              <a:rPr lang="en-US" sz="2400" u="sng" dirty="0"/>
              <a:t>10 keV energy aligns with the telescopic observation</a:t>
            </a:r>
            <a:r>
              <a:rPr lang="en-US" sz="2400" dirty="0"/>
              <a:t>. Specifically, a notable peak in the vapor rate coincided with the day when HSO detected water vapor (Figure 5(b)). Conversely, there was no discernible increase in the vapor production activity when HSO did not detect water vapor as shown in Figure 5(a). The highest vapor production rate originating from the SW sputtering reaches ~10</a:t>
            </a:r>
            <a:r>
              <a:rPr lang="en-US" sz="2400" baseline="30000" dirty="0"/>
              <a:t>25</a:t>
            </a:r>
            <a:r>
              <a:rPr lang="en-US" sz="2400" dirty="0"/>
              <a:t> H</a:t>
            </a:r>
            <a:r>
              <a:rPr lang="en-US" sz="2400" baseline="-25000" dirty="0"/>
              <a:t>2</a:t>
            </a:r>
            <a:r>
              <a:rPr lang="en-US" sz="2400" dirty="0"/>
              <a:t>O/s. </a:t>
            </a:r>
          </a:p>
        </p:txBody>
      </p:sp>
      <p:sp>
        <p:nvSpPr>
          <p:cNvPr id="1114" name="Equal 1113">
            <a:extLst>
              <a:ext uri="{FF2B5EF4-FFF2-40B4-BE49-F238E27FC236}">
                <a16:creationId xmlns:a16="http://schemas.microsoft.com/office/drawing/2014/main" id="{6167F908-D678-E621-B548-FA9BACEDAC6D}"/>
              </a:ext>
            </a:extLst>
          </p:cNvPr>
          <p:cNvSpPr/>
          <p:nvPr/>
        </p:nvSpPr>
        <p:spPr>
          <a:xfrm>
            <a:off x="12770201" y="19573211"/>
            <a:ext cx="420624" cy="457200"/>
          </a:xfrm>
          <a:prstGeom prst="mathEqual">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24" name="Group 1123">
            <a:extLst>
              <a:ext uri="{FF2B5EF4-FFF2-40B4-BE49-F238E27FC236}">
                <a16:creationId xmlns:a16="http://schemas.microsoft.com/office/drawing/2014/main" id="{DF0FC830-C43B-090D-D95C-E4D940DBB01E}"/>
              </a:ext>
            </a:extLst>
          </p:cNvPr>
          <p:cNvGrpSpPr/>
          <p:nvPr/>
        </p:nvGrpSpPr>
        <p:grpSpPr>
          <a:xfrm>
            <a:off x="13076447" y="17810278"/>
            <a:ext cx="8762827" cy="5532234"/>
            <a:chOff x="13097712" y="18339133"/>
            <a:chExt cx="8762827" cy="5532234"/>
          </a:xfrm>
        </p:grpSpPr>
        <p:sp>
          <p:nvSpPr>
            <p:cNvPr id="1110" name="TextBox 1109">
              <a:extLst>
                <a:ext uri="{FF2B5EF4-FFF2-40B4-BE49-F238E27FC236}">
                  <a16:creationId xmlns:a16="http://schemas.microsoft.com/office/drawing/2014/main" id="{5538A945-DC5C-F9D8-2D8F-25696D554499}"/>
                </a:ext>
              </a:extLst>
            </p:cNvPr>
            <p:cNvSpPr txBox="1"/>
            <p:nvPr/>
          </p:nvSpPr>
          <p:spPr>
            <a:xfrm>
              <a:off x="13097712" y="22621217"/>
              <a:ext cx="8762827" cy="1250150"/>
            </a:xfrm>
            <a:prstGeom prst="rect">
              <a:avLst/>
            </a:prstGeom>
            <a:noFill/>
          </p:spPr>
          <p:txBody>
            <a:bodyPr wrap="square" rtlCol="0">
              <a:spAutoFit/>
            </a:bodyPr>
            <a:lstStyle/>
            <a:p>
              <a:pPr algn="just">
                <a:lnSpc>
                  <a:spcPts val="1800"/>
                </a:lnSpc>
              </a:pPr>
              <a:r>
                <a:rPr lang="en-US" b="1" dirty="0"/>
                <a:t>Fig. 5</a:t>
              </a:r>
              <a:r>
                <a:rPr lang="en-US" dirty="0"/>
                <a:t> Vapor production rate on Ceres during the times when HSO attempted to detect water vapor. These rates are predicted by combining the total number flux of protons with E &lt; 10 keV (Fig. 3) propagated to the location of Ceres with the sputtering yield (Fig. 4) under the assumption that water vapor originates from Oxo crater (exposed ice area ≃ 6.8 km</a:t>
              </a:r>
              <a:r>
                <a:rPr lang="en-US" baseline="30000" dirty="0"/>
                <a:t>2 </a:t>
              </a:r>
              <a:r>
                <a:rPr lang="en-US" dirty="0"/>
                <a:t>(estimated from DAWN mission), at 140 K)</a:t>
              </a:r>
            </a:p>
          </p:txBody>
        </p:sp>
        <p:pic>
          <p:nvPicPr>
            <p:cNvPr id="32" name="Picture 2">
              <a:extLst>
                <a:ext uri="{FF2B5EF4-FFF2-40B4-BE49-F238E27FC236}">
                  <a16:creationId xmlns:a16="http://schemas.microsoft.com/office/drawing/2014/main" id="{093D8FD8-D63D-73E7-6111-43C0E95A94A7}"/>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210270" y="18339133"/>
              <a:ext cx="8160049" cy="210312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ED772F13-390A-5982-D6E2-CDADF727FFFD}"/>
                </a:ext>
              </a:extLst>
            </p:cNvPr>
            <p:cNvSpPr txBox="1"/>
            <p:nvPr/>
          </p:nvSpPr>
          <p:spPr>
            <a:xfrm>
              <a:off x="15982852" y="18993973"/>
              <a:ext cx="2465501" cy="646331"/>
            </a:xfrm>
            <a:prstGeom prst="rect">
              <a:avLst/>
            </a:prstGeom>
            <a:noFill/>
          </p:spPr>
          <p:txBody>
            <a:bodyPr wrap="square" rtlCol="0">
              <a:spAutoFit/>
            </a:bodyPr>
            <a:lstStyle/>
            <a:p>
              <a:r>
                <a:rPr lang="en-US" dirty="0">
                  <a:solidFill>
                    <a:srgbClr val="0432FF"/>
                  </a:solidFill>
                </a:rPr>
                <a:t>H</a:t>
              </a:r>
              <a:r>
                <a:rPr lang="en-US" baseline="-25000" dirty="0">
                  <a:solidFill>
                    <a:srgbClr val="0432FF"/>
                  </a:solidFill>
                </a:rPr>
                <a:t>2</a:t>
              </a:r>
              <a:r>
                <a:rPr lang="en-US" dirty="0">
                  <a:solidFill>
                    <a:srgbClr val="0432FF"/>
                  </a:solidFill>
                </a:rPr>
                <a:t>O was not detected on 11/23/2011</a:t>
              </a:r>
            </a:p>
          </p:txBody>
        </p:sp>
        <p:cxnSp>
          <p:nvCxnSpPr>
            <p:cNvPr id="35" name="Straight Arrow Connector 34">
              <a:extLst>
                <a:ext uri="{FF2B5EF4-FFF2-40B4-BE49-F238E27FC236}">
                  <a16:creationId xmlns:a16="http://schemas.microsoft.com/office/drawing/2014/main" id="{179C4AD7-D8A0-21E5-A216-3905451B376A}"/>
                </a:ext>
              </a:extLst>
            </p:cNvPr>
            <p:cNvCxnSpPr/>
            <p:nvPr/>
          </p:nvCxnSpPr>
          <p:spPr>
            <a:xfrm>
              <a:off x="16650985" y="19665264"/>
              <a:ext cx="0" cy="411283"/>
            </a:xfrm>
            <a:prstGeom prst="straightConnector1">
              <a:avLst/>
            </a:prstGeom>
            <a:ln w="508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
          <p:nvSpPr>
            <p:cNvPr id="1102" name="TextBox 1101">
              <a:extLst>
                <a:ext uri="{FF2B5EF4-FFF2-40B4-BE49-F238E27FC236}">
                  <a16:creationId xmlns:a16="http://schemas.microsoft.com/office/drawing/2014/main" id="{35BC403C-BEC5-7AE6-F07F-A933F27BA91F}"/>
                </a:ext>
              </a:extLst>
            </p:cNvPr>
            <p:cNvSpPr txBox="1"/>
            <p:nvPr/>
          </p:nvSpPr>
          <p:spPr>
            <a:xfrm rot="16200000">
              <a:off x="20817728" y="19208243"/>
              <a:ext cx="1463040" cy="323165"/>
            </a:xfrm>
            <a:prstGeom prst="rect">
              <a:avLst/>
            </a:prstGeom>
            <a:noFill/>
          </p:spPr>
          <p:txBody>
            <a:bodyPr wrap="square" rtlCol="0">
              <a:spAutoFit/>
            </a:bodyPr>
            <a:lstStyle/>
            <a:p>
              <a:pPr algn="ctr"/>
              <a:r>
                <a:rPr lang="en-US" sz="1500" dirty="0"/>
                <a:t>Energy [keV]</a:t>
              </a:r>
            </a:p>
          </p:txBody>
        </p:sp>
        <p:sp>
          <p:nvSpPr>
            <p:cNvPr id="1111" name="TextBox 1110">
              <a:extLst>
                <a:ext uri="{FF2B5EF4-FFF2-40B4-BE49-F238E27FC236}">
                  <a16:creationId xmlns:a16="http://schemas.microsoft.com/office/drawing/2014/main" id="{0B2000F0-769C-D454-4855-B67A021B115D}"/>
                </a:ext>
              </a:extLst>
            </p:cNvPr>
            <p:cNvSpPr txBox="1"/>
            <p:nvPr/>
          </p:nvSpPr>
          <p:spPr>
            <a:xfrm>
              <a:off x="18692334" y="18516211"/>
              <a:ext cx="1720349" cy="369332"/>
            </a:xfrm>
            <a:prstGeom prst="rect">
              <a:avLst/>
            </a:prstGeom>
            <a:solidFill>
              <a:schemeClr val="bg1"/>
            </a:solidFill>
          </p:spPr>
          <p:txBody>
            <a:bodyPr wrap="square" rtlCol="0">
              <a:spAutoFit/>
            </a:bodyPr>
            <a:lstStyle/>
            <a:p>
              <a:pPr algn="r"/>
              <a:r>
                <a:rPr lang="en-US" dirty="0"/>
                <a:t>At Oxo crater</a:t>
              </a:r>
            </a:p>
          </p:txBody>
        </p:sp>
        <p:sp>
          <p:nvSpPr>
            <p:cNvPr id="1119" name="TextBox 1118">
              <a:extLst>
                <a:ext uri="{FF2B5EF4-FFF2-40B4-BE49-F238E27FC236}">
                  <a16:creationId xmlns:a16="http://schemas.microsoft.com/office/drawing/2014/main" id="{B11E54F8-861C-D915-FE5D-0989DF3E92CA}"/>
                </a:ext>
              </a:extLst>
            </p:cNvPr>
            <p:cNvSpPr txBox="1"/>
            <p:nvPr/>
          </p:nvSpPr>
          <p:spPr>
            <a:xfrm>
              <a:off x="19575752" y="19784393"/>
              <a:ext cx="945124" cy="430887"/>
            </a:xfrm>
            <a:prstGeom prst="rect">
              <a:avLst/>
            </a:prstGeom>
            <a:noFill/>
          </p:spPr>
          <p:txBody>
            <a:bodyPr wrap="square" rtlCol="0">
              <a:spAutoFit/>
            </a:bodyPr>
            <a:lstStyle/>
            <a:p>
              <a:pPr algn="r"/>
              <a:r>
                <a:rPr lang="en-US" sz="2200" b="1" dirty="0"/>
                <a:t>(a)</a:t>
              </a:r>
            </a:p>
          </p:txBody>
        </p:sp>
        <p:grpSp>
          <p:nvGrpSpPr>
            <p:cNvPr id="1122" name="Group 1121">
              <a:extLst>
                <a:ext uri="{FF2B5EF4-FFF2-40B4-BE49-F238E27FC236}">
                  <a16:creationId xmlns:a16="http://schemas.microsoft.com/office/drawing/2014/main" id="{CDDE0E6E-0E18-2105-7F79-CA24D6B77C61}"/>
                </a:ext>
              </a:extLst>
            </p:cNvPr>
            <p:cNvGrpSpPr/>
            <p:nvPr/>
          </p:nvGrpSpPr>
          <p:grpSpPr>
            <a:xfrm>
              <a:off x="13201906" y="20452754"/>
              <a:ext cx="8533040" cy="2103120"/>
              <a:chOff x="13201906" y="20878054"/>
              <a:chExt cx="8533040" cy="2103120"/>
            </a:xfrm>
          </p:grpSpPr>
          <p:pic>
            <p:nvPicPr>
              <p:cNvPr id="33" name="Picture 4">
                <a:extLst>
                  <a:ext uri="{FF2B5EF4-FFF2-40B4-BE49-F238E27FC236}">
                    <a16:creationId xmlns:a16="http://schemas.microsoft.com/office/drawing/2014/main" id="{1BDB5CB5-4628-1629-32D1-3927834BFCE5}"/>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201906" y="20878054"/>
                <a:ext cx="8160049" cy="210312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2D15AB55-55C1-3F20-A7C2-225F139FC178}"/>
                  </a:ext>
                </a:extLst>
              </p:cNvPr>
              <p:cNvSpPr txBox="1"/>
              <p:nvPr/>
            </p:nvSpPr>
            <p:spPr>
              <a:xfrm>
                <a:off x="15935955" y="21026454"/>
                <a:ext cx="1905439" cy="646331"/>
              </a:xfrm>
              <a:prstGeom prst="rect">
                <a:avLst/>
              </a:prstGeom>
              <a:noFill/>
            </p:spPr>
            <p:txBody>
              <a:bodyPr wrap="square" rtlCol="0">
                <a:spAutoFit/>
              </a:bodyPr>
              <a:lstStyle/>
              <a:p>
                <a:r>
                  <a:rPr lang="en-US" dirty="0">
                    <a:solidFill>
                      <a:srgbClr val="0432FF"/>
                    </a:solidFill>
                  </a:rPr>
                  <a:t>H</a:t>
                </a:r>
                <a:r>
                  <a:rPr lang="en-US" baseline="-25000" dirty="0">
                    <a:solidFill>
                      <a:srgbClr val="0432FF"/>
                    </a:solidFill>
                  </a:rPr>
                  <a:t>2</a:t>
                </a:r>
                <a:r>
                  <a:rPr lang="en-US" dirty="0">
                    <a:solidFill>
                      <a:srgbClr val="0432FF"/>
                    </a:solidFill>
                  </a:rPr>
                  <a:t>O was detected on 3/6/2013</a:t>
                </a:r>
              </a:p>
            </p:txBody>
          </p:sp>
          <p:cxnSp>
            <p:nvCxnSpPr>
              <p:cNvPr id="37" name="Straight Arrow Connector 36">
                <a:extLst>
                  <a:ext uri="{FF2B5EF4-FFF2-40B4-BE49-F238E27FC236}">
                    <a16:creationId xmlns:a16="http://schemas.microsoft.com/office/drawing/2014/main" id="{43B1C7BF-FBB7-4284-F286-CEBD2E5FAC3B}"/>
                  </a:ext>
                </a:extLst>
              </p:cNvPr>
              <p:cNvCxnSpPr/>
              <p:nvPr/>
            </p:nvCxnSpPr>
            <p:spPr>
              <a:xfrm>
                <a:off x="16183625" y="21618584"/>
                <a:ext cx="0" cy="228600"/>
              </a:xfrm>
              <a:prstGeom prst="straightConnector1">
                <a:avLst/>
              </a:prstGeom>
              <a:ln w="38100">
                <a:solidFill>
                  <a:srgbClr val="0432FF"/>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F9A3C6A0-6BF5-0230-03C1-AB451380E254}"/>
                  </a:ext>
                </a:extLst>
              </p:cNvPr>
              <p:cNvPicPr>
                <a:picLocks noChangeAspect="1"/>
              </p:cNvPicPr>
              <p:nvPr/>
            </p:nvPicPr>
            <p:blipFill rotWithShape="1">
              <a:blip r:embed="rId3"/>
              <a:srcRect l="10805" t="62266"/>
              <a:stretch/>
            </p:blipFill>
            <p:spPr>
              <a:xfrm>
                <a:off x="13791602" y="21109541"/>
                <a:ext cx="2218905" cy="1604708"/>
              </a:xfrm>
              <a:prstGeom prst="rect">
                <a:avLst/>
              </a:prstGeom>
            </p:spPr>
          </p:pic>
          <p:sp>
            <p:nvSpPr>
              <p:cNvPr id="1076" name="TextBox 1075">
                <a:extLst>
                  <a:ext uri="{FF2B5EF4-FFF2-40B4-BE49-F238E27FC236}">
                    <a16:creationId xmlns:a16="http://schemas.microsoft.com/office/drawing/2014/main" id="{788EB57B-7977-CFBA-927D-369A4308DD7C}"/>
                  </a:ext>
                </a:extLst>
              </p:cNvPr>
              <p:cNvSpPr txBox="1"/>
              <p:nvPr/>
            </p:nvSpPr>
            <p:spPr>
              <a:xfrm>
                <a:off x="14002986" y="21916076"/>
                <a:ext cx="581836" cy="350865"/>
              </a:xfrm>
              <a:prstGeom prst="rect">
                <a:avLst/>
              </a:prstGeom>
              <a:noFill/>
            </p:spPr>
            <p:txBody>
              <a:bodyPr wrap="square">
                <a:spAutoFit/>
              </a:bodyPr>
              <a:lstStyle/>
              <a:p>
                <a:pPr algn="ctr"/>
                <a:r>
                  <a:rPr lang="en-US" sz="1800" b="1" dirty="0">
                    <a:solidFill>
                      <a:srgbClr val="000000"/>
                    </a:solidFill>
                    <a:latin typeface="Calibri" panose="020F0502020204030204" pitchFamily="34" charset="0"/>
                  </a:rPr>
                  <a:t>[1] </a:t>
                </a:r>
                <a:endParaRPr lang="en-US" b="1" dirty="0"/>
              </a:p>
            </p:txBody>
          </p:sp>
          <p:sp>
            <p:nvSpPr>
              <p:cNvPr id="1103" name="TextBox 1102">
                <a:extLst>
                  <a:ext uri="{FF2B5EF4-FFF2-40B4-BE49-F238E27FC236}">
                    <a16:creationId xmlns:a16="http://schemas.microsoft.com/office/drawing/2014/main" id="{1B3C32F5-B9E1-9876-1551-4987AC96EEBC}"/>
                  </a:ext>
                </a:extLst>
              </p:cNvPr>
              <p:cNvSpPr txBox="1"/>
              <p:nvPr/>
            </p:nvSpPr>
            <p:spPr>
              <a:xfrm rot="16200000">
                <a:off x="20887564" y="21767314"/>
                <a:ext cx="1371600" cy="323165"/>
              </a:xfrm>
              <a:prstGeom prst="rect">
                <a:avLst/>
              </a:prstGeom>
              <a:noFill/>
            </p:spPr>
            <p:txBody>
              <a:bodyPr wrap="square" rtlCol="0">
                <a:spAutoFit/>
              </a:bodyPr>
              <a:lstStyle/>
              <a:p>
                <a:pPr algn="ctr"/>
                <a:r>
                  <a:rPr lang="en-US" sz="1500" dirty="0"/>
                  <a:t>Energy [keV]</a:t>
                </a:r>
              </a:p>
            </p:txBody>
          </p:sp>
          <p:sp>
            <p:nvSpPr>
              <p:cNvPr id="1112" name="TextBox 1111">
                <a:extLst>
                  <a:ext uri="{FF2B5EF4-FFF2-40B4-BE49-F238E27FC236}">
                    <a16:creationId xmlns:a16="http://schemas.microsoft.com/office/drawing/2014/main" id="{22A1F571-2FB9-73C0-88DA-A91807EF25EA}"/>
                  </a:ext>
                </a:extLst>
              </p:cNvPr>
              <p:cNvSpPr txBox="1"/>
              <p:nvPr/>
            </p:nvSpPr>
            <p:spPr>
              <a:xfrm>
                <a:off x="18741501" y="21051467"/>
                <a:ext cx="1720349" cy="369332"/>
              </a:xfrm>
              <a:prstGeom prst="rect">
                <a:avLst/>
              </a:prstGeom>
              <a:solidFill>
                <a:schemeClr val="bg1"/>
              </a:solidFill>
            </p:spPr>
            <p:txBody>
              <a:bodyPr wrap="square" rtlCol="0">
                <a:spAutoFit/>
              </a:bodyPr>
              <a:lstStyle/>
              <a:p>
                <a:pPr algn="r"/>
                <a:r>
                  <a:rPr lang="en-US" dirty="0"/>
                  <a:t>At Oxo crater</a:t>
                </a:r>
              </a:p>
            </p:txBody>
          </p:sp>
          <p:sp>
            <p:nvSpPr>
              <p:cNvPr id="1120" name="TextBox 1119">
                <a:extLst>
                  <a:ext uri="{FF2B5EF4-FFF2-40B4-BE49-F238E27FC236}">
                    <a16:creationId xmlns:a16="http://schemas.microsoft.com/office/drawing/2014/main" id="{8589A378-47E7-F282-A1AA-1AB7B141EBFE}"/>
                  </a:ext>
                </a:extLst>
              </p:cNvPr>
              <p:cNvSpPr txBox="1"/>
              <p:nvPr/>
            </p:nvSpPr>
            <p:spPr>
              <a:xfrm>
                <a:off x="19575752" y="22342523"/>
                <a:ext cx="945124" cy="430887"/>
              </a:xfrm>
              <a:prstGeom prst="rect">
                <a:avLst/>
              </a:prstGeom>
              <a:noFill/>
            </p:spPr>
            <p:txBody>
              <a:bodyPr wrap="square" rtlCol="0">
                <a:spAutoFit/>
              </a:bodyPr>
              <a:lstStyle/>
              <a:p>
                <a:pPr algn="r"/>
                <a:r>
                  <a:rPr lang="en-US" sz="2200" b="1" dirty="0"/>
                  <a:t>(b)</a:t>
                </a:r>
              </a:p>
            </p:txBody>
          </p:sp>
        </p:grpSp>
      </p:grpSp>
      <p:sp>
        <p:nvSpPr>
          <p:cNvPr id="10" name="Rectangle 9">
            <a:extLst>
              <a:ext uri="{FF2B5EF4-FFF2-40B4-BE49-F238E27FC236}">
                <a16:creationId xmlns:a16="http://schemas.microsoft.com/office/drawing/2014/main" id="{CD2D4DAF-FBA5-BA61-8C16-458A0F29468E}"/>
              </a:ext>
            </a:extLst>
          </p:cNvPr>
          <p:cNvSpPr/>
          <p:nvPr/>
        </p:nvSpPr>
        <p:spPr>
          <a:xfrm>
            <a:off x="569068" y="7457266"/>
            <a:ext cx="17028888" cy="2769989"/>
          </a:xfrm>
          <a:prstGeom prst="rect">
            <a:avLst/>
          </a:prstGeom>
        </p:spPr>
        <p:txBody>
          <a:bodyPr wrap="square">
            <a:spAutoFit/>
          </a:bodyPr>
          <a:lstStyle/>
          <a:p>
            <a:pPr algn="just"/>
            <a:r>
              <a:rPr lang="en-US" sz="3000" b="1" dirty="0"/>
              <a:t>Background</a:t>
            </a:r>
            <a:endParaRPr lang="en-US" sz="3000" dirty="0">
              <a:solidFill>
                <a:srgbClr val="FF0000"/>
              </a:solidFill>
            </a:endParaRPr>
          </a:p>
          <a:p>
            <a:pPr algn="just"/>
            <a:r>
              <a:rPr lang="en-US" sz="2400" b="0" i="0" dirty="0">
                <a:solidFill>
                  <a:srgbClr val="374151"/>
                </a:solidFill>
                <a:effectLst/>
                <a:latin typeface="Söhne"/>
              </a:rPr>
              <a:t>Discovering the presence of water beyond our planet is consistently captivating, as water constitutes the fundamental element for sustaining life and habitability. </a:t>
            </a:r>
            <a:r>
              <a:rPr lang="en-US" sz="2400" b="0" i="0" u="sng" dirty="0">
                <a:solidFill>
                  <a:srgbClr val="374151"/>
                </a:solidFill>
                <a:effectLst/>
                <a:latin typeface="Söhne"/>
              </a:rPr>
              <a:t>The Herschel Space Observatory (HSO) achieved the milestone of directly detecting water vapor in the exosphere of Ceres</a:t>
            </a:r>
            <a:r>
              <a:rPr lang="en-US" sz="2400" b="0" i="0" dirty="0">
                <a:solidFill>
                  <a:srgbClr val="374151"/>
                </a:solidFill>
                <a:effectLst/>
                <a:latin typeface="Söhne"/>
              </a:rPr>
              <a:t>, a dwarf planet renowned for harboring a substantial water content (17 to 27 wt.%) as </a:t>
            </a:r>
            <a:r>
              <a:rPr lang="en-US" sz="2400" dirty="0">
                <a:solidFill>
                  <a:srgbClr val="374151"/>
                </a:solidFill>
                <a:latin typeface="Söhne"/>
              </a:rPr>
              <a:t>shown in Figure 1</a:t>
            </a:r>
            <a:r>
              <a:rPr lang="en-US" sz="2400" b="0" i="0" dirty="0">
                <a:solidFill>
                  <a:srgbClr val="374151"/>
                </a:solidFill>
                <a:effectLst/>
                <a:latin typeface="Söhne"/>
              </a:rPr>
              <a:t>. The comprehensive analysis of these observations allows us to estimate the rate of water vapor production at ~ 10</a:t>
            </a:r>
            <a:r>
              <a:rPr lang="en-US" sz="2400" b="0" i="0" baseline="30000" dirty="0">
                <a:solidFill>
                  <a:srgbClr val="374151"/>
                </a:solidFill>
                <a:effectLst/>
                <a:latin typeface="Söhne"/>
              </a:rPr>
              <a:t>26</a:t>
            </a:r>
            <a:r>
              <a:rPr lang="en-US" sz="2400" b="0" i="0" dirty="0">
                <a:solidFill>
                  <a:srgbClr val="374151"/>
                </a:solidFill>
                <a:effectLst/>
                <a:latin typeface="Söhne"/>
              </a:rPr>
              <a:t> H</a:t>
            </a:r>
            <a:r>
              <a:rPr lang="en-US" sz="2400" b="0" i="0" baseline="-25000" dirty="0">
                <a:solidFill>
                  <a:srgbClr val="374151"/>
                </a:solidFill>
                <a:effectLst/>
                <a:latin typeface="Söhne"/>
              </a:rPr>
              <a:t>2</a:t>
            </a:r>
            <a:r>
              <a:rPr lang="en-US" sz="2400" b="0" i="0" dirty="0">
                <a:solidFill>
                  <a:srgbClr val="374151"/>
                </a:solidFill>
                <a:effectLst/>
                <a:latin typeface="Söhne"/>
              </a:rPr>
              <a:t>O/s ( ~ 6 kg/s). </a:t>
            </a:r>
            <a:r>
              <a:rPr lang="en-US" sz="2400" b="0" i="0" u="sng" dirty="0">
                <a:solidFill>
                  <a:srgbClr val="374151"/>
                </a:solidFill>
                <a:effectLst/>
                <a:latin typeface="Söhne"/>
              </a:rPr>
              <a:t>The water vapor production rate at this level was not consistently detected but rather observed intermittently, without a clear dependence on Ceres' proximity to the Sun </a:t>
            </a:r>
            <a:r>
              <a:rPr lang="en-US" sz="2400" b="0" i="0" dirty="0">
                <a:solidFill>
                  <a:srgbClr val="374151"/>
                </a:solidFill>
                <a:effectLst/>
                <a:latin typeface="Söhne"/>
              </a:rPr>
              <a:t>(Figure 2). This suggests that the primary mechanism for </a:t>
            </a:r>
            <a:endParaRPr lang="en-US" sz="2400" dirty="0"/>
          </a:p>
        </p:txBody>
      </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4401</TotalTime>
  <Words>1347</Words>
  <Application>Microsoft Macintosh PowerPoint</Application>
  <PresentationFormat>Custom</PresentationFormat>
  <Paragraphs>101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Söhne</vt: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Park, Mary (US 3980)</cp:lastModifiedBy>
  <cp:revision>28</cp:revision>
  <cp:lastPrinted>2023-09-19T21:32:59Z</cp:lastPrinted>
  <dcterms:created xsi:type="dcterms:W3CDTF">2022-08-22T17:05:38Z</dcterms:created>
  <dcterms:modified xsi:type="dcterms:W3CDTF">2023-10-03T16:54:38Z</dcterms:modified>
</cp:coreProperties>
</file>