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9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68" userDrawn="1">
          <p15:clr>
            <a:srgbClr val="A4A3A4"/>
          </p15:clr>
        </p15:guide>
        <p15:guide id="2" pos="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CBEA06-7298-F5AF-E46F-36D6DE6EBD85}" name="Hong, Sophia (US 1200)" initials="HS(1" userId="S::ana.s.hong@jpl.nasa.gov::8ed35a80-99c1-44c0-b57b-9b3aa285e4d8" providerId="AD"/>
  <p188:author id="{9F1056C4-72A9-A504-F5CB-4FBBE654700D}" name="Castaneda, Lupe (US 1230)" initials="CL(1" userId="S::Guadalupe.Castaneda@jpl.nasa.gov::6691f1d8-cdcc-421d-b26a-5c6cdec046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A4D3B8-7E47-314D-9170-DA716032FA71}" v="9" dt="2023-09-21T20:34:32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/>
    <p:restoredTop sz="96165"/>
  </p:normalViewPr>
  <p:slideViewPr>
    <p:cSldViewPr snapToGrid="0">
      <p:cViewPr varScale="1">
        <p:scale>
          <a:sx n="25" d="100"/>
          <a:sy n="25" d="100"/>
        </p:scale>
        <p:origin x="5986" y="77"/>
      </p:cViewPr>
      <p:guideLst>
        <p:guide orient="horz" pos="20568"/>
        <p:guide pos="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321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69BCA-A2C6-8B4E-A24B-91F231311A2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99186-F99E-1E40-B5A9-83D9F0BF7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3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008870-3C96-F7DA-7C91-760C1D693711}"/>
              </a:ext>
            </a:extLst>
          </p:cNvPr>
          <p:cNvSpPr/>
          <p:nvPr/>
        </p:nvSpPr>
        <p:spPr>
          <a:xfrm>
            <a:off x="0" y="-54024"/>
            <a:ext cx="21945600" cy="2297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2417069"/>
            <a:ext cx="21945600" cy="53397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93049" y="30384954"/>
            <a:ext cx="6508653" cy="243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lnSpc>
                <a:spcPts val="4000"/>
              </a:lnSpc>
            </a:pPr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pPr>
              <a:lnSpc>
                <a:spcPts val="4000"/>
              </a:lnSpc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Pasadena, California</a:t>
            </a:r>
          </a:p>
          <a:p>
            <a:pPr>
              <a:lnSpc>
                <a:spcPts val="4000"/>
              </a:lnSpc>
            </a:pPr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www.nasa.gov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729474" y="835097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277840" y="3065153"/>
            <a:ext cx="214630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Saturn’s Rings as a Seismograph for Planetary Oscillations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1321090" y="6085062"/>
            <a:ext cx="19376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Author: Chris Mankovich, NASA Postdoctoral Fellow (3222)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Supervisor: Mark D. Hofstadter (3222)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93811-165A-F465-D149-810F948966A7}"/>
              </a:ext>
            </a:extLst>
          </p:cNvPr>
          <p:cNvSpPr txBox="1"/>
          <p:nvPr/>
        </p:nvSpPr>
        <p:spPr>
          <a:xfrm>
            <a:off x="800099" y="2631138"/>
            <a:ext cx="2041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Postdoc Research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7512" y="279967"/>
            <a:ext cx="1548832" cy="1548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D5331E-3FEF-EE5C-7D18-7A1A7CDF432F}"/>
              </a:ext>
            </a:extLst>
          </p:cNvPr>
          <p:cNvSpPr txBox="1"/>
          <p:nvPr/>
        </p:nvSpPr>
        <p:spPr>
          <a:xfrm>
            <a:off x="4348481" y="30935549"/>
            <a:ext cx="5584432" cy="18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200"/>
              </a:spcBef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 of this research was carried out at the Jet Propulsion Laboratory, California Institute of Technology, under a contract with the National Aeronautics and Space Administration (80NM0018D0004).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Clearance Number: CL#00-0000</a:t>
            </a:r>
          </a:p>
          <a:p>
            <a:pPr>
              <a:lnSpc>
                <a:spcPts val="1200"/>
              </a:lnSpc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Poster Number: PRD-P-033</a:t>
            </a:r>
          </a:p>
          <a:p>
            <a:pPr>
              <a:lnSpc>
                <a:spcPts val="1200"/>
              </a:lnSpc>
              <a:spcBef>
                <a:spcPts val="1200"/>
              </a:spcBef>
            </a:pP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Copyright 2023. All rights reserved.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E95501-4B9A-0A61-73D0-89BFD8BD67A2}"/>
              </a:ext>
            </a:extLst>
          </p:cNvPr>
          <p:cNvSpPr/>
          <p:nvPr/>
        </p:nvSpPr>
        <p:spPr>
          <a:xfrm>
            <a:off x="39766" y="12306901"/>
            <a:ext cx="19484715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Helvetica Neue UltraLight" panose="02000206000000020004" pitchFamily="2" charset="0"/>
                <a:ea typeface="Helvetica Neue UltraLight" panose="02000206000000020004" pitchFamily="2" charset="0"/>
                <a:cs typeface="Helvetica Neue" panose="02000503000000020004" pitchFamily="2" charset="0"/>
              </a:rPr>
              <a:t>Objectives and Approach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2D4DAF-FBA5-BA61-8C16-458A0F29468E}"/>
              </a:ext>
            </a:extLst>
          </p:cNvPr>
          <p:cNvSpPr/>
          <p:nvPr/>
        </p:nvSpPr>
        <p:spPr>
          <a:xfrm>
            <a:off x="47298" y="7679255"/>
            <a:ext cx="1888603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Helvetica Neue UltraLight" panose="02000206000000020004" pitchFamily="2" charset="0"/>
                <a:ea typeface="Helvetica Neue UltraLight" panose="02000206000000020004" pitchFamily="2" charset="0"/>
                <a:cs typeface="Helvetica Neue" panose="02000503000000020004" pitchFamily="2" charset="0"/>
              </a:rPr>
              <a:t>Background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4E1159-FF06-1C3A-586D-366C4C8E7FE6}"/>
              </a:ext>
            </a:extLst>
          </p:cNvPr>
          <p:cNvSpPr/>
          <p:nvPr/>
        </p:nvSpPr>
        <p:spPr>
          <a:xfrm>
            <a:off x="29792" y="22493448"/>
            <a:ext cx="13152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Helvetica Neue UltraLight" panose="02000206000000020004" pitchFamily="2" charset="0"/>
                <a:ea typeface="Helvetica Neue UltraLight" panose="02000206000000020004" pitchFamily="2" charset="0"/>
                <a:cs typeface="Helvetica Neue" panose="02000503000000020004" pitchFamily="2" charset="0"/>
              </a:rPr>
              <a:t>Significance of Results and Benefits to NASA/JPL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03F8C-FC95-D160-6E84-76DA5EDA04F4}"/>
              </a:ext>
            </a:extLst>
          </p:cNvPr>
          <p:cNvSpPr/>
          <p:nvPr/>
        </p:nvSpPr>
        <p:spPr>
          <a:xfrm>
            <a:off x="26378" y="26010146"/>
            <a:ext cx="327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Helvetica Neue UltraLight" panose="02000206000000020004" pitchFamily="2" charset="0"/>
                <a:ea typeface="Helvetica Neue UltraLight" panose="02000206000000020004" pitchFamily="2" charset="0"/>
                <a:cs typeface="Helvetica Neue" panose="02000503000000020004" pitchFamily="2" charset="0"/>
              </a:rPr>
              <a:t>Future Work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B9D88AE-F095-71B5-BDD9-F949FE9F4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38"/>
          <a:stretch/>
        </p:blipFill>
        <p:spPr>
          <a:xfrm>
            <a:off x="15100429" y="15980420"/>
            <a:ext cx="6809191" cy="6360716"/>
          </a:xfrm>
          <a:prstGeom prst="rect">
            <a:avLst/>
          </a:prstGeom>
        </p:spPr>
      </p:pic>
      <p:pic>
        <p:nvPicPr>
          <p:cNvPr id="43" name="Picture 42" descr="A collage of images of a sun&#10;&#10;Description automatically generated">
            <a:extLst>
              <a:ext uri="{FF2B5EF4-FFF2-40B4-BE49-F238E27FC236}">
                <a16:creationId xmlns:a16="http://schemas.microsoft.com/office/drawing/2014/main" id="{DDB8A2D4-ACF4-907B-FBFD-CD17284AF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9" y="8468288"/>
            <a:ext cx="9548102" cy="32538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81ABE99-08E2-0422-CEF8-9302D6A6645A}"/>
              </a:ext>
            </a:extLst>
          </p:cNvPr>
          <p:cNvSpPr/>
          <p:nvPr/>
        </p:nvSpPr>
        <p:spPr>
          <a:xfrm>
            <a:off x="6731051" y="7918837"/>
            <a:ext cx="5424679" cy="1754326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gas giants fully convective, like the outer layers of the Sun?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807440-CC7F-35E6-ECE6-7B9B80F050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" t="12154" r="20588" b="14511"/>
          <a:stretch/>
        </p:blipFill>
        <p:spPr>
          <a:xfrm>
            <a:off x="17369718" y="7725769"/>
            <a:ext cx="4575882" cy="427428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83AB936-E449-3728-52E3-3F19633557AF}"/>
              </a:ext>
            </a:extLst>
          </p:cNvPr>
          <p:cNvSpPr/>
          <p:nvPr/>
        </p:nvSpPr>
        <p:spPr>
          <a:xfrm>
            <a:off x="11427695" y="10743726"/>
            <a:ext cx="10104961" cy="1754326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76200"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Big picture: </a:t>
            </a:r>
            <a:r>
              <a:rPr lang="en-US" sz="3600" i="1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do planets form? What were conditions like in the young solar system? </a:t>
            </a:r>
          </a:p>
          <a:p>
            <a:r>
              <a:rPr lang="en-US" sz="3600" i="1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does matter behave at extreme pressure?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967F516-078F-ECC3-551D-8DB80DE02CC9}"/>
              </a:ext>
            </a:extLst>
          </p:cNvPr>
          <p:cNvSpPr/>
          <p:nvPr/>
        </p:nvSpPr>
        <p:spPr>
          <a:xfrm>
            <a:off x="6658779" y="13006160"/>
            <a:ext cx="1478756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b="1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Saturn’s rings are a natural laboratory for planetary seismology.</a:t>
            </a:r>
            <a:endParaRPr lang="en-US" sz="32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spcAft>
                <a:spcPts val="1800"/>
              </a:spcAft>
            </a:pP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Nonspherical oscillations in Saturn’s interior                          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force </a:t>
            </a: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waves in Saturn’s rings</a:t>
            </a:r>
            <a:r>
              <a:rPr lang="en-US" sz="3200" baseline="30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r>
              <a:rPr lang="en-US" sz="3200" b="1" baseline="30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that were </a:t>
            </a: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measured by NASA’s Cassini spacecraft</a:t>
            </a:r>
            <a:r>
              <a:rPr lang="en-US" sz="3200" baseline="30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2-6</a:t>
            </a: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.</a:t>
            </a:r>
            <a:endParaRPr lang="en-US" sz="32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spcAft>
                <a:spcPts val="1800"/>
              </a:spcAft>
            </a:pP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I use these waves’ </a:t>
            </a:r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frequencies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 and </a:t>
            </a:r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pattern numbers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(number of spiral arms) to provide </a:t>
            </a:r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constraints on my models for Saturn’s internal structure.</a:t>
            </a:r>
            <a:endParaRPr lang="en-US" sz="3200" b="1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93FD4F-6145-BADC-29CD-67688A864346}"/>
              </a:ext>
            </a:extLst>
          </p:cNvPr>
          <p:cNvSpPr/>
          <p:nvPr/>
        </p:nvSpPr>
        <p:spPr>
          <a:xfrm>
            <a:off x="297553" y="11108176"/>
            <a:ext cx="10449087" cy="1200329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76200"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Big picture:</a:t>
            </a:r>
            <a:r>
              <a:rPr lang="en-US" sz="3600" i="1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How do giant planets cool over time? What is the origin of planetary magnetism?</a:t>
            </a: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57AD3956-171C-2174-3050-9C6E4B4B23F1}"/>
              </a:ext>
            </a:extLst>
          </p:cNvPr>
          <p:cNvCxnSpPr>
            <a:cxnSpLocks/>
          </p:cNvCxnSpPr>
          <p:nvPr/>
        </p:nvCxnSpPr>
        <p:spPr>
          <a:xfrm>
            <a:off x="17109429" y="8947950"/>
            <a:ext cx="1651912" cy="846386"/>
          </a:xfrm>
          <a:prstGeom prst="curvedConnector3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4FCEED12-29C5-C658-A8BD-5E60752BBA20}"/>
              </a:ext>
            </a:extLst>
          </p:cNvPr>
          <p:cNvSpPr/>
          <p:nvPr/>
        </p:nvSpPr>
        <p:spPr>
          <a:xfrm>
            <a:off x="13182312" y="8035745"/>
            <a:ext cx="4051810" cy="1200329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gas giants have solid cores?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39C863F-AC7F-BB30-D9AF-1EB9063CEAC0}"/>
              </a:ext>
            </a:extLst>
          </p:cNvPr>
          <p:cNvSpPr/>
          <p:nvPr/>
        </p:nvSpPr>
        <p:spPr>
          <a:xfrm>
            <a:off x="18795864" y="9434946"/>
            <a:ext cx="1390208" cy="740136"/>
          </a:xfrm>
          <a:prstGeom prst="rect">
            <a:avLst/>
          </a:prstGeom>
          <a:noFill/>
          <a:ln w="63500">
            <a:solidFill>
              <a:schemeClr val="accent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40873"/>
                      <a:gd name="connsiteY0" fmla="*/ 0 h 775854"/>
                      <a:gd name="connsiteX1" fmla="*/ 465882 w 1440873"/>
                      <a:gd name="connsiteY1" fmla="*/ 0 h 775854"/>
                      <a:gd name="connsiteX2" fmla="*/ 902947 w 1440873"/>
                      <a:gd name="connsiteY2" fmla="*/ 0 h 775854"/>
                      <a:gd name="connsiteX3" fmla="*/ 1440873 w 1440873"/>
                      <a:gd name="connsiteY3" fmla="*/ 0 h 775854"/>
                      <a:gd name="connsiteX4" fmla="*/ 1440873 w 1440873"/>
                      <a:gd name="connsiteY4" fmla="*/ 380168 h 775854"/>
                      <a:gd name="connsiteX5" fmla="*/ 1440873 w 1440873"/>
                      <a:gd name="connsiteY5" fmla="*/ 775854 h 775854"/>
                      <a:gd name="connsiteX6" fmla="*/ 989399 w 1440873"/>
                      <a:gd name="connsiteY6" fmla="*/ 775854 h 775854"/>
                      <a:gd name="connsiteX7" fmla="*/ 537926 w 1440873"/>
                      <a:gd name="connsiteY7" fmla="*/ 775854 h 775854"/>
                      <a:gd name="connsiteX8" fmla="*/ 0 w 1440873"/>
                      <a:gd name="connsiteY8" fmla="*/ 775854 h 775854"/>
                      <a:gd name="connsiteX9" fmla="*/ 0 w 1440873"/>
                      <a:gd name="connsiteY9" fmla="*/ 411203 h 775854"/>
                      <a:gd name="connsiteX10" fmla="*/ 0 w 1440873"/>
                      <a:gd name="connsiteY10" fmla="*/ 0 h 77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40873" h="775854" extrusionOk="0">
                        <a:moveTo>
                          <a:pt x="0" y="0"/>
                        </a:moveTo>
                        <a:cubicBezTo>
                          <a:pt x="154310" y="-3340"/>
                          <a:pt x="233071" y="1880"/>
                          <a:pt x="465882" y="0"/>
                        </a:cubicBezTo>
                        <a:cubicBezTo>
                          <a:pt x="698693" y="-1880"/>
                          <a:pt x="765432" y="-1989"/>
                          <a:pt x="902947" y="0"/>
                        </a:cubicBezTo>
                        <a:cubicBezTo>
                          <a:pt x="1040462" y="1989"/>
                          <a:pt x="1209392" y="-25047"/>
                          <a:pt x="1440873" y="0"/>
                        </a:cubicBezTo>
                        <a:cubicBezTo>
                          <a:pt x="1452789" y="80011"/>
                          <a:pt x="1441710" y="279699"/>
                          <a:pt x="1440873" y="380168"/>
                        </a:cubicBezTo>
                        <a:cubicBezTo>
                          <a:pt x="1440036" y="480637"/>
                          <a:pt x="1444037" y="585060"/>
                          <a:pt x="1440873" y="775854"/>
                        </a:cubicBezTo>
                        <a:cubicBezTo>
                          <a:pt x="1336485" y="789694"/>
                          <a:pt x="1154491" y="789541"/>
                          <a:pt x="989399" y="775854"/>
                        </a:cubicBezTo>
                        <a:cubicBezTo>
                          <a:pt x="824307" y="762167"/>
                          <a:pt x="732229" y="756747"/>
                          <a:pt x="537926" y="775854"/>
                        </a:cubicBezTo>
                        <a:cubicBezTo>
                          <a:pt x="343623" y="794961"/>
                          <a:pt x="144009" y="779310"/>
                          <a:pt x="0" y="775854"/>
                        </a:cubicBezTo>
                        <a:cubicBezTo>
                          <a:pt x="-2413" y="660131"/>
                          <a:pt x="9192" y="522661"/>
                          <a:pt x="0" y="411203"/>
                        </a:cubicBezTo>
                        <a:cubicBezTo>
                          <a:pt x="-9192" y="299745"/>
                          <a:pt x="-16679" y="901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BC0208C-6CDC-A129-5334-E5EC286B8E5D}"/>
              </a:ext>
            </a:extLst>
          </p:cNvPr>
          <p:cNvSpPr txBox="1"/>
          <p:nvPr/>
        </p:nvSpPr>
        <p:spPr>
          <a:xfrm>
            <a:off x="12909933" y="9599479"/>
            <a:ext cx="3625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Wikipedia version of Jupiter’s internal structure</a:t>
            </a:r>
          </a:p>
        </p:txBody>
      </p: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22094173-D239-D570-30F9-B2517D7164F7}"/>
              </a:ext>
            </a:extLst>
          </p:cNvPr>
          <p:cNvCxnSpPr>
            <a:cxnSpLocks/>
          </p:cNvCxnSpPr>
          <p:nvPr/>
        </p:nvCxnSpPr>
        <p:spPr>
          <a:xfrm flipV="1">
            <a:off x="16299370" y="9937677"/>
            <a:ext cx="991053" cy="274016"/>
          </a:xfrm>
          <a:prstGeom prst="curvedConnector3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A diagram of a stable and stable&#10;&#10;Description automatically generated">
            <a:extLst>
              <a:ext uri="{FF2B5EF4-FFF2-40B4-BE49-F238E27FC236}">
                <a16:creationId xmlns:a16="http://schemas.microsoft.com/office/drawing/2014/main" id="{D3BE26CB-DE6A-C65B-40F5-F6B93532FD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66" t="4202" r="1325" b="10373"/>
          <a:stretch/>
        </p:blipFill>
        <p:spPr>
          <a:xfrm>
            <a:off x="2234098" y="16603384"/>
            <a:ext cx="5682344" cy="5421086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8D10D5C-3C10-477D-C571-7776610A770D}"/>
              </a:ext>
            </a:extLst>
          </p:cNvPr>
          <p:cNvSpPr/>
          <p:nvPr/>
        </p:nvSpPr>
        <p:spPr>
          <a:xfrm>
            <a:off x="114300" y="17419925"/>
            <a:ext cx="216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Mass fraction of ices + silicates</a:t>
            </a:r>
          </a:p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(remainder is hydrogen and helium)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78B58B-EB51-6CB0-F8B6-FD6B3DAD2AAE}"/>
              </a:ext>
            </a:extLst>
          </p:cNvPr>
          <p:cNvSpPr/>
          <p:nvPr/>
        </p:nvSpPr>
        <p:spPr>
          <a:xfrm>
            <a:off x="77266" y="19672990"/>
            <a:ext cx="2401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Buoyancy frequency </a:t>
            </a:r>
          </a:p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In units of Saturn’s dynamical frequency (GM/R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3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)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1/2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B98700A-026E-85DB-0B31-C012D65C11D9}"/>
              </a:ext>
            </a:extLst>
          </p:cNvPr>
          <p:cNvSpPr/>
          <p:nvPr/>
        </p:nvSpPr>
        <p:spPr>
          <a:xfrm>
            <a:off x="3257746" y="22109588"/>
            <a:ext cx="3709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Fractional radius within Saturn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D26788D-0A0B-0E9E-EABE-81021E9CDCD7}"/>
              </a:ext>
            </a:extLst>
          </p:cNvPr>
          <p:cNvSpPr/>
          <p:nvPr/>
        </p:nvSpPr>
        <p:spPr>
          <a:xfrm>
            <a:off x="15482096" y="22225188"/>
            <a:ext cx="6427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Location of resonances in Saturn’s rings</a:t>
            </a:r>
          </a:p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(thousands of km from Saturn’s center)</a:t>
            </a:r>
          </a:p>
        </p:txBody>
      </p:sp>
      <p:sp>
        <p:nvSpPr>
          <p:cNvPr id="107" name="Donut 106">
            <a:extLst>
              <a:ext uri="{FF2B5EF4-FFF2-40B4-BE49-F238E27FC236}">
                <a16:creationId xmlns:a16="http://schemas.microsoft.com/office/drawing/2014/main" id="{E980D99F-FCC1-9B46-9883-EE44831819E0}"/>
              </a:ext>
            </a:extLst>
          </p:cNvPr>
          <p:cNvSpPr/>
          <p:nvPr/>
        </p:nvSpPr>
        <p:spPr>
          <a:xfrm>
            <a:off x="3478358" y="17548112"/>
            <a:ext cx="1157692" cy="1157692"/>
          </a:xfrm>
          <a:prstGeom prst="donut">
            <a:avLst>
              <a:gd name="adj" fmla="val 34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9" name="Curved Connector 108">
            <a:extLst>
              <a:ext uri="{FF2B5EF4-FFF2-40B4-BE49-F238E27FC236}">
                <a16:creationId xmlns:a16="http://schemas.microsoft.com/office/drawing/2014/main" id="{268AC8B3-20DD-7286-5AEA-8ACB71B96B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36050" y="17572277"/>
            <a:ext cx="3474060" cy="609332"/>
          </a:xfrm>
          <a:prstGeom prst="curvedConnector3">
            <a:avLst>
              <a:gd name="adj1" fmla="val 30259"/>
            </a:avLst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14">
            <a:extLst>
              <a:ext uri="{FF2B5EF4-FFF2-40B4-BE49-F238E27FC236}">
                <a16:creationId xmlns:a16="http://schemas.microsoft.com/office/drawing/2014/main" id="{5E49A16F-0883-1217-DC78-6221C1E2D18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52586" y="19708925"/>
            <a:ext cx="3169384" cy="978828"/>
          </a:xfrm>
          <a:prstGeom prst="curvedConnector3">
            <a:avLst>
              <a:gd name="adj1" fmla="val 57213"/>
            </a:avLst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1841F4E-58EA-A8E7-7E28-760074FC60AC}"/>
              </a:ext>
            </a:extLst>
          </p:cNvPr>
          <p:cNvSpPr/>
          <p:nvPr/>
        </p:nvSpPr>
        <p:spPr>
          <a:xfrm>
            <a:off x="8110110" y="18341032"/>
            <a:ext cx="6284316" cy="156966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This composition gradient renders a huge part of Saturn’s interior </a:t>
            </a:r>
            <a:r>
              <a:rPr lang="en-US" sz="32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stable to convection</a:t>
            </a:r>
            <a:r>
              <a:rPr lang="en-US" sz="32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8-9</a:t>
            </a:r>
            <a:r>
              <a:rPr lang="en-US" sz="32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3200" b="1" i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E549EF3-3681-8D96-4336-3DCBFA786F5D}"/>
              </a:ext>
            </a:extLst>
          </p:cNvPr>
          <p:cNvSpPr/>
          <p:nvPr/>
        </p:nvSpPr>
        <p:spPr>
          <a:xfrm>
            <a:off x="20071249" y="20442423"/>
            <a:ext cx="1461407" cy="94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2DB3185-F6CF-72C5-0556-3A0E3438125B}"/>
              </a:ext>
            </a:extLst>
          </p:cNvPr>
          <p:cNvSpPr/>
          <p:nvPr/>
        </p:nvSpPr>
        <p:spPr>
          <a:xfrm>
            <a:off x="20112818" y="20960793"/>
            <a:ext cx="1419838" cy="428835"/>
          </a:xfrm>
          <a:prstGeom prst="rect">
            <a:avLst/>
          </a:prstGeom>
        </p:spPr>
        <p:txBody>
          <a:bodyPr wrap="square" bIns="4572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Detections in Cassini VIMS</a:t>
            </a:r>
            <a:endParaRPr lang="en-US" sz="16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Medium" panose="02000503000000020004" pitchFamily="2" charset="0"/>
            </a:endParaRPr>
          </a:p>
        </p:txBody>
      </p:sp>
      <p:sp>
        <p:nvSpPr>
          <p:cNvPr id="123" name="Double Brace 122">
            <a:extLst>
              <a:ext uri="{FF2B5EF4-FFF2-40B4-BE49-F238E27FC236}">
                <a16:creationId xmlns:a16="http://schemas.microsoft.com/office/drawing/2014/main" id="{043821A5-AEFC-A06E-3D55-948F1B95A9CD}"/>
              </a:ext>
            </a:extLst>
          </p:cNvPr>
          <p:cNvSpPr/>
          <p:nvPr/>
        </p:nvSpPr>
        <p:spPr>
          <a:xfrm>
            <a:off x="19252503" y="20941527"/>
            <a:ext cx="895991" cy="391886"/>
          </a:xfrm>
          <a:prstGeom prst="bracePair">
            <a:avLst>
              <a:gd name="adj" fmla="val 1044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5C205D79-D534-15C6-0564-E7394AAA4381}"/>
              </a:ext>
            </a:extLst>
          </p:cNvPr>
          <p:cNvSpPr/>
          <p:nvPr/>
        </p:nvSpPr>
        <p:spPr>
          <a:xfrm>
            <a:off x="19130520" y="20910048"/>
            <a:ext cx="269875" cy="466725"/>
          </a:xfrm>
          <a:custGeom>
            <a:avLst/>
            <a:gdLst>
              <a:gd name="connsiteX0" fmla="*/ 107950 w 269875"/>
              <a:gd name="connsiteY0" fmla="*/ 0 h 466725"/>
              <a:gd name="connsiteX1" fmla="*/ 263525 w 269875"/>
              <a:gd name="connsiteY1" fmla="*/ 3175 h 466725"/>
              <a:gd name="connsiteX2" fmla="*/ 269875 w 269875"/>
              <a:gd name="connsiteY2" fmla="*/ 114300 h 466725"/>
              <a:gd name="connsiteX3" fmla="*/ 260350 w 269875"/>
              <a:gd name="connsiteY3" fmla="*/ 466725 h 466725"/>
              <a:gd name="connsiteX4" fmla="*/ 117475 w 269875"/>
              <a:gd name="connsiteY4" fmla="*/ 419100 h 466725"/>
              <a:gd name="connsiteX5" fmla="*/ 0 w 269875"/>
              <a:gd name="connsiteY5" fmla="*/ 225425 h 466725"/>
              <a:gd name="connsiteX6" fmla="*/ 107950 w 269875"/>
              <a:gd name="connsiteY6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875" h="466725">
                <a:moveTo>
                  <a:pt x="107950" y="0"/>
                </a:moveTo>
                <a:lnTo>
                  <a:pt x="263525" y="3175"/>
                </a:lnTo>
                <a:lnTo>
                  <a:pt x="269875" y="114300"/>
                </a:lnTo>
                <a:lnTo>
                  <a:pt x="260350" y="466725"/>
                </a:lnTo>
                <a:lnTo>
                  <a:pt x="117475" y="419100"/>
                </a:lnTo>
                <a:lnTo>
                  <a:pt x="0" y="225425"/>
                </a:lnTo>
                <a:lnTo>
                  <a:pt x="1079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FC5E64A-6F74-62E0-7936-802C54595B7B}"/>
              </a:ext>
            </a:extLst>
          </p:cNvPr>
          <p:cNvSpPr/>
          <p:nvPr/>
        </p:nvSpPr>
        <p:spPr>
          <a:xfrm>
            <a:off x="19982745" y="20416654"/>
            <a:ext cx="2072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Model (rigid rot.)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5EF7C9F-20DB-45F1-4672-D97896CD0C05}"/>
              </a:ext>
            </a:extLst>
          </p:cNvPr>
          <p:cNvSpPr/>
          <p:nvPr/>
        </p:nvSpPr>
        <p:spPr>
          <a:xfrm>
            <a:off x="19982746" y="20628941"/>
            <a:ext cx="2072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Model (winds)</a:t>
            </a:r>
            <a:endParaRPr lang="en-US" sz="16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Medium" panose="02000503000000020004" pitchFamily="2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5F6A73E-0376-CCC8-46A1-9C89D0C0F48C}"/>
              </a:ext>
            </a:extLst>
          </p:cNvPr>
          <p:cNvCxnSpPr>
            <a:cxnSpLocks/>
          </p:cNvCxnSpPr>
          <p:nvPr/>
        </p:nvCxnSpPr>
        <p:spPr>
          <a:xfrm>
            <a:off x="3257746" y="8153311"/>
            <a:ext cx="3361819" cy="0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7ACA3A0B-5196-0579-238B-308B8AA4ABD5}"/>
              </a:ext>
            </a:extLst>
          </p:cNvPr>
          <p:cNvCxnSpPr>
            <a:cxnSpLocks/>
          </p:cNvCxnSpPr>
          <p:nvPr/>
        </p:nvCxnSpPr>
        <p:spPr>
          <a:xfrm>
            <a:off x="2083178" y="16283103"/>
            <a:ext cx="13627877" cy="0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2102D3A-B6F8-7647-12A3-C36AD8014DC3}"/>
              </a:ext>
            </a:extLst>
          </p:cNvPr>
          <p:cNvSpPr/>
          <p:nvPr/>
        </p:nvSpPr>
        <p:spPr>
          <a:xfrm rot="16200000">
            <a:off x="13212785" y="18882194"/>
            <a:ext cx="4224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Azimuthal pattern number </a:t>
            </a:r>
            <a:r>
              <a:rPr lang="en-US" sz="2000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</a:t>
            </a:r>
            <a:endParaRPr lang="en-US" sz="2000" i="1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Medium" panose="02000503000000020004" pitchFamily="2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757F87F-A64A-65F1-BDBA-E37699A19B1E}"/>
              </a:ext>
            </a:extLst>
          </p:cNvPr>
          <p:cNvSpPr/>
          <p:nvPr/>
        </p:nvSpPr>
        <p:spPr>
          <a:xfrm>
            <a:off x="8098553" y="16448238"/>
            <a:ext cx="6603287" cy="156966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seismic fingerprints of Saturn’s core show that it lacks any sharply defined boundary</a:t>
            </a:r>
            <a:r>
              <a:rPr lang="en-US" sz="32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7-8</a:t>
            </a:r>
            <a:r>
              <a:rPr lang="en-US" sz="32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8735C888-955E-A8E6-3FA2-2E4D72A6F1D2}"/>
              </a:ext>
            </a:extLst>
          </p:cNvPr>
          <p:cNvCxnSpPr>
            <a:cxnSpLocks/>
          </p:cNvCxnSpPr>
          <p:nvPr/>
        </p:nvCxnSpPr>
        <p:spPr>
          <a:xfrm>
            <a:off x="6619565" y="12754909"/>
            <a:ext cx="15173635" cy="0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A8119FE7-6823-404D-A8CE-DBBC265CE8F0}"/>
              </a:ext>
            </a:extLst>
          </p:cNvPr>
          <p:cNvSpPr txBox="1"/>
          <p:nvPr/>
        </p:nvSpPr>
        <p:spPr>
          <a:xfrm>
            <a:off x="9914965" y="30170816"/>
            <a:ext cx="11864978" cy="259518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numCol="2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>
                <a:latin typeface="Arial" panose="020B0604020202020204" pitchFamily="34" charset="0"/>
              </a:rPr>
              <a:t>References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[1] Marley &amp; </a:t>
            </a:r>
            <a:r>
              <a:rPr lang="en-US" altLang="en-US" sz="2000" dirty="0" err="1">
                <a:latin typeface="Arial" panose="020B0604020202020204" pitchFamily="34" charset="0"/>
              </a:rPr>
              <a:t>Porco</a:t>
            </a:r>
            <a:r>
              <a:rPr lang="en-US" altLang="en-US" sz="2000" dirty="0">
                <a:latin typeface="Arial" panose="020B0604020202020204" pitchFamily="34" charset="0"/>
              </a:rPr>
              <a:t> 1993 (Icarus)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[2] </a:t>
            </a:r>
            <a:r>
              <a:rPr lang="en-US" altLang="en-US" sz="2000" dirty="0" err="1">
                <a:latin typeface="Arial" panose="020B0604020202020204" pitchFamily="34" charset="0"/>
              </a:rPr>
              <a:t>Hedman</a:t>
            </a:r>
            <a:r>
              <a:rPr lang="en-US" altLang="en-US" sz="2000" dirty="0">
                <a:latin typeface="Arial" panose="020B0604020202020204" pitchFamily="34" charset="0"/>
              </a:rPr>
              <a:t> &amp; Nicholson 2013 (AJ)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[3] </a:t>
            </a:r>
            <a:r>
              <a:rPr lang="en-US" altLang="en-US" sz="2000" dirty="0" err="1">
                <a:latin typeface="Arial" panose="020B0604020202020204" pitchFamily="34" charset="0"/>
              </a:rPr>
              <a:t>Hedman</a:t>
            </a:r>
            <a:r>
              <a:rPr lang="en-US" altLang="en-US" sz="2000" dirty="0">
                <a:latin typeface="Arial" panose="020B0604020202020204" pitchFamily="34" charset="0"/>
              </a:rPr>
              <a:t> &amp; Nicholson 2014 (MNRAS)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[4] French et al. 2016 (Icarus)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[5] French et al. 2021 (Icarus)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[6] </a:t>
            </a:r>
            <a:r>
              <a:rPr lang="en-US" altLang="en-US" sz="2000" dirty="0" err="1">
                <a:latin typeface="Arial" panose="020B0604020202020204" pitchFamily="34" charset="0"/>
              </a:rPr>
              <a:t>Hedman</a:t>
            </a:r>
            <a:r>
              <a:rPr lang="en-US" altLang="en-US" sz="2000" dirty="0">
                <a:latin typeface="Arial" panose="020B0604020202020204" pitchFamily="34" charset="0"/>
              </a:rPr>
              <a:t> et al. 2022 (PSJ)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[7] Fuller 2014 (Icarus)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[8] Mankovich and Fuller 2021 (Nat. Astron.)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[9] </a:t>
            </a:r>
            <a:r>
              <a:rPr lang="en-US" altLang="en-US" sz="2000" dirty="0" err="1">
                <a:latin typeface="Arial" panose="020B0604020202020204" pitchFamily="34" charset="0"/>
              </a:rPr>
              <a:t>Friedson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Parisi</a:t>
            </a:r>
            <a:r>
              <a:rPr lang="en-US" altLang="en-US" sz="2000" dirty="0">
                <a:latin typeface="Arial" panose="020B0604020202020204" pitchFamily="34" charset="0"/>
              </a:rPr>
              <a:t> et al. 2023 (Icarus)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[10] Mankovich, Marley et al. 2019 (</a:t>
            </a:r>
            <a:r>
              <a:rPr lang="en-US" altLang="en-US" sz="2000" dirty="0" err="1">
                <a:latin typeface="Arial" panose="020B0604020202020204" pitchFamily="34" charset="0"/>
              </a:rPr>
              <a:t>ApJ</a:t>
            </a:r>
            <a:r>
              <a:rPr lang="en-US" altLang="en-US" sz="20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[11] Dewberry, Mankovich et al. 2021 (PSJ)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[12] Dewberry, Mankovich, Fuller 2022 (MNRAS)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[13] Mankovich, Dewberry, Fuller 2023 (PSJ)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[14] </a:t>
            </a:r>
            <a:r>
              <a:rPr lang="en-US" altLang="en-US" sz="2000" dirty="0" err="1">
                <a:latin typeface="Arial" panose="020B0604020202020204" pitchFamily="34" charset="0"/>
              </a:rPr>
              <a:t>A’Hearn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Hedman</a:t>
            </a:r>
            <a:r>
              <a:rPr lang="en-US" altLang="en-US" sz="2000" dirty="0">
                <a:latin typeface="Arial" panose="020B0604020202020204" pitchFamily="34" charset="0"/>
              </a:rPr>
              <a:t>, Mankovich et al. 2023 (PSJ)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1D2511-0A8C-FE28-B0C1-60C341F9D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/>
          <a:stretch/>
        </p:blipFill>
        <p:spPr bwMode="auto">
          <a:xfrm>
            <a:off x="16537579" y="23097784"/>
            <a:ext cx="5245650" cy="318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9B1F9-7666-E307-1397-B14C7135F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927" y="15671166"/>
            <a:ext cx="2768600" cy="1295400"/>
          </a:xfrm>
          <a:prstGeom prst="rect">
            <a:avLst/>
          </a:prstGeom>
        </p:spPr>
      </p:pic>
      <p:pic>
        <p:nvPicPr>
          <p:cNvPr id="25" name="Picture 24" descr="A close-up of a planet&#10;&#10;Description automatically generated">
            <a:extLst>
              <a:ext uri="{FF2B5EF4-FFF2-40B4-BE49-F238E27FC236}">
                <a16:creationId xmlns:a16="http://schemas.microsoft.com/office/drawing/2014/main" id="{C9D51D93-5746-0429-1850-4AC6949330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777" r="-1659"/>
          <a:stretch/>
        </p:blipFill>
        <p:spPr>
          <a:xfrm>
            <a:off x="197857" y="13110721"/>
            <a:ext cx="6473960" cy="280533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060A0A-D3C0-3313-75E8-41A76211D451}"/>
              </a:ext>
            </a:extLst>
          </p:cNvPr>
          <p:cNvCxnSpPr>
            <a:cxnSpLocks/>
          </p:cNvCxnSpPr>
          <p:nvPr/>
        </p:nvCxnSpPr>
        <p:spPr>
          <a:xfrm>
            <a:off x="3283745" y="26464133"/>
            <a:ext cx="18481565" cy="0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5B1A73F-8650-C83D-6547-E4C21253C76B}"/>
              </a:ext>
            </a:extLst>
          </p:cNvPr>
          <p:cNvSpPr/>
          <p:nvPr/>
        </p:nvSpPr>
        <p:spPr>
          <a:xfrm>
            <a:off x="197858" y="23294049"/>
            <a:ext cx="162587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Honing our theoretical tools to </a:t>
            </a: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enhance scientific return from Cassini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even now, </a:t>
            </a: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6 years after the Grand Finale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and</a:t>
            </a: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19 years after Saturn Orbit Insertion.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Augmenting traditional gravity science with </a:t>
            </a:r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new, powerful tool that breaks degeneracies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concerning composition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, since oscillation modes probe fluid stability directly.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Setting the stage for </a:t>
            </a:r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exploring frontiers in the outer solar system…</a:t>
            </a:r>
          </a:p>
          <a:p>
            <a:pPr>
              <a:spcAft>
                <a:spcPts val="1200"/>
              </a:spcAft>
            </a:pPr>
            <a:endParaRPr lang="en-US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  <a:p>
            <a:pPr>
              <a:spcAft>
                <a:spcPts val="1200"/>
              </a:spcAft>
            </a:pPr>
            <a:endParaRPr lang="en-US" sz="3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8681B-2025-FBE5-4C9F-CD63D9834A06}"/>
              </a:ext>
            </a:extLst>
          </p:cNvPr>
          <p:cNvSpPr txBox="1"/>
          <p:nvPr/>
        </p:nvSpPr>
        <p:spPr>
          <a:xfrm>
            <a:off x="14996406" y="32285201"/>
            <a:ext cx="674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Contact: mankovich@jpl.nasa.gov</a:t>
            </a:r>
            <a:endParaRPr lang="en-US" altLang="en-US" sz="2800" dirty="0">
              <a:latin typeface="Arial" panose="020B0604020202020204" pitchFamily="34" charset="0"/>
            </a:endParaRPr>
          </a:p>
          <a:p>
            <a:endParaRPr lang="en-US" sz="2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EDC945A-5920-A54A-2F2C-F0887452FD9C}"/>
              </a:ext>
            </a:extLst>
          </p:cNvPr>
          <p:cNvCxnSpPr>
            <a:cxnSpLocks/>
          </p:cNvCxnSpPr>
          <p:nvPr/>
        </p:nvCxnSpPr>
        <p:spPr>
          <a:xfrm>
            <a:off x="12687711" y="22914830"/>
            <a:ext cx="9092231" cy="0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E518D0D3-5BB6-97AC-0746-FDE2B1C49C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30" t="14276" r="39994" b="2335"/>
          <a:stretch/>
        </p:blipFill>
        <p:spPr>
          <a:xfrm>
            <a:off x="141665" y="26803410"/>
            <a:ext cx="3280832" cy="357600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48A03D1-6528-3F21-E6A2-4A3CE321BB7A}"/>
              </a:ext>
            </a:extLst>
          </p:cNvPr>
          <p:cNvSpPr txBox="1"/>
          <p:nvPr/>
        </p:nvSpPr>
        <p:spPr>
          <a:xfrm>
            <a:off x="4586289" y="26486436"/>
            <a:ext cx="365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Uranus’s narrow dusty rings</a:t>
            </a: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1D416B84-8AE6-07BA-9412-4F1C25657C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3484" y="26671102"/>
            <a:ext cx="1004516" cy="187652"/>
          </a:xfrm>
          <a:prstGeom prst="curvedConnector3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269AB2F-3F77-8657-6E5E-41894D5A5DAB}"/>
              </a:ext>
            </a:extLst>
          </p:cNvPr>
          <p:cNvSpPr/>
          <p:nvPr/>
        </p:nvSpPr>
        <p:spPr>
          <a:xfrm>
            <a:off x="3537784" y="26917119"/>
            <a:ext cx="16414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The confinement of Uranus’s narrow rings is largely unexplained, and “shepherding” by Uranian normal modes might be responsible for several of these features</a:t>
            </a:r>
            <a:r>
              <a:rPr lang="en-US" sz="3200" baseline="30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14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. In preparation for </a:t>
            </a:r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NASA’s Flagship mission to Uranus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, I am now using the same methods we have applied to Saturn to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quantify how </a:t>
            </a:r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detection by a Uranus orbiter of resonant signatures in the rings would empower us to rule out some models for Uranus’s interior. </a:t>
            </a: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This work also advocates for a Doppler imager that would be sensitive to higher frequency (acoustic) oscillation modes.</a:t>
            </a:r>
          </a:p>
        </p:txBody>
      </p:sp>
      <p:cxnSp>
        <p:nvCxnSpPr>
          <p:cNvPr id="142" name="Curved Connector 141">
            <a:extLst>
              <a:ext uri="{FF2B5EF4-FFF2-40B4-BE49-F238E27FC236}">
                <a16:creationId xmlns:a16="http://schemas.microsoft.com/office/drawing/2014/main" id="{93B573DF-177D-EBD9-C180-EA6507B3218D}"/>
              </a:ext>
            </a:extLst>
          </p:cNvPr>
          <p:cNvCxnSpPr>
            <a:cxnSpLocks/>
          </p:cNvCxnSpPr>
          <p:nvPr/>
        </p:nvCxnSpPr>
        <p:spPr>
          <a:xfrm flipV="1">
            <a:off x="14906761" y="20790397"/>
            <a:ext cx="4486139" cy="613895"/>
          </a:xfrm>
          <a:prstGeom prst="curvedConnector3">
            <a:avLst>
              <a:gd name="adj1" fmla="val 67164"/>
            </a:avLst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BADF4F6-9497-91E0-A63B-5F06117B192E}"/>
              </a:ext>
            </a:extLst>
          </p:cNvPr>
          <p:cNvSpPr/>
          <p:nvPr/>
        </p:nvSpPr>
        <p:spPr>
          <a:xfrm>
            <a:off x="8097569" y="20211412"/>
            <a:ext cx="6952748" cy="2246769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&gt;30 known modes also constrain Saturn’s uncertain rotation</a:t>
            </a:r>
            <a:r>
              <a:rPr lang="en-US" sz="2800" b="1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sz="28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-11</a:t>
            </a:r>
            <a:r>
              <a:rPr lang="en-US" sz="28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and confirm the gravity science result that </a:t>
            </a:r>
            <a:r>
              <a:rPr lang="en-US" sz="28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strong zonal winds penetrate &gt;7,000 km into the planet</a:t>
            </a:r>
            <a:r>
              <a:rPr lang="en-US" sz="28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12-13</a:t>
            </a:r>
            <a:r>
              <a:rPr lang="en-US" sz="28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E81E6B5-CCD5-8EFD-6384-62181788EE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76" t="4888" r="1334" b="4464"/>
          <a:stretch/>
        </p:blipFill>
        <p:spPr>
          <a:xfrm>
            <a:off x="15482096" y="13571872"/>
            <a:ext cx="2695460" cy="778435"/>
          </a:xfrm>
          <a:prstGeom prst="rect">
            <a:avLst/>
          </a:prstGeom>
        </p:spPr>
      </p:pic>
      <p:sp>
        <p:nvSpPr>
          <p:cNvPr id="65" name="Bent Arrow 64">
            <a:extLst>
              <a:ext uri="{FF2B5EF4-FFF2-40B4-BE49-F238E27FC236}">
                <a16:creationId xmlns:a16="http://schemas.microsoft.com/office/drawing/2014/main" id="{383B9EF5-E18E-D8B2-1503-B609E67BBECD}"/>
              </a:ext>
            </a:extLst>
          </p:cNvPr>
          <p:cNvSpPr/>
          <p:nvPr/>
        </p:nvSpPr>
        <p:spPr>
          <a:xfrm rot="5400000">
            <a:off x="12940278" y="25779370"/>
            <a:ext cx="1212926" cy="1273616"/>
          </a:xfrm>
          <a:prstGeom prst="bentArrow">
            <a:avLst>
              <a:gd name="adj1" fmla="val 12129"/>
              <a:gd name="adj2" fmla="val 25000"/>
              <a:gd name="adj3" fmla="val 25000"/>
              <a:gd name="adj4" fmla="val 6581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5463B27-DB2B-0CCC-41B9-5E3851D560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92" r="14149"/>
          <a:stretch/>
        </p:blipFill>
        <p:spPr>
          <a:xfrm>
            <a:off x="20084143" y="26542458"/>
            <a:ext cx="1670185" cy="34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19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4548</TotalTime>
  <Words>697</Words>
  <Application>Microsoft Office PowerPoint</Application>
  <PresentationFormat>Custom</PresentationFormat>
  <Paragraphs>62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Helvetica Neue Medium</vt:lpstr>
      <vt:lpstr>Helvetica Neue Thin</vt:lpstr>
      <vt:lpstr>Helvetica Neue UltraLight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1212)</cp:lastModifiedBy>
  <cp:revision>30</cp:revision>
  <dcterms:created xsi:type="dcterms:W3CDTF">2022-08-22T17:05:38Z</dcterms:created>
  <dcterms:modified xsi:type="dcterms:W3CDTF">2023-11-29T04:28:34Z</dcterms:modified>
</cp:coreProperties>
</file>