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691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CBEA06-7298-F5AF-E46F-36D6DE6EBD85}" name="Hong, Sophia (US 1200)" initials="HS(1" userId="S::ana.s.hong@jpl.nasa.gov::8ed35a80-99c1-44c0-b57b-9b3aa285e4d8" providerId="AD"/>
  <p188:author id="{9F1056C4-72A9-A504-F5CB-4FBBE654700D}" name="Castaneda, Lupe (US 1230)" initials="CL(1" userId="S::Guadalupe.Castaneda@jpl.nasa.gov::6691f1d8-cdcc-421d-b26a-5c6cdec046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93"/>
    <p:restoredTop sz="96405"/>
  </p:normalViewPr>
  <p:slideViewPr>
    <p:cSldViewPr snapToGrid="0">
      <p:cViewPr varScale="1">
        <p:scale>
          <a:sx n="26" d="100"/>
          <a:sy n="26" d="100"/>
        </p:scale>
        <p:origin x="5410" y="96"/>
      </p:cViewPr>
      <p:guideLst>
        <p:guide orient="horz" pos="10368"/>
        <p:guide pos="691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11/28/2023</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425"/>
            <a:lum/>
          </a:blip>
          <a:srcRect/>
          <a:stretch>
            <a:fillRect l="-3000" r="-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008870-3C96-F7DA-7C91-760C1D693711}"/>
              </a:ext>
            </a:extLst>
          </p:cNvPr>
          <p:cNvSpPr/>
          <p:nvPr/>
        </p:nvSpPr>
        <p:spPr>
          <a:xfrm>
            <a:off x="0" y="-54024"/>
            <a:ext cx="21945600" cy="22979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8" name="TextBox 7">
            <a:extLst>
              <a:ext uri="{FF2B5EF4-FFF2-40B4-BE49-F238E27FC236}">
                <a16:creationId xmlns:a16="http://schemas.microsoft.com/office/drawing/2014/main" id="{366A532A-FFBD-15D8-A09B-9CB6F0E3F99E}"/>
              </a:ext>
            </a:extLst>
          </p:cNvPr>
          <p:cNvSpPr txBox="1"/>
          <p:nvPr/>
        </p:nvSpPr>
        <p:spPr>
          <a:xfrm>
            <a:off x="365201" y="28979350"/>
            <a:ext cx="8050696" cy="2354491"/>
          </a:xfrm>
          <a:prstGeom prst="rect">
            <a:avLst/>
          </a:prstGeom>
          <a:noFill/>
        </p:spPr>
        <p:txBody>
          <a:bodyPr wrap="square" rtlCol="0">
            <a:spAutoFit/>
          </a:bodyPr>
          <a:lstStyle/>
          <a:p>
            <a:r>
              <a:rPr lang="en-US" sz="2200" b="1" dirty="0">
                <a:latin typeface="Helvetica" pitchFamily="2" charset="0"/>
                <a:cs typeface="Arial" panose="020B0604020202020204" pitchFamily="34" charset="0"/>
              </a:rPr>
              <a:t>National Aeronautics and Space Administration</a:t>
            </a:r>
          </a:p>
          <a:p>
            <a:pPr>
              <a:spcBef>
                <a:spcPts val="1800"/>
              </a:spcBef>
            </a:pPr>
            <a:r>
              <a:rPr lang="en-US" sz="2200" b="1" dirty="0">
                <a:latin typeface="Helvetica" pitchFamily="2" charset="0"/>
                <a:cs typeface="Arial" panose="020B0604020202020204" pitchFamily="34" charset="0"/>
              </a:rPr>
              <a:t>Jet Propulsion Laboratory</a:t>
            </a:r>
          </a:p>
          <a:p>
            <a:r>
              <a:rPr lang="en-US" sz="2200" dirty="0">
                <a:latin typeface="Helvetica" pitchFamily="2" charset="0"/>
                <a:cs typeface="Arial" panose="020B0604020202020204" pitchFamily="34" charset="0"/>
              </a:rPr>
              <a:t>California Institute of Technology</a:t>
            </a:r>
          </a:p>
          <a:p>
            <a:r>
              <a:rPr lang="en-US" sz="2200" dirty="0">
                <a:latin typeface="Helvetica" pitchFamily="2" charset="0"/>
                <a:cs typeface="Arial" panose="020B0604020202020204" pitchFamily="34" charset="0"/>
              </a:rPr>
              <a:t>Pasadena, California</a:t>
            </a:r>
          </a:p>
          <a:p>
            <a:endParaRPr lang="en-US" sz="2200" dirty="0">
              <a:latin typeface="Helvetica" pitchFamily="2" charset="0"/>
              <a:cs typeface="Arial" panose="020B0604020202020204" pitchFamily="34" charset="0"/>
            </a:endParaRPr>
          </a:p>
          <a:p>
            <a:r>
              <a:rPr lang="en-US" sz="2200" b="1" dirty="0" err="1">
                <a:latin typeface="Helvetica" pitchFamily="2" charset="0"/>
                <a:cs typeface="Arial" panose="020B0604020202020204" pitchFamily="34" charset="0"/>
              </a:rPr>
              <a:t>www.nasa.gov</a:t>
            </a:r>
            <a:endParaRPr lang="en-US" sz="2200" b="1" dirty="0">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68DB0F1-A907-BDB2-DC66-13092EE4F97A}"/>
              </a:ext>
            </a:extLst>
          </p:cNvPr>
          <p:cNvSpPr txBox="1"/>
          <p:nvPr/>
        </p:nvSpPr>
        <p:spPr>
          <a:xfrm>
            <a:off x="729474" y="835097"/>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grpSp>
        <p:nvGrpSpPr>
          <p:cNvPr id="23" name="Group 22">
            <a:extLst>
              <a:ext uri="{FF2B5EF4-FFF2-40B4-BE49-F238E27FC236}">
                <a16:creationId xmlns:a16="http://schemas.microsoft.com/office/drawing/2014/main" id="{3F8BFE4E-F571-D69E-EF49-02F5422B2FFD}"/>
              </a:ext>
            </a:extLst>
          </p:cNvPr>
          <p:cNvGrpSpPr/>
          <p:nvPr/>
        </p:nvGrpSpPr>
        <p:grpSpPr>
          <a:xfrm>
            <a:off x="-25180" y="1901754"/>
            <a:ext cx="21970780" cy="5181565"/>
            <a:chOff x="-25180" y="1901754"/>
            <a:chExt cx="21970780" cy="5181565"/>
          </a:xfrm>
        </p:grpSpPr>
        <p:sp>
          <p:nvSpPr>
            <p:cNvPr id="4" name="Rectangle 3">
              <a:extLst>
                <a:ext uri="{FF2B5EF4-FFF2-40B4-BE49-F238E27FC236}">
                  <a16:creationId xmlns:a16="http://schemas.microsoft.com/office/drawing/2014/main" id="{204185AC-9F19-D1B5-3E2C-C165D877F433}"/>
                </a:ext>
              </a:extLst>
            </p:cNvPr>
            <p:cNvSpPr/>
            <p:nvPr/>
          </p:nvSpPr>
          <p:spPr>
            <a:xfrm>
              <a:off x="0" y="1901754"/>
              <a:ext cx="21945600" cy="518156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03CE19A-D280-F67F-3E02-115A87F9AEB3}"/>
                </a:ext>
              </a:extLst>
            </p:cNvPr>
            <p:cNvSpPr txBox="1"/>
            <p:nvPr/>
          </p:nvSpPr>
          <p:spPr>
            <a:xfrm>
              <a:off x="499257" y="3095313"/>
              <a:ext cx="20947085" cy="2123658"/>
            </a:xfrm>
            <a:prstGeom prst="rect">
              <a:avLst/>
            </a:prstGeom>
            <a:noFill/>
          </p:spPr>
          <p:txBody>
            <a:bodyPr wrap="square" rtlCol="0">
              <a:spAutoFit/>
            </a:bodyPr>
            <a:lstStyle/>
            <a:p>
              <a:pPr algn="ctr"/>
              <a:r>
                <a:rPr lang="en-US" sz="6600" b="1" dirty="0">
                  <a:solidFill>
                    <a:schemeClr val="bg1"/>
                  </a:solidFill>
                  <a:latin typeface="Arial" panose="020B0604020202020204" pitchFamily="34" charset="0"/>
                  <a:cs typeface="Arial" panose="020B0604020202020204" pitchFamily="34" charset="0"/>
                </a:rPr>
                <a:t>Mass-wasting surface degradation process on Europa</a:t>
              </a:r>
            </a:p>
          </p:txBody>
        </p:sp>
        <p:sp>
          <p:nvSpPr>
            <p:cNvPr id="15" name="TextBox 14">
              <a:extLst>
                <a:ext uri="{FF2B5EF4-FFF2-40B4-BE49-F238E27FC236}">
                  <a16:creationId xmlns:a16="http://schemas.microsoft.com/office/drawing/2014/main" id="{1432E216-21F1-A2C5-49F4-69DE267EBFE5}"/>
                </a:ext>
              </a:extLst>
            </p:cNvPr>
            <p:cNvSpPr txBox="1"/>
            <p:nvPr/>
          </p:nvSpPr>
          <p:spPr>
            <a:xfrm>
              <a:off x="-25180" y="5209745"/>
              <a:ext cx="21945599" cy="1631216"/>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Author: Rutu Parekh</a:t>
              </a:r>
              <a:r>
                <a:rPr lang="en-US" sz="3600" b="1" baseline="30000" dirty="0">
                  <a:solidFill>
                    <a:schemeClr val="bg1"/>
                  </a:solidFill>
                  <a:latin typeface="Arial" panose="020B0604020202020204" pitchFamily="34" charset="0"/>
                  <a:cs typeface="Arial" panose="020B0604020202020204" pitchFamily="34" charset="0"/>
                </a:rPr>
                <a:t>1</a:t>
              </a:r>
              <a:r>
                <a:rPr lang="en-US" sz="3600" b="1" dirty="0">
                  <a:solidFill>
                    <a:schemeClr val="bg1"/>
                  </a:solidFill>
                  <a:latin typeface="Arial" panose="020B0604020202020204" pitchFamily="34" charset="0"/>
                  <a:cs typeface="Arial" panose="020B0604020202020204" pitchFamily="34" charset="0"/>
                </a:rPr>
                <a:t>, JPL Postdoctoral Research Fellow (3223)</a:t>
              </a:r>
            </a:p>
            <a:p>
              <a:pPr algn="ctr"/>
              <a:r>
                <a:rPr lang="en-US" sz="3600" b="1" dirty="0">
                  <a:solidFill>
                    <a:schemeClr val="bg1"/>
                  </a:solidFill>
                  <a:latin typeface="Arial" panose="020B0604020202020204" pitchFamily="34" charset="0"/>
                  <a:cs typeface="Arial" panose="020B0604020202020204" pitchFamily="34" charset="0"/>
                </a:rPr>
                <a:t>Co-Author: R. Pappalardo (3200)</a:t>
              </a:r>
              <a:r>
                <a:rPr lang="en-US" sz="3600" b="1" baseline="30000" dirty="0">
                  <a:solidFill>
                    <a:schemeClr val="bg1"/>
                  </a:solidFill>
                  <a:latin typeface="Arial" panose="020B0604020202020204" pitchFamily="34" charset="0"/>
                  <a:cs typeface="Arial" panose="020B0604020202020204" pitchFamily="34" charset="0"/>
                </a:rPr>
                <a:t>1</a:t>
              </a:r>
              <a:r>
                <a:rPr lang="en-US" sz="3600" b="1" dirty="0">
                  <a:solidFill>
                    <a:schemeClr val="bg1"/>
                  </a:solidFill>
                  <a:latin typeface="Arial" panose="020B0604020202020204" pitchFamily="34" charset="0"/>
                  <a:cs typeface="Arial" panose="020B0604020202020204" pitchFamily="34" charset="0"/>
                </a:rPr>
                <a:t>, Jennifer Scully (3224)</a:t>
              </a:r>
              <a:r>
                <a:rPr lang="en-US" sz="3600" b="1" baseline="30000" dirty="0">
                  <a:solidFill>
                    <a:schemeClr val="bg1"/>
                  </a:solidFill>
                  <a:latin typeface="Arial" panose="020B0604020202020204" pitchFamily="34" charset="0"/>
                  <a:cs typeface="Arial" panose="020B0604020202020204" pitchFamily="34" charset="0"/>
                </a:rPr>
                <a:t>1</a:t>
              </a:r>
              <a:r>
                <a:rPr lang="en-US" sz="3600" b="1" dirty="0">
                  <a:solidFill>
                    <a:schemeClr val="bg1"/>
                  </a:solidFill>
                  <a:latin typeface="Arial" panose="020B0604020202020204" pitchFamily="34" charset="0"/>
                  <a:cs typeface="Arial" panose="020B0604020202020204" pitchFamily="34" charset="0"/>
                </a:rPr>
                <a:t>, Marissa Cameron</a:t>
              </a:r>
              <a:r>
                <a:rPr lang="en-US" sz="3600" b="1" baseline="30000" dirty="0">
                  <a:solidFill>
                    <a:schemeClr val="bg1"/>
                  </a:solidFill>
                  <a:latin typeface="Arial" panose="020B0604020202020204" pitchFamily="34" charset="0"/>
                  <a:cs typeface="Arial" panose="020B0604020202020204" pitchFamily="34" charset="0"/>
                </a:rPr>
                <a:t>1</a:t>
              </a:r>
              <a:r>
                <a:rPr lang="en-US" sz="3600" b="1" dirty="0">
                  <a:solidFill>
                    <a:schemeClr val="bg1"/>
                  </a:solidFill>
                  <a:latin typeface="Arial" panose="020B0604020202020204" pitchFamily="34" charset="0"/>
                  <a:cs typeface="Arial" panose="020B0604020202020204" pitchFamily="34" charset="0"/>
                </a:rPr>
                <a:t> (398P), P. Schenk</a:t>
              </a:r>
              <a:r>
                <a:rPr lang="en-US" sz="3600" b="1" baseline="30000" dirty="0">
                  <a:solidFill>
                    <a:schemeClr val="bg1"/>
                  </a:solidFill>
                  <a:latin typeface="Arial" panose="020B0604020202020204" pitchFamily="34" charset="0"/>
                  <a:cs typeface="Arial" panose="020B0604020202020204" pitchFamily="34" charset="0"/>
                </a:rPr>
                <a:t>2</a:t>
              </a:r>
            </a:p>
            <a:p>
              <a:pPr algn="ctr"/>
              <a:r>
                <a:rPr lang="en-US" sz="2800" b="1" baseline="30000" dirty="0">
                  <a:solidFill>
                    <a:schemeClr val="bg1"/>
                  </a:solidFill>
                  <a:latin typeface="Arial" panose="020B0604020202020204" pitchFamily="34" charset="0"/>
                  <a:cs typeface="Arial" panose="020B0604020202020204" pitchFamily="34" charset="0"/>
                </a:rPr>
                <a:t>1</a:t>
              </a:r>
              <a:r>
                <a:rPr lang="en-US" sz="2800" b="1" dirty="0">
                  <a:solidFill>
                    <a:schemeClr val="bg1"/>
                  </a:solidFill>
                  <a:latin typeface="Arial" panose="020B0604020202020204" pitchFamily="34" charset="0"/>
                  <a:cs typeface="Arial" panose="020B0604020202020204" pitchFamily="34" charset="0"/>
                </a:rPr>
                <a:t>Jet Propulsion </a:t>
              </a:r>
              <a:r>
                <a:rPr lang="en-US" sz="2800" b="1" dirty="0" err="1">
                  <a:solidFill>
                    <a:schemeClr val="bg1"/>
                  </a:solidFill>
                  <a:latin typeface="Arial" panose="020B0604020202020204" pitchFamily="34" charset="0"/>
                  <a:cs typeface="Arial" panose="020B0604020202020204" pitchFamily="34" charset="0"/>
                </a:rPr>
                <a:t>Laboratory,California</a:t>
              </a:r>
              <a:r>
                <a:rPr lang="en-US" sz="2800" b="1" dirty="0">
                  <a:solidFill>
                    <a:schemeClr val="bg1"/>
                  </a:solidFill>
                  <a:latin typeface="Arial" panose="020B0604020202020204" pitchFamily="34" charset="0"/>
                  <a:cs typeface="Arial" panose="020B0604020202020204" pitchFamily="34" charset="0"/>
                </a:rPr>
                <a:t> Institute of Technology, </a:t>
              </a:r>
              <a:r>
                <a:rPr lang="en-US" sz="2800" b="1" baseline="30000" dirty="0">
                  <a:solidFill>
                    <a:schemeClr val="bg1"/>
                  </a:solidFill>
                  <a:latin typeface="Arial" panose="020B0604020202020204" pitchFamily="34" charset="0"/>
                  <a:cs typeface="Arial" panose="020B0604020202020204" pitchFamily="34" charset="0"/>
                </a:rPr>
                <a:t>2</a:t>
              </a:r>
              <a:r>
                <a:rPr lang="en-US" sz="2800" b="1" dirty="0">
                  <a:solidFill>
                    <a:schemeClr val="bg1"/>
                  </a:solidFill>
                  <a:latin typeface="Arial" panose="020B0604020202020204" pitchFamily="34" charset="0"/>
                  <a:cs typeface="Arial" panose="020B0604020202020204" pitchFamily="34" charset="0"/>
                </a:rPr>
                <a:t>Lunar and Planetary Science Institute, Houston </a:t>
              </a:r>
            </a:p>
          </p:txBody>
        </p:sp>
        <p:sp>
          <p:nvSpPr>
            <p:cNvPr id="16" name="TextBox 15">
              <a:extLst>
                <a:ext uri="{FF2B5EF4-FFF2-40B4-BE49-F238E27FC236}">
                  <a16:creationId xmlns:a16="http://schemas.microsoft.com/office/drawing/2014/main" id="{1F793811-165A-F465-D149-810F948966A7}"/>
                </a:ext>
              </a:extLst>
            </p:cNvPr>
            <p:cNvSpPr txBox="1"/>
            <p:nvPr/>
          </p:nvSpPr>
          <p:spPr>
            <a:xfrm>
              <a:off x="764786" y="2224385"/>
              <a:ext cx="20416026"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Postdoc Research</a:t>
              </a:r>
            </a:p>
          </p:txBody>
        </p:sp>
      </p:gr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3"/>
          <a:stretch>
            <a:fillRect/>
          </a:stretch>
        </p:blipFill>
        <p:spPr>
          <a:xfrm>
            <a:off x="19897512" y="279967"/>
            <a:ext cx="1548832" cy="1548832"/>
          </a:xfrm>
          <a:prstGeom prst="rect">
            <a:avLst/>
          </a:prstGeom>
        </p:spPr>
      </p:pic>
      <p:sp>
        <p:nvSpPr>
          <p:cNvPr id="20" name="TextBox 19">
            <a:extLst>
              <a:ext uri="{FF2B5EF4-FFF2-40B4-BE49-F238E27FC236}">
                <a16:creationId xmlns:a16="http://schemas.microsoft.com/office/drawing/2014/main" id="{C3D5331E-3FEF-EE5C-7D18-7A1A7CDF432F}"/>
              </a:ext>
            </a:extLst>
          </p:cNvPr>
          <p:cNvSpPr txBox="1"/>
          <p:nvPr/>
        </p:nvSpPr>
        <p:spPr>
          <a:xfrm>
            <a:off x="365201" y="31333841"/>
            <a:ext cx="5976257" cy="1446550"/>
          </a:xfrm>
          <a:prstGeom prst="rect">
            <a:avLst/>
          </a:prstGeom>
          <a:noFill/>
        </p:spPr>
        <p:txBody>
          <a:bodyPr wrap="square" rtlCol="0">
            <a:spAutoFit/>
          </a:bodyPr>
          <a:lstStyle/>
          <a:p>
            <a:pPr>
              <a:spcBef>
                <a:spcPts val="1200"/>
              </a:spcBef>
            </a:pPr>
            <a:r>
              <a:rPr lang="en-US" sz="2200" dirty="0">
                <a:latin typeface="Arial" panose="020B0604020202020204" pitchFamily="34" charset="0"/>
                <a:cs typeface="Arial" panose="020B0604020202020204" pitchFamily="34" charset="0"/>
              </a:rPr>
              <a:t>Clearance Number: CL#00-0000</a:t>
            </a:r>
          </a:p>
          <a:p>
            <a:pPr>
              <a:spcBef>
                <a:spcPts val="1200"/>
              </a:spcBef>
            </a:pPr>
            <a:r>
              <a:rPr lang="en-US" sz="2200" dirty="0">
                <a:latin typeface="Arial" panose="020B0604020202020204" pitchFamily="34" charset="0"/>
                <a:cs typeface="Arial" panose="020B0604020202020204" pitchFamily="34" charset="0"/>
              </a:rPr>
              <a:t>Poster Number: PRD-P-034 </a:t>
            </a:r>
          </a:p>
          <a:p>
            <a:pPr>
              <a:spcBef>
                <a:spcPts val="1200"/>
              </a:spcBef>
            </a:pPr>
            <a:r>
              <a:rPr lang="en-US" sz="2200" dirty="0">
                <a:latin typeface="Helvetica" pitchFamily="2" charset="0"/>
                <a:cs typeface="Arial" panose="020B0604020202020204" pitchFamily="34" charset="0"/>
              </a:rPr>
              <a:t>Copyright 2023. All rights reserved.</a:t>
            </a:r>
          </a:p>
        </p:txBody>
      </p:sp>
      <p:grpSp>
        <p:nvGrpSpPr>
          <p:cNvPr id="44" name="Group 43">
            <a:extLst>
              <a:ext uri="{FF2B5EF4-FFF2-40B4-BE49-F238E27FC236}">
                <a16:creationId xmlns:a16="http://schemas.microsoft.com/office/drawing/2014/main" id="{D55EF4BC-D68B-A984-1CB6-852D1DBB09A2}"/>
              </a:ext>
            </a:extLst>
          </p:cNvPr>
          <p:cNvGrpSpPr/>
          <p:nvPr/>
        </p:nvGrpSpPr>
        <p:grpSpPr>
          <a:xfrm>
            <a:off x="8967777" y="29913590"/>
            <a:ext cx="12674727" cy="2862652"/>
            <a:chOff x="9270873" y="30281450"/>
            <a:chExt cx="12674727" cy="2506134"/>
          </a:xfrm>
        </p:grpSpPr>
        <p:sp>
          <p:nvSpPr>
            <p:cNvPr id="12" name="Rectangle 11">
              <a:extLst>
                <a:ext uri="{FF2B5EF4-FFF2-40B4-BE49-F238E27FC236}">
                  <a16:creationId xmlns:a16="http://schemas.microsoft.com/office/drawing/2014/main" id="{E1B6AD9F-C2D0-FAA0-B80B-B64AFDA924FD}"/>
                </a:ext>
              </a:extLst>
            </p:cNvPr>
            <p:cNvSpPr/>
            <p:nvPr/>
          </p:nvSpPr>
          <p:spPr>
            <a:xfrm>
              <a:off x="9270873" y="30281450"/>
              <a:ext cx="12674727" cy="245257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5F8681B-2025-FBE5-4C9F-CD63D9834A06}"/>
                </a:ext>
              </a:extLst>
            </p:cNvPr>
            <p:cNvSpPr txBox="1"/>
            <p:nvPr/>
          </p:nvSpPr>
          <p:spPr>
            <a:xfrm>
              <a:off x="9323286" y="30281739"/>
              <a:ext cx="12622314" cy="2505845"/>
            </a:xfrm>
            <a:prstGeom prst="rect">
              <a:avLst/>
            </a:prstGeom>
            <a:noFill/>
          </p:spPr>
          <p:txBody>
            <a:bodyPr wrap="square" rtlCol="0">
              <a:spAutoFit/>
            </a:bodyPr>
            <a:lstStyle/>
            <a:p>
              <a:pPr>
                <a:spcBef>
                  <a:spcPct val="0"/>
                </a:spcBef>
              </a:pPr>
              <a:r>
                <a:rPr lang="en-US" altLang="en-US" sz="2400" b="1" dirty="0">
                  <a:latin typeface="Arial" panose="020B0604020202020204" pitchFamily="34" charset="0"/>
                </a:rPr>
                <a:t>Publications and Acknowledgements:</a:t>
              </a:r>
            </a:p>
            <a:p>
              <a:pPr>
                <a:spcBef>
                  <a:spcPct val="0"/>
                </a:spcBef>
              </a:pPr>
              <a:r>
                <a:rPr lang="en-US" altLang="en-US" dirty="0">
                  <a:latin typeface="Arial" panose="020B0604020202020204" pitchFamily="34" charset="0"/>
                </a:rPr>
                <a:t>[1] Moore, Jeffrey M., et al. Surface properties, regolith, and landscape degradation. Tucson: University of Arizona Press, 2009. [2] Parekh, Rutu, et al. "Influence of volatiles on mass wasting processes on Vesta and Ceres." Journal of Geophysical Research: Planets 126.3 (2021): e2020JE006573. [3] Dikau, R., </a:t>
              </a:r>
              <a:r>
                <a:rPr lang="en-US" altLang="en-US" dirty="0" err="1">
                  <a:latin typeface="Arial" panose="020B0604020202020204" pitchFamily="34" charset="0"/>
                </a:rPr>
                <a:t>Brunsden</a:t>
              </a:r>
              <a:r>
                <a:rPr lang="en-US" altLang="en-US" dirty="0">
                  <a:latin typeface="Arial" panose="020B0604020202020204" pitchFamily="34" charset="0"/>
                </a:rPr>
                <a:t>, D., </a:t>
              </a:r>
              <a:r>
                <a:rPr lang="en-US" altLang="en-US" dirty="0" err="1">
                  <a:latin typeface="Arial" panose="020B0604020202020204" pitchFamily="34" charset="0"/>
                </a:rPr>
                <a:t>Schrott</a:t>
              </a:r>
              <a:r>
                <a:rPr lang="en-US" altLang="en-US" dirty="0">
                  <a:latin typeface="Arial" panose="020B0604020202020204" pitchFamily="34" charset="0"/>
                </a:rPr>
                <a:t>, L., &amp; Ibsen, M.-L. (1996). Book review: Landslide recognition: Identification, movement, and causes (21). New York, NY: Wiley and Sons.</a:t>
              </a:r>
            </a:p>
            <a:p>
              <a:pPr>
                <a:spcBef>
                  <a:spcPct val="0"/>
                </a:spcBef>
              </a:pPr>
              <a:r>
                <a:rPr lang="en-US" altLang="en-US" dirty="0">
                  <a:latin typeface="Arial" panose="020B0604020202020204" pitchFamily="34" charset="0"/>
                </a:rPr>
                <a:t>[4] White, O. L., O. M. </a:t>
              </a:r>
              <a:r>
                <a:rPr lang="en-US" altLang="en-US" dirty="0" err="1">
                  <a:latin typeface="Arial" panose="020B0604020202020204" pitchFamily="34" charset="0"/>
                </a:rPr>
                <a:t>Umurhan</a:t>
              </a:r>
              <a:r>
                <a:rPr lang="en-US" altLang="en-US" dirty="0">
                  <a:latin typeface="Arial" panose="020B0604020202020204" pitchFamily="34" charset="0"/>
                </a:rPr>
                <a:t>, J. M. Moore, and A. D. Howard (2016), Modeling of ice pinnacle formation on Callisto,</a:t>
              </a:r>
            </a:p>
            <a:p>
              <a:pPr>
                <a:spcBef>
                  <a:spcPct val="0"/>
                </a:spcBef>
              </a:pPr>
              <a:r>
                <a:rPr lang="en-US" altLang="en-US" dirty="0">
                  <a:latin typeface="Arial" panose="020B0604020202020204" pitchFamily="34" charset="0"/>
                </a:rPr>
                <a:t>J. </a:t>
              </a:r>
              <a:r>
                <a:rPr lang="en-US" altLang="en-US" dirty="0" err="1">
                  <a:latin typeface="Arial" panose="020B0604020202020204" pitchFamily="34" charset="0"/>
                </a:rPr>
                <a:t>Geophys</a:t>
              </a:r>
              <a:r>
                <a:rPr lang="en-US" altLang="en-US" dirty="0">
                  <a:latin typeface="Arial" panose="020B0604020202020204" pitchFamily="34" charset="0"/>
                </a:rPr>
                <a:t>. Res. Planets, 121, 21–45, doi:10.1002/2015JE004846.</a:t>
              </a:r>
            </a:p>
            <a:p>
              <a:pPr>
                <a:spcBef>
                  <a:spcPct val="0"/>
                </a:spcBef>
              </a:pPr>
              <a:endParaRPr lang="en-US" altLang="en-US" sz="2400" b="1" dirty="0">
                <a:latin typeface="Arial" panose="020B0604020202020204" pitchFamily="34" charset="0"/>
              </a:endParaRPr>
            </a:p>
            <a:p>
              <a:pPr>
                <a:spcBef>
                  <a:spcPct val="0"/>
                </a:spcBef>
              </a:pPr>
              <a:r>
                <a:rPr lang="en-US" altLang="en-US" sz="2400" b="1" dirty="0">
                  <a:latin typeface="Arial" panose="020B0604020202020204" pitchFamily="34" charset="0"/>
                </a:rPr>
                <a:t>Rutu Parekh: </a:t>
              </a:r>
              <a:r>
                <a:rPr lang="en-US" altLang="en-US" sz="2400" b="1" i="1" dirty="0">
                  <a:solidFill>
                    <a:schemeClr val="bg2">
                      <a:lumMod val="50000"/>
                    </a:schemeClr>
                  </a:solidFill>
                  <a:latin typeface="Arial" panose="020B0604020202020204" pitchFamily="34" charset="0"/>
                </a:rPr>
                <a:t>(626)-379-0536, rutu.a.parekh@jpl.nasa.gov</a:t>
              </a:r>
              <a:endParaRPr lang="en-US" sz="2400" dirty="0"/>
            </a:p>
          </p:txBody>
        </p:sp>
      </p:grpSp>
      <p:sp>
        <p:nvSpPr>
          <p:cNvPr id="11" name="Rectangle 10">
            <a:extLst>
              <a:ext uri="{FF2B5EF4-FFF2-40B4-BE49-F238E27FC236}">
                <a16:creationId xmlns:a16="http://schemas.microsoft.com/office/drawing/2014/main" id="{B6E91503-C95A-FBBD-E80C-E4B2DCEC3A20}"/>
              </a:ext>
            </a:extLst>
          </p:cNvPr>
          <p:cNvSpPr/>
          <p:nvPr/>
        </p:nvSpPr>
        <p:spPr>
          <a:xfrm>
            <a:off x="255747" y="22163228"/>
            <a:ext cx="10049559" cy="4585871"/>
          </a:xfrm>
          <a:prstGeom prst="rect">
            <a:avLst/>
          </a:prstGeom>
          <a:solidFill>
            <a:schemeClr val="tx1"/>
          </a:solidFill>
        </p:spPr>
        <p:txBody>
          <a:bodyPr wrap="square">
            <a:spAutoFit/>
          </a:bodyPr>
          <a:lstStyle/>
          <a:p>
            <a:r>
              <a:rPr lang="en-US" sz="2800" b="1" dirty="0">
                <a:solidFill>
                  <a:schemeClr val="bg1">
                    <a:lumMod val="75000"/>
                  </a:schemeClr>
                </a:solidFill>
                <a:latin typeface="Arial" panose="020B0604020202020204" pitchFamily="34" charset="0"/>
                <a:cs typeface="Arial" panose="020B0604020202020204" pitchFamily="34" charset="0"/>
              </a:rPr>
              <a:t>Conclusion:</a:t>
            </a:r>
          </a:p>
          <a:p>
            <a:endParaRPr lang="en-US" sz="2400" dirty="0">
              <a:solidFill>
                <a:schemeClr val="bg1">
                  <a:lumMod val="7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bg1">
                    <a:lumMod val="75000"/>
                  </a:schemeClr>
                </a:solidFill>
                <a:latin typeface="Arial" panose="020B0604020202020204" pitchFamily="34" charset="0"/>
                <a:cs typeface="Arial" panose="020B0604020202020204" pitchFamily="34" charset="0"/>
              </a:rPr>
              <a:t>The surface of Europa is populated with slide features (at a given resolution) involving the </a:t>
            </a:r>
            <a:r>
              <a:rPr lang="en-US" sz="2400" dirty="0">
                <a:solidFill>
                  <a:srgbClr val="FFC000"/>
                </a:solidFill>
                <a:latin typeface="Arial" panose="020B0604020202020204" pitchFamily="34" charset="0"/>
                <a:cs typeface="Arial" panose="020B0604020202020204" pitchFamily="34" charset="0"/>
              </a:rPr>
              <a:t>disintegration</a:t>
            </a:r>
            <a:r>
              <a:rPr lang="en-US" sz="2400" dirty="0">
                <a:solidFill>
                  <a:schemeClr val="bg1">
                    <a:lumMod val="75000"/>
                  </a:schemeClr>
                </a:solidFill>
                <a:latin typeface="Arial" panose="020B0604020202020204" pitchFamily="34" charset="0"/>
                <a:cs typeface="Arial" panose="020B0604020202020204" pitchFamily="34" charset="0"/>
              </a:rPr>
              <a:t> and </a:t>
            </a:r>
            <a:r>
              <a:rPr lang="en-US" sz="2400" dirty="0">
                <a:solidFill>
                  <a:srgbClr val="FF0000"/>
                </a:solidFill>
                <a:latin typeface="Arial" panose="020B0604020202020204" pitchFamily="34" charset="0"/>
                <a:cs typeface="Arial" panose="020B0604020202020204" pitchFamily="34" charset="0"/>
              </a:rPr>
              <a:t>spreading</a:t>
            </a:r>
            <a:r>
              <a:rPr lang="en-US" sz="2400" dirty="0">
                <a:solidFill>
                  <a:schemeClr val="bg1">
                    <a:lumMod val="75000"/>
                  </a:schemeClr>
                </a:solidFill>
                <a:latin typeface="Arial" panose="020B0604020202020204" pitchFamily="34" charset="0"/>
                <a:cs typeface="Arial" panose="020B0604020202020204" pitchFamily="34" charset="0"/>
              </a:rPr>
              <a:t> of the deposited material. </a:t>
            </a:r>
          </a:p>
          <a:p>
            <a:pPr marL="342900" indent="-342900">
              <a:buFont typeface="Arial" panose="020B0604020202020204" pitchFamily="34" charset="0"/>
              <a:buChar char="•"/>
            </a:pPr>
            <a:r>
              <a:rPr lang="en-US" sz="2400" dirty="0">
                <a:solidFill>
                  <a:schemeClr val="bg1">
                    <a:lumMod val="75000"/>
                  </a:schemeClr>
                </a:solidFill>
                <a:latin typeface="Arial" panose="020B0604020202020204" pitchFamily="34" charset="0"/>
                <a:cs typeface="Arial" panose="020B0604020202020204" pitchFamily="34" charset="0"/>
              </a:rPr>
              <a:t>Slump characteristics are generally associated with craters on Europa (i.e. Cilix, Niamh) covering relatively </a:t>
            </a:r>
            <a:r>
              <a:rPr lang="en-US" sz="2400" dirty="0">
                <a:solidFill>
                  <a:srgbClr val="FFC000"/>
                </a:solidFill>
                <a:latin typeface="Arial" panose="020B0604020202020204" pitchFamily="34" charset="0"/>
                <a:cs typeface="Arial" panose="020B0604020202020204" pitchFamily="34" charset="0"/>
              </a:rPr>
              <a:t>larger deposited </a:t>
            </a:r>
            <a:r>
              <a:rPr lang="en-US" sz="2400" dirty="0">
                <a:solidFill>
                  <a:schemeClr val="bg1">
                    <a:lumMod val="75000"/>
                  </a:schemeClr>
                </a:solidFill>
                <a:latin typeface="Arial" panose="020B0604020202020204" pitchFamily="34" charset="0"/>
                <a:cs typeface="Arial" panose="020B0604020202020204" pitchFamily="34" charset="0"/>
              </a:rPr>
              <a:t>areas in comparison to slide. </a:t>
            </a:r>
          </a:p>
          <a:p>
            <a:pPr marL="342900" lvl="0" indent="-342900">
              <a:buFont typeface="Arial" panose="020B0604020202020204" pitchFamily="34" charset="0"/>
              <a:buChar char="•"/>
            </a:pPr>
            <a:r>
              <a:rPr lang="en-US" sz="2400" dirty="0">
                <a:solidFill>
                  <a:schemeClr val="bg1">
                    <a:lumMod val="75000"/>
                  </a:schemeClr>
                </a:solidFill>
                <a:latin typeface="Arial" panose="020B0604020202020204" pitchFamily="34" charset="0"/>
                <a:cs typeface="Arial" panose="020B0604020202020204" pitchFamily="34" charset="0"/>
              </a:rPr>
              <a:t>Based on the H/L estimation, we show that displaced slide material becomes immobile on </a:t>
            </a:r>
            <a:r>
              <a:rPr lang="en-US" sz="2400" dirty="0">
                <a:solidFill>
                  <a:srgbClr val="FFC000"/>
                </a:solidFill>
                <a:latin typeface="Arial" panose="020B0604020202020204" pitchFamily="34" charset="0"/>
                <a:cs typeface="Arial" panose="020B0604020202020204" pitchFamily="34" charset="0"/>
              </a:rPr>
              <a:t>shorter distances </a:t>
            </a:r>
            <a:r>
              <a:rPr lang="en-US" sz="2400" dirty="0">
                <a:solidFill>
                  <a:schemeClr val="bg1">
                    <a:lumMod val="75000"/>
                  </a:schemeClr>
                </a:solidFill>
                <a:latin typeface="Arial" panose="020B0604020202020204" pitchFamily="34" charset="0"/>
                <a:cs typeface="Arial" panose="020B0604020202020204" pitchFamily="34" charset="0"/>
              </a:rPr>
              <a:t>and does not </a:t>
            </a:r>
            <a:r>
              <a:rPr lang="en-US" sz="2400" dirty="0">
                <a:solidFill>
                  <a:srgbClr val="FF0000"/>
                </a:solidFill>
                <a:latin typeface="Arial" panose="020B0604020202020204" pitchFamily="34" charset="0"/>
                <a:cs typeface="Arial" panose="020B0604020202020204" pitchFamily="34" charset="0"/>
              </a:rPr>
              <a:t>advance</a:t>
            </a:r>
            <a:r>
              <a:rPr lang="en-US" sz="2400" dirty="0">
                <a:solidFill>
                  <a:schemeClr val="bg1">
                    <a:lumMod val="75000"/>
                  </a:schemeClr>
                </a:solidFill>
                <a:latin typeface="Arial" panose="020B0604020202020204" pitchFamily="34" charset="0"/>
                <a:cs typeface="Arial" panose="020B0604020202020204" pitchFamily="34" charset="0"/>
              </a:rPr>
              <a:t> beyond the plate slopes whereas, similar features on Earth and Mars travel </a:t>
            </a:r>
            <a:r>
              <a:rPr lang="en-US" sz="2400" dirty="0">
                <a:solidFill>
                  <a:srgbClr val="FF0000"/>
                </a:solidFill>
                <a:latin typeface="Arial" panose="020B0604020202020204" pitchFamily="34" charset="0"/>
                <a:cs typeface="Arial" panose="020B0604020202020204" pitchFamily="34" charset="0"/>
              </a:rPr>
              <a:t>longer distances</a:t>
            </a:r>
            <a:r>
              <a:rPr lang="en-US" sz="2400" dirty="0">
                <a:solidFill>
                  <a:schemeClr val="bg1">
                    <a:lumMod val="75000"/>
                  </a:schemeClr>
                </a:solidFill>
                <a:latin typeface="Arial" panose="020B0604020202020204" pitchFamily="34" charset="0"/>
                <a:cs typeface="Arial" panose="020B0604020202020204" pitchFamily="34" charset="0"/>
              </a:rPr>
              <a:t>.</a:t>
            </a:r>
          </a:p>
        </p:txBody>
      </p:sp>
      <p:sp>
        <p:nvSpPr>
          <p:cNvPr id="40" name="Rectangle 39">
            <a:extLst>
              <a:ext uri="{FF2B5EF4-FFF2-40B4-BE49-F238E27FC236}">
                <a16:creationId xmlns:a16="http://schemas.microsoft.com/office/drawing/2014/main" id="{F1EDCCE0-FBB3-4F91-6852-C6C28E8E7CF7}"/>
              </a:ext>
            </a:extLst>
          </p:cNvPr>
          <p:cNvSpPr/>
          <p:nvPr/>
        </p:nvSpPr>
        <p:spPr>
          <a:xfrm>
            <a:off x="277916" y="26917247"/>
            <a:ext cx="10033405" cy="2062103"/>
          </a:xfrm>
          <a:prstGeom prst="rect">
            <a:avLst/>
          </a:prstGeom>
          <a:solidFill>
            <a:schemeClr val="tx1"/>
          </a:solidFill>
        </p:spPr>
        <p:txBody>
          <a:bodyPr wrap="square">
            <a:spAutoFit/>
          </a:bodyPr>
          <a:lstStyle/>
          <a:p>
            <a:r>
              <a:rPr lang="en-US" sz="2800" b="1" dirty="0">
                <a:solidFill>
                  <a:schemeClr val="bg1">
                    <a:lumMod val="75000"/>
                  </a:schemeClr>
                </a:solidFill>
                <a:latin typeface="Arial" panose="020B0604020202020204" pitchFamily="34" charset="0"/>
                <a:cs typeface="Arial" panose="020B0604020202020204" pitchFamily="34" charset="0"/>
              </a:rPr>
              <a:t>Future work:</a:t>
            </a:r>
          </a:p>
          <a:p>
            <a:endParaRPr lang="en-US" sz="2800" b="1" dirty="0">
              <a:solidFill>
                <a:schemeClr val="bg1">
                  <a:lumMod val="75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chemeClr val="bg1">
                    <a:lumMod val="75000"/>
                  </a:schemeClr>
                </a:solidFill>
                <a:latin typeface="Arial" panose="020B0604020202020204" pitchFamily="34" charset="0"/>
                <a:cs typeface="Arial" panose="020B0604020202020204" pitchFamily="34" charset="0"/>
              </a:rPr>
              <a:t>The next step is to study regolith mobility by conducting </a:t>
            </a:r>
            <a:r>
              <a:rPr lang="en-US" sz="2400" dirty="0">
                <a:solidFill>
                  <a:srgbClr val="FFC000"/>
                </a:solidFill>
                <a:latin typeface="Arial" panose="020B0604020202020204" pitchFamily="34" charset="0"/>
                <a:cs typeface="Arial" panose="020B0604020202020204" pitchFamily="34" charset="0"/>
              </a:rPr>
              <a:t>laboratory analog </a:t>
            </a:r>
            <a:r>
              <a:rPr lang="en-US" sz="2400" dirty="0">
                <a:solidFill>
                  <a:schemeClr val="bg1">
                    <a:lumMod val="75000"/>
                  </a:schemeClr>
                </a:solidFill>
                <a:latin typeface="Arial" panose="020B0604020202020204" pitchFamily="34" charset="0"/>
                <a:cs typeface="Arial" panose="020B0604020202020204" pitchFamily="34" charset="0"/>
              </a:rPr>
              <a:t>experiments and </a:t>
            </a:r>
            <a:r>
              <a:rPr lang="en-US" sz="2400" dirty="0">
                <a:solidFill>
                  <a:srgbClr val="FF0000"/>
                </a:solidFill>
                <a:latin typeface="Arial" panose="020B0604020202020204" pitchFamily="34" charset="0"/>
                <a:cs typeface="Arial" panose="020B0604020202020204" pitchFamily="34" charset="0"/>
              </a:rPr>
              <a:t>MARSSIM </a:t>
            </a:r>
            <a:r>
              <a:rPr lang="en-US" sz="2400" dirty="0">
                <a:solidFill>
                  <a:schemeClr val="bg1">
                    <a:lumMod val="75000"/>
                  </a:schemeClr>
                </a:solidFill>
                <a:latin typeface="Arial" panose="020B0604020202020204" pitchFamily="34" charset="0"/>
                <a:cs typeface="Arial" panose="020B0604020202020204" pitchFamily="34" charset="0"/>
              </a:rPr>
              <a:t>landform evolution model [4] in order to understand the rate of surface erosion on Europa.</a:t>
            </a:r>
          </a:p>
        </p:txBody>
      </p:sp>
      <p:sp>
        <p:nvSpPr>
          <p:cNvPr id="41" name="Rectangle 40">
            <a:extLst>
              <a:ext uri="{FF2B5EF4-FFF2-40B4-BE49-F238E27FC236}">
                <a16:creationId xmlns:a16="http://schemas.microsoft.com/office/drawing/2014/main" id="{0191583C-38BF-D793-CE26-B53C38083979}"/>
              </a:ext>
            </a:extLst>
          </p:cNvPr>
          <p:cNvSpPr/>
          <p:nvPr/>
        </p:nvSpPr>
        <p:spPr>
          <a:xfrm>
            <a:off x="10542208" y="26269395"/>
            <a:ext cx="11147644" cy="3477875"/>
          </a:xfrm>
          <a:prstGeom prst="rect">
            <a:avLst/>
          </a:prstGeom>
          <a:solidFill>
            <a:schemeClr val="tx1"/>
          </a:solidFill>
        </p:spPr>
        <p:txBody>
          <a:bodyPr wrap="square">
            <a:spAutoFit/>
          </a:bodyPr>
          <a:lstStyle/>
          <a:p>
            <a:r>
              <a:rPr lang="en-US" sz="2800" b="1" dirty="0">
                <a:solidFill>
                  <a:schemeClr val="bg1">
                    <a:lumMod val="85000"/>
                  </a:schemeClr>
                </a:solidFill>
                <a:latin typeface="Arial" panose="020B0604020202020204" pitchFamily="34" charset="0"/>
                <a:cs typeface="Arial" panose="020B0604020202020204" pitchFamily="34" charset="0"/>
              </a:rPr>
              <a:t>Implications for Europa Clipper and JUICE mission:</a:t>
            </a:r>
          </a:p>
          <a:p>
            <a:endParaRPr lang="en-US" sz="2400" dirty="0">
              <a:solidFill>
                <a:schemeClr val="bg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dirty="0">
                <a:solidFill>
                  <a:schemeClr val="bg1">
                    <a:lumMod val="75000"/>
                  </a:schemeClr>
                </a:solidFill>
                <a:latin typeface="Arial" panose="020B0604020202020204" pitchFamily="34" charset="0"/>
                <a:cs typeface="Arial" panose="020B0604020202020204" pitchFamily="34" charset="0"/>
              </a:rPr>
              <a:t>This study identifies and maps the sites of icy regolith transposition which can be used as a recommendation for </a:t>
            </a:r>
            <a:r>
              <a:rPr lang="en-US" sz="2400" dirty="0">
                <a:solidFill>
                  <a:srgbClr val="FFC000"/>
                </a:solidFill>
                <a:latin typeface="Arial" panose="020B0604020202020204" pitchFamily="34" charset="0"/>
                <a:cs typeface="Arial" panose="020B0604020202020204" pitchFamily="34" charset="0"/>
              </a:rPr>
              <a:t>E-THEMIS</a:t>
            </a:r>
            <a:r>
              <a:rPr lang="en-US" sz="2400" dirty="0">
                <a:solidFill>
                  <a:schemeClr val="bg1">
                    <a:lumMod val="75000"/>
                  </a:schemeClr>
                </a:solidFill>
                <a:latin typeface="Arial" panose="020B0604020202020204" pitchFamily="34" charset="0"/>
                <a:cs typeface="Arial" panose="020B0604020202020204" pitchFamily="34" charset="0"/>
              </a:rPr>
              <a:t> and </a:t>
            </a:r>
            <a:r>
              <a:rPr lang="en-US" sz="2400" dirty="0">
                <a:solidFill>
                  <a:srgbClr val="FF0000"/>
                </a:solidFill>
                <a:latin typeface="Arial" panose="020B0604020202020204" pitchFamily="34" charset="0"/>
                <a:cs typeface="Arial" panose="020B0604020202020204" pitchFamily="34" charset="0"/>
              </a:rPr>
              <a:t>REASON</a:t>
            </a:r>
            <a:r>
              <a:rPr lang="en-US" sz="2400" dirty="0">
                <a:solidFill>
                  <a:schemeClr val="bg1">
                    <a:lumMod val="75000"/>
                  </a:schemeClr>
                </a:solidFill>
                <a:latin typeface="Arial" panose="020B0604020202020204" pitchFamily="34" charset="0"/>
                <a:cs typeface="Arial" panose="020B0604020202020204" pitchFamily="34" charset="0"/>
              </a:rPr>
              <a:t> instruments on board the Clipper to map the erosional process on the surface of Europa. </a:t>
            </a:r>
          </a:p>
          <a:p>
            <a:pPr marL="342900" lvl="0" indent="-342900">
              <a:buFont typeface="Arial" panose="020B0604020202020204" pitchFamily="34" charset="0"/>
              <a:buChar char="•"/>
            </a:pPr>
            <a:r>
              <a:rPr lang="en-US" sz="2400" dirty="0">
                <a:solidFill>
                  <a:schemeClr val="bg1">
                    <a:lumMod val="75000"/>
                  </a:schemeClr>
                </a:solidFill>
                <a:latin typeface="Arial" panose="020B0604020202020204" pitchFamily="34" charset="0"/>
                <a:cs typeface="Arial" panose="020B0604020202020204" pitchFamily="34" charset="0"/>
              </a:rPr>
              <a:t>Next, mass-wasting surface features on Europa are well–preserved. Therefore, their observation is of a high area of interest for potential sites of active surface in the recent past, an overlapping the science goal of </a:t>
            </a:r>
            <a:r>
              <a:rPr lang="en-US" sz="2400" dirty="0">
                <a:solidFill>
                  <a:srgbClr val="FFC000"/>
                </a:solidFill>
                <a:latin typeface="Arial" panose="020B0604020202020204" pitchFamily="34" charset="0"/>
                <a:cs typeface="Arial" panose="020B0604020202020204" pitchFamily="34" charset="0"/>
              </a:rPr>
              <a:t>the ESA’s JUICE mission</a:t>
            </a:r>
            <a:r>
              <a:rPr lang="en-US" sz="2400" dirty="0">
                <a:solidFill>
                  <a:schemeClr val="bg1">
                    <a:lumMod val="75000"/>
                  </a:schemeClr>
                </a:solidFill>
                <a:latin typeface="Arial" panose="020B0604020202020204" pitchFamily="34" charset="0"/>
                <a:cs typeface="Arial" panose="020B0604020202020204" pitchFamily="34" charset="0"/>
              </a:rPr>
              <a:t> and </a:t>
            </a:r>
            <a:r>
              <a:rPr lang="en-US" sz="2400" dirty="0">
                <a:solidFill>
                  <a:srgbClr val="FF0000"/>
                </a:solidFill>
                <a:latin typeface="Arial" panose="020B0604020202020204" pitchFamily="34" charset="0"/>
                <a:cs typeface="Arial" panose="020B0604020202020204" pitchFamily="34" charset="0"/>
              </a:rPr>
              <a:t>NASA’s Europa Clipper mission</a:t>
            </a:r>
            <a:r>
              <a:rPr lang="en-US" sz="2400" dirty="0">
                <a:solidFill>
                  <a:schemeClr val="bg1">
                    <a:lumMod val="75000"/>
                  </a:schemeClr>
                </a:solidFill>
                <a:latin typeface="Arial" panose="020B0604020202020204" pitchFamily="34" charset="0"/>
                <a:cs typeface="Arial" panose="020B0604020202020204" pitchFamily="34" charset="0"/>
              </a:rPr>
              <a:t>.</a:t>
            </a:r>
          </a:p>
        </p:txBody>
      </p:sp>
      <p:sp>
        <p:nvSpPr>
          <p:cNvPr id="17" name="Rectangle 16">
            <a:extLst>
              <a:ext uri="{FF2B5EF4-FFF2-40B4-BE49-F238E27FC236}">
                <a16:creationId xmlns:a16="http://schemas.microsoft.com/office/drawing/2014/main" id="{C54E1159-FF06-1C3A-586D-366C4C8E7FE6}"/>
              </a:ext>
            </a:extLst>
          </p:cNvPr>
          <p:cNvSpPr/>
          <p:nvPr/>
        </p:nvSpPr>
        <p:spPr>
          <a:xfrm>
            <a:off x="10542208" y="11576843"/>
            <a:ext cx="11147645" cy="14496276"/>
          </a:xfrm>
          <a:prstGeom prst="rect">
            <a:avLst/>
          </a:prstGeom>
          <a:solidFill>
            <a:schemeClr val="tx1"/>
          </a:solidFill>
        </p:spPr>
        <p:txBody>
          <a:bodyPr wrap="square">
            <a:spAutoFit/>
          </a:bodyPr>
          <a:lstStyle/>
          <a:p>
            <a:r>
              <a:rPr lang="en-US" sz="2800" b="1" dirty="0">
                <a:solidFill>
                  <a:schemeClr val="bg1">
                    <a:lumMod val="85000"/>
                  </a:schemeClr>
                </a:solidFill>
                <a:latin typeface="Arial" panose="020B0604020202020204" pitchFamily="34" charset="0"/>
                <a:cs typeface="Arial" panose="020B0604020202020204" pitchFamily="34" charset="0"/>
              </a:rPr>
              <a:t>Observation &amp; Results:</a:t>
            </a:r>
            <a:endParaRPr lang="en-US" sz="2400" b="1" dirty="0">
              <a:solidFill>
                <a:schemeClr val="bg1">
                  <a:lumMod val="85000"/>
                </a:schemeClr>
              </a:solidFill>
              <a:latin typeface="Arial" panose="020B0604020202020204" pitchFamily="34" charset="0"/>
              <a:cs typeface="Arial" panose="020B0604020202020204" pitchFamily="34" charset="0"/>
            </a:endParaRPr>
          </a:p>
          <a:p>
            <a:endParaRPr lang="en-US" sz="2400" b="1" dirty="0">
              <a:solidFill>
                <a:schemeClr val="bg1">
                  <a:lumMod val="85000"/>
                </a:schemeClr>
              </a:solidFill>
              <a:latin typeface="Arial" panose="020B0604020202020204" pitchFamily="34" charset="0"/>
              <a:cs typeface="Arial" panose="020B0604020202020204" pitchFamily="34" charset="0"/>
            </a:endParaRPr>
          </a:p>
          <a:p>
            <a:endParaRPr lang="en-US" sz="2400" b="1" dirty="0">
              <a:solidFill>
                <a:schemeClr val="bg1">
                  <a:lumMod val="85000"/>
                </a:schemeClr>
              </a:solidFill>
              <a:latin typeface="Arial" panose="020B0604020202020204" pitchFamily="34" charset="0"/>
              <a:cs typeface="Arial" panose="020B0604020202020204" pitchFamily="34" charset="0"/>
            </a:endParaRPr>
          </a:p>
          <a:p>
            <a:endParaRPr lang="en-US" sz="2400" b="1" dirty="0">
              <a:solidFill>
                <a:schemeClr val="bg1">
                  <a:lumMod val="85000"/>
                </a:schemeClr>
              </a:solidFill>
              <a:latin typeface="Arial" panose="020B0604020202020204" pitchFamily="34" charset="0"/>
              <a:cs typeface="Arial" panose="020B0604020202020204" pitchFamily="34" charset="0"/>
            </a:endParaRPr>
          </a:p>
          <a:p>
            <a:endParaRPr lang="en-US" sz="2400" b="1" dirty="0">
              <a:solidFill>
                <a:schemeClr val="bg1">
                  <a:lumMod val="85000"/>
                </a:schemeClr>
              </a:solidFill>
              <a:latin typeface="Arial" panose="020B0604020202020204" pitchFamily="34" charset="0"/>
              <a:cs typeface="Arial" panose="020B0604020202020204" pitchFamily="34" charset="0"/>
            </a:endParaRPr>
          </a:p>
          <a:p>
            <a:endParaRPr lang="en-US" sz="2400" b="1" dirty="0">
              <a:solidFill>
                <a:schemeClr val="bg1">
                  <a:lumMod val="85000"/>
                </a:schemeClr>
              </a:solidFill>
              <a:latin typeface="Arial" panose="020B0604020202020204" pitchFamily="34" charset="0"/>
              <a:cs typeface="Arial" panose="020B0604020202020204" pitchFamily="34" charset="0"/>
            </a:endParaRPr>
          </a:p>
          <a:p>
            <a:endParaRPr lang="en-US" sz="2400" b="1" dirty="0">
              <a:solidFill>
                <a:schemeClr val="bg1">
                  <a:lumMod val="85000"/>
                </a:schemeClr>
              </a:solidFill>
              <a:latin typeface="Arial" panose="020B0604020202020204" pitchFamily="34" charset="0"/>
              <a:cs typeface="Arial" panose="020B0604020202020204" pitchFamily="34" charset="0"/>
            </a:endParaRPr>
          </a:p>
          <a:p>
            <a:endParaRPr lang="en-US" sz="2400" b="1" dirty="0">
              <a:solidFill>
                <a:schemeClr val="bg1">
                  <a:lumMod val="85000"/>
                </a:schemeClr>
              </a:solidFill>
              <a:latin typeface="Arial" panose="020B0604020202020204" pitchFamily="34" charset="0"/>
              <a:cs typeface="Arial" panose="020B0604020202020204" pitchFamily="34" charset="0"/>
            </a:endParaRPr>
          </a:p>
          <a:p>
            <a:endParaRPr lang="en-US" sz="2400" b="1" dirty="0">
              <a:solidFill>
                <a:schemeClr val="bg1">
                  <a:lumMod val="85000"/>
                </a:schemeClr>
              </a:solidFill>
              <a:latin typeface="Arial" panose="020B0604020202020204" pitchFamily="34" charset="0"/>
              <a:cs typeface="Arial" panose="020B0604020202020204" pitchFamily="34" charset="0"/>
            </a:endParaRPr>
          </a:p>
          <a:p>
            <a:endParaRPr lang="en-US" sz="2400" b="1" dirty="0">
              <a:solidFill>
                <a:schemeClr val="bg1">
                  <a:lumMod val="85000"/>
                </a:schemeClr>
              </a:solidFill>
              <a:latin typeface="Arial" panose="020B0604020202020204" pitchFamily="34" charset="0"/>
              <a:cs typeface="Arial" panose="020B0604020202020204" pitchFamily="34" charset="0"/>
            </a:endParaRPr>
          </a:p>
          <a:p>
            <a:endParaRPr lang="en-US" sz="2400" b="1" dirty="0">
              <a:solidFill>
                <a:schemeClr val="bg1">
                  <a:lumMod val="85000"/>
                </a:schemeClr>
              </a:solidFill>
              <a:latin typeface="Arial" panose="020B0604020202020204" pitchFamily="34" charset="0"/>
              <a:cs typeface="Arial" panose="020B0604020202020204" pitchFamily="34" charset="0"/>
            </a:endParaRPr>
          </a:p>
          <a:p>
            <a:endParaRPr lang="en-US" sz="2400" b="1" dirty="0">
              <a:solidFill>
                <a:schemeClr val="bg1">
                  <a:lumMod val="85000"/>
                </a:schemeClr>
              </a:solidFill>
              <a:latin typeface="Arial" panose="020B0604020202020204" pitchFamily="34" charset="0"/>
              <a:cs typeface="Arial" panose="020B0604020202020204" pitchFamily="34" charset="0"/>
            </a:endParaRPr>
          </a:p>
          <a:p>
            <a:endParaRPr lang="en-US" sz="2400" b="1" dirty="0">
              <a:solidFill>
                <a:schemeClr val="bg1">
                  <a:lumMod val="85000"/>
                </a:schemeClr>
              </a:solidFill>
              <a:latin typeface="Arial" panose="020B0604020202020204" pitchFamily="34" charset="0"/>
              <a:cs typeface="Arial" panose="020B0604020202020204" pitchFamily="34" charset="0"/>
            </a:endParaRPr>
          </a:p>
          <a:p>
            <a:endParaRPr lang="en-US" sz="2400" b="1" dirty="0">
              <a:solidFill>
                <a:schemeClr val="bg1">
                  <a:lumMod val="85000"/>
                </a:schemeClr>
              </a:solidFill>
              <a:latin typeface="Arial" panose="020B0604020202020204" pitchFamily="34" charset="0"/>
              <a:cs typeface="Arial" panose="020B0604020202020204" pitchFamily="34" charset="0"/>
            </a:endParaRPr>
          </a:p>
          <a:p>
            <a:endParaRPr lang="en-US" sz="2400" b="1" dirty="0">
              <a:solidFill>
                <a:schemeClr val="bg1">
                  <a:lumMod val="85000"/>
                </a:schemeClr>
              </a:solidFill>
              <a:latin typeface="Arial" panose="020B0604020202020204" pitchFamily="34" charset="0"/>
              <a:cs typeface="Arial" panose="020B0604020202020204" pitchFamily="34" charset="0"/>
            </a:endParaRPr>
          </a:p>
          <a:p>
            <a:endParaRPr lang="en-US" sz="2400" b="1" dirty="0">
              <a:solidFill>
                <a:schemeClr val="bg1">
                  <a:lumMod val="85000"/>
                </a:schemeClr>
              </a:solidFill>
              <a:latin typeface="Arial" panose="020B0604020202020204" pitchFamily="34" charset="0"/>
              <a:cs typeface="Arial" panose="020B0604020202020204" pitchFamily="34" charset="0"/>
            </a:endParaRPr>
          </a:p>
          <a:p>
            <a:endParaRPr lang="en-US" sz="2400" b="1" dirty="0">
              <a:solidFill>
                <a:schemeClr val="bg1">
                  <a:lumMod val="85000"/>
                </a:schemeClr>
              </a:solidFill>
              <a:latin typeface="Arial" panose="020B0604020202020204" pitchFamily="34" charset="0"/>
              <a:cs typeface="Arial" panose="020B0604020202020204" pitchFamily="34" charset="0"/>
            </a:endParaRPr>
          </a:p>
          <a:p>
            <a:endParaRPr lang="en-US" sz="2400" b="1" dirty="0">
              <a:solidFill>
                <a:schemeClr val="bg1">
                  <a:lumMod val="95000"/>
                </a:schemeClr>
              </a:solidFill>
              <a:latin typeface="Arial" panose="020B0604020202020204" pitchFamily="34" charset="0"/>
              <a:cs typeface="Arial" panose="020B0604020202020204" pitchFamily="34" charset="0"/>
            </a:endParaRPr>
          </a:p>
          <a:p>
            <a:endParaRPr lang="en-US" sz="2400" b="1" dirty="0">
              <a:solidFill>
                <a:schemeClr val="bg1">
                  <a:lumMod val="95000"/>
                </a:schemeClr>
              </a:solidFill>
              <a:latin typeface="Arial" panose="020B0604020202020204" pitchFamily="34" charset="0"/>
              <a:cs typeface="Arial" panose="020B0604020202020204" pitchFamily="34" charset="0"/>
            </a:endParaRPr>
          </a:p>
          <a:p>
            <a:endParaRPr lang="en-US" sz="2400" b="1" dirty="0">
              <a:solidFill>
                <a:schemeClr val="bg1">
                  <a:lumMod val="95000"/>
                </a:schemeClr>
              </a:solidFill>
              <a:latin typeface="Arial" panose="020B0604020202020204" pitchFamily="34" charset="0"/>
              <a:cs typeface="Arial" panose="020B0604020202020204" pitchFamily="34" charset="0"/>
            </a:endParaRPr>
          </a:p>
          <a:p>
            <a:endParaRPr lang="en-US" sz="2400" b="1" dirty="0">
              <a:solidFill>
                <a:schemeClr val="bg1">
                  <a:lumMod val="95000"/>
                </a:schemeClr>
              </a:solidFill>
              <a:latin typeface="Arial" panose="020B0604020202020204" pitchFamily="34" charset="0"/>
              <a:cs typeface="Arial" panose="020B0604020202020204" pitchFamily="34" charset="0"/>
            </a:endParaRPr>
          </a:p>
          <a:p>
            <a:endParaRPr lang="en-US" sz="2400" b="1" dirty="0">
              <a:solidFill>
                <a:schemeClr val="bg1">
                  <a:lumMod val="95000"/>
                </a:schemeClr>
              </a:solidFill>
              <a:latin typeface="Arial" panose="020B0604020202020204" pitchFamily="34" charset="0"/>
              <a:cs typeface="Arial" panose="020B0604020202020204" pitchFamily="34" charset="0"/>
            </a:endParaRPr>
          </a:p>
          <a:p>
            <a:endParaRPr lang="en-US" sz="2400" b="1" dirty="0">
              <a:solidFill>
                <a:schemeClr val="bg1">
                  <a:lumMod val="95000"/>
                </a:schemeClr>
              </a:solidFill>
              <a:latin typeface="Arial" panose="020B0604020202020204" pitchFamily="34" charset="0"/>
              <a:cs typeface="Arial" panose="020B0604020202020204" pitchFamily="34" charset="0"/>
            </a:endParaRPr>
          </a:p>
          <a:p>
            <a:endParaRPr lang="en-US" sz="2400" b="1" dirty="0">
              <a:solidFill>
                <a:schemeClr val="bg1">
                  <a:lumMod val="95000"/>
                </a:schemeClr>
              </a:solidFill>
              <a:latin typeface="Arial" panose="020B0604020202020204" pitchFamily="34" charset="0"/>
              <a:cs typeface="Arial" panose="020B0604020202020204" pitchFamily="34" charset="0"/>
            </a:endParaRPr>
          </a:p>
          <a:p>
            <a:endParaRPr lang="en-US" sz="2400" b="1" dirty="0">
              <a:solidFill>
                <a:schemeClr val="bg1">
                  <a:lumMod val="95000"/>
                </a:schemeClr>
              </a:solidFill>
              <a:latin typeface="Arial" panose="020B0604020202020204" pitchFamily="34" charset="0"/>
              <a:cs typeface="Arial" panose="020B0604020202020204" pitchFamily="34" charset="0"/>
            </a:endParaRPr>
          </a:p>
          <a:p>
            <a:endParaRPr lang="en-US" sz="2400" b="1" dirty="0">
              <a:solidFill>
                <a:schemeClr val="bg1">
                  <a:lumMod val="95000"/>
                </a:schemeClr>
              </a:solidFill>
              <a:latin typeface="Arial" panose="020B0604020202020204" pitchFamily="34" charset="0"/>
              <a:cs typeface="Arial" panose="020B0604020202020204" pitchFamily="34" charset="0"/>
            </a:endParaRPr>
          </a:p>
          <a:p>
            <a:endParaRPr lang="en-US" sz="2400" b="1" dirty="0">
              <a:solidFill>
                <a:schemeClr val="bg1">
                  <a:lumMod val="95000"/>
                </a:schemeClr>
              </a:solidFill>
              <a:latin typeface="Arial" panose="020B0604020202020204" pitchFamily="34" charset="0"/>
              <a:cs typeface="Arial" panose="020B0604020202020204" pitchFamily="34" charset="0"/>
            </a:endParaRPr>
          </a:p>
          <a:p>
            <a:endParaRPr lang="en-US" sz="2400" b="1" dirty="0">
              <a:solidFill>
                <a:schemeClr val="bg1">
                  <a:lumMod val="95000"/>
                </a:schemeClr>
              </a:solidFill>
              <a:latin typeface="Arial" panose="020B0604020202020204" pitchFamily="34" charset="0"/>
              <a:cs typeface="Arial" panose="020B0604020202020204" pitchFamily="34" charset="0"/>
            </a:endParaRPr>
          </a:p>
          <a:p>
            <a:endParaRPr lang="en-US" sz="2400" b="1" dirty="0">
              <a:solidFill>
                <a:schemeClr val="bg1">
                  <a:lumMod val="95000"/>
                </a:schemeClr>
              </a:solidFill>
              <a:latin typeface="Arial" panose="020B0604020202020204" pitchFamily="34" charset="0"/>
              <a:cs typeface="Arial" panose="020B0604020202020204" pitchFamily="34" charset="0"/>
            </a:endParaRPr>
          </a:p>
          <a:p>
            <a:endParaRPr lang="en-US" sz="2400" b="1" dirty="0">
              <a:solidFill>
                <a:schemeClr val="bg1">
                  <a:lumMod val="95000"/>
                </a:schemeClr>
              </a:solidFill>
              <a:latin typeface="Arial" panose="020B0604020202020204" pitchFamily="34" charset="0"/>
              <a:cs typeface="Arial" panose="020B0604020202020204" pitchFamily="34" charset="0"/>
            </a:endParaRPr>
          </a:p>
          <a:p>
            <a:endParaRPr lang="en-US" sz="2400" b="1" dirty="0">
              <a:solidFill>
                <a:schemeClr val="bg1">
                  <a:lumMod val="95000"/>
                </a:schemeClr>
              </a:solidFill>
              <a:latin typeface="Arial" panose="020B0604020202020204" pitchFamily="34" charset="0"/>
              <a:cs typeface="Arial" panose="020B0604020202020204" pitchFamily="34" charset="0"/>
            </a:endParaRPr>
          </a:p>
          <a:p>
            <a:endParaRPr lang="en-US" sz="2400" b="1" dirty="0">
              <a:solidFill>
                <a:schemeClr val="bg1">
                  <a:lumMod val="95000"/>
                </a:schemeClr>
              </a:solidFill>
              <a:latin typeface="Arial" panose="020B0604020202020204" pitchFamily="34" charset="0"/>
              <a:cs typeface="Arial" panose="020B0604020202020204" pitchFamily="34" charset="0"/>
            </a:endParaRPr>
          </a:p>
          <a:p>
            <a:endParaRPr lang="en-US" sz="2400" b="1" dirty="0">
              <a:solidFill>
                <a:schemeClr val="bg1">
                  <a:lumMod val="95000"/>
                </a:schemeClr>
              </a:solidFill>
              <a:latin typeface="Arial" panose="020B0604020202020204" pitchFamily="34" charset="0"/>
              <a:cs typeface="Arial" panose="020B0604020202020204" pitchFamily="34" charset="0"/>
            </a:endParaRPr>
          </a:p>
          <a:p>
            <a:endParaRPr lang="en-US" sz="2400" b="1" dirty="0">
              <a:solidFill>
                <a:schemeClr val="bg1">
                  <a:lumMod val="95000"/>
                </a:schemeClr>
              </a:solidFill>
              <a:latin typeface="Arial" panose="020B0604020202020204" pitchFamily="34" charset="0"/>
              <a:cs typeface="Arial" panose="020B0604020202020204" pitchFamily="34" charset="0"/>
            </a:endParaRPr>
          </a:p>
          <a:p>
            <a:endParaRPr lang="en-US" sz="2400" b="1" dirty="0">
              <a:solidFill>
                <a:schemeClr val="bg1">
                  <a:lumMod val="95000"/>
                </a:schemeClr>
              </a:solidFill>
              <a:latin typeface="Arial" panose="020B0604020202020204" pitchFamily="34" charset="0"/>
              <a:cs typeface="Arial" panose="020B0604020202020204" pitchFamily="34" charset="0"/>
            </a:endParaRPr>
          </a:p>
          <a:p>
            <a:endParaRPr lang="en-US" sz="2400" b="1" dirty="0">
              <a:solidFill>
                <a:schemeClr val="bg1">
                  <a:lumMod val="95000"/>
                </a:schemeClr>
              </a:solidFill>
              <a:latin typeface="Arial" panose="020B0604020202020204" pitchFamily="34" charset="0"/>
              <a:cs typeface="Arial" panose="020B0604020202020204" pitchFamily="34" charset="0"/>
            </a:endParaRPr>
          </a:p>
          <a:p>
            <a:endParaRPr lang="en-US" sz="2400" b="1" dirty="0">
              <a:solidFill>
                <a:schemeClr val="bg1">
                  <a:lumMod val="95000"/>
                </a:schemeClr>
              </a:solidFill>
              <a:latin typeface="Arial" panose="020B0604020202020204" pitchFamily="34" charset="0"/>
              <a:cs typeface="Arial" panose="020B0604020202020204" pitchFamily="34" charset="0"/>
            </a:endParaRPr>
          </a:p>
          <a:p>
            <a:endParaRPr lang="en-US" sz="2400" b="1" dirty="0">
              <a:solidFill>
                <a:schemeClr val="bg1">
                  <a:lumMod val="95000"/>
                </a:schemeClr>
              </a:solidFill>
              <a:latin typeface="Arial" panose="020B0604020202020204" pitchFamily="34" charset="0"/>
              <a:cs typeface="Arial" panose="020B0604020202020204" pitchFamily="34" charset="0"/>
            </a:endParaRPr>
          </a:p>
          <a:p>
            <a:endParaRPr lang="en-US" sz="2400" b="1" dirty="0">
              <a:solidFill>
                <a:schemeClr val="bg1">
                  <a:lumMod val="95000"/>
                </a:schemeClr>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FFFAAC21-8E78-5A70-7C23-CF3E5F53A7FB}"/>
              </a:ext>
            </a:extLst>
          </p:cNvPr>
          <p:cNvGrpSpPr/>
          <p:nvPr/>
        </p:nvGrpSpPr>
        <p:grpSpPr>
          <a:xfrm>
            <a:off x="277916" y="7283367"/>
            <a:ext cx="21364588" cy="4093428"/>
            <a:chOff x="277916" y="7283367"/>
            <a:chExt cx="21364588" cy="4093428"/>
          </a:xfrm>
        </p:grpSpPr>
        <p:sp>
          <p:nvSpPr>
            <p:cNvPr id="10" name="Rectangle 9">
              <a:extLst>
                <a:ext uri="{FF2B5EF4-FFF2-40B4-BE49-F238E27FC236}">
                  <a16:creationId xmlns:a16="http://schemas.microsoft.com/office/drawing/2014/main" id="{CD2D4DAF-FBA5-BA61-8C16-458A0F29468E}"/>
                </a:ext>
              </a:extLst>
            </p:cNvPr>
            <p:cNvSpPr/>
            <p:nvPr/>
          </p:nvSpPr>
          <p:spPr>
            <a:xfrm>
              <a:off x="277916" y="7283367"/>
              <a:ext cx="21364588" cy="4093428"/>
            </a:xfrm>
            <a:prstGeom prst="rect">
              <a:avLst/>
            </a:prstGeom>
            <a:ln cap="rnd">
              <a:round/>
            </a:ln>
            <a:effectLst/>
          </p:spPr>
          <p:style>
            <a:lnRef idx="2">
              <a:schemeClr val="dk1">
                <a:shade val="15000"/>
              </a:schemeClr>
            </a:lnRef>
            <a:fillRef idx="1">
              <a:schemeClr val="dk1"/>
            </a:fillRef>
            <a:effectRef idx="0">
              <a:schemeClr val="dk1"/>
            </a:effectRef>
            <a:fontRef idx="minor">
              <a:schemeClr val="lt1"/>
            </a:fontRef>
          </p:style>
          <p:txBody>
            <a:bodyPr wrap="square">
              <a:spAutoFit/>
            </a:bodyPr>
            <a:lstStyle/>
            <a:p>
              <a:r>
                <a:rPr lang="en-US" sz="2600" b="1" dirty="0">
                  <a:solidFill>
                    <a:schemeClr val="bg1">
                      <a:lumMod val="85000"/>
                    </a:schemeClr>
                  </a:solidFill>
                  <a:latin typeface="Arial" panose="020B0604020202020204" pitchFamily="34" charset="0"/>
                  <a:cs typeface="Arial" panose="020B0604020202020204" pitchFamily="34" charset="0"/>
                </a:rPr>
                <a:t>Synopsis</a:t>
              </a:r>
              <a:r>
                <a:rPr lang="en-US" sz="2600" dirty="0">
                  <a:solidFill>
                    <a:schemeClr val="bg1">
                      <a:lumMod val="85000"/>
                    </a:schemeClr>
                  </a:solidFill>
                  <a:latin typeface="Arial" panose="020B0604020202020204" pitchFamily="34" charset="0"/>
                  <a:cs typeface="Arial" panose="020B0604020202020204" pitchFamily="34" charset="0"/>
                </a:rPr>
                <a:t>:</a:t>
              </a:r>
            </a:p>
            <a:p>
              <a:endParaRPr lang="en-US" sz="2600" dirty="0">
                <a:solidFill>
                  <a:schemeClr val="bg1">
                    <a:lumMod val="85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dirty="0">
                  <a:solidFill>
                    <a:schemeClr val="bg1">
                      <a:lumMod val="75000"/>
                    </a:schemeClr>
                  </a:solidFill>
                  <a:latin typeface="Arial" panose="020B0604020202020204" pitchFamily="34" charset="0"/>
                  <a:cs typeface="Arial" panose="020B0604020202020204" pitchFamily="34" charset="0"/>
                </a:rPr>
                <a:t>Mass wasting analysis is an area of interest in the field of planetary science and the </a:t>
              </a:r>
              <a:r>
                <a:rPr lang="en-US" sz="2600" dirty="0">
                  <a:solidFill>
                    <a:srgbClr val="FFC000"/>
                  </a:solidFill>
                  <a:latin typeface="Arial" panose="020B0604020202020204" pitchFamily="34" charset="0"/>
                  <a:cs typeface="Arial" panose="020B0604020202020204" pitchFamily="34" charset="0"/>
                </a:rPr>
                <a:t>astrobiology community </a:t>
              </a:r>
              <a:r>
                <a:rPr lang="en-US" sz="2600" dirty="0">
                  <a:solidFill>
                    <a:schemeClr val="bg1">
                      <a:lumMod val="75000"/>
                    </a:schemeClr>
                  </a:solidFill>
                  <a:latin typeface="Arial" panose="020B0604020202020204" pitchFamily="34" charset="0"/>
                  <a:cs typeface="Arial" panose="020B0604020202020204" pitchFamily="34" charset="0"/>
                </a:rPr>
                <a:t>due to its potential influence on planetary habitability. Especially, on the surface of low-temperature bodies such as </a:t>
              </a:r>
              <a:r>
                <a:rPr lang="en-US" sz="2600" dirty="0">
                  <a:solidFill>
                    <a:srgbClr val="FF0000"/>
                  </a:solidFill>
                  <a:latin typeface="Arial" panose="020B0604020202020204" pitchFamily="34" charset="0"/>
                  <a:cs typeface="Arial" panose="020B0604020202020204" pitchFamily="34" charset="0"/>
                </a:rPr>
                <a:t>Europa</a:t>
              </a:r>
              <a:r>
                <a:rPr lang="en-US" sz="2600" dirty="0">
                  <a:solidFill>
                    <a:schemeClr val="bg1">
                      <a:lumMod val="75000"/>
                    </a:schemeClr>
                  </a:solidFill>
                  <a:latin typeface="Arial" panose="020B0604020202020204" pitchFamily="34" charset="0"/>
                  <a:cs typeface="Arial" panose="020B0604020202020204" pitchFamily="34" charset="0"/>
                </a:rPr>
                <a:t> where the subsurface ice-rich salty ocean is proposed to exit.</a:t>
              </a:r>
            </a:p>
            <a:p>
              <a:pPr marL="457200" indent="-457200">
                <a:buFont typeface="Arial" panose="020B0604020202020204" pitchFamily="34" charset="0"/>
                <a:buChar char="•"/>
              </a:pPr>
              <a:r>
                <a:rPr lang="en-US" sz="2600" dirty="0">
                  <a:solidFill>
                    <a:schemeClr val="bg1">
                      <a:lumMod val="75000"/>
                    </a:schemeClr>
                  </a:solidFill>
                  <a:latin typeface="Arial" panose="020B0604020202020204" pitchFamily="34" charset="0"/>
                  <a:cs typeface="Arial" panose="020B0604020202020204" pitchFamily="34" charset="0"/>
                </a:rPr>
                <a:t>Multiple lines of evidence suggest that Europa has a </a:t>
              </a:r>
              <a:r>
                <a:rPr lang="en-US" sz="2600" dirty="0">
                  <a:solidFill>
                    <a:srgbClr val="FF0000"/>
                  </a:solidFill>
                  <a:latin typeface="Arial" panose="020B0604020202020204" pitchFamily="34" charset="0"/>
                  <a:cs typeface="Arial" panose="020B0604020202020204" pitchFamily="34" charset="0"/>
                </a:rPr>
                <a:t>thin layer </a:t>
              </a:r>
              <a:r>
                <a:rPr lang="en-US" sz="2600" dirty="0">
                  <a:solidFill>
                    <a:schemeClr val="bg1">
                      <a:lumMod val="75000"/>
                    </a:schemeClr>
                  </a:solidFill>
                  <a:latin typeface="Arial" panose="020B0604020202020204" pitchFamily="34" charset="0"/>
                  <a:cs typeface="Arial" panose="020B0604020202020204" pitchFamily="34" charset="0"/>
                </a:rPr>
                <a:t>of unconsolidated icy regolith material [1] however, limited knowledge is available related to the development of </a:t>
              </a:r>
              <a:r>
                <a:rPr lang="en-US" sz="2600" dirty="0">
                  <a:solidFill>
                    <a:srgbClr val="FFC000"/>
                  </a:solidFill>
                  <a:latin typeface="Arial" panose="020B0604020202020204" pitchFamily="34" charset="0"/>
                  <a:cs typeface="Arial" panose="020B0604020202020204" pitchFamily="34" charset="0"/>
                </a:rPr>
                <a:t>regolith features, mobility, and distribution</a:t>
              </a:r>
              <a:r>
                <a:rPr lang="en-US" sz="2600" dirty="0">
                  <a:solidFill>
                    <a:schemeClr val="bg1">
                      <a:lumMod val="75000"/>
                    </a:schemeClr>
                  </a:solidFill>
                  <a:latin typeface="Arial" panose="020B0604020202020204" pitchFamily="34" charset="0"/>
                  <a:cs typeface="Arial" panose="020B0604020202020204" pitchFamily="34" charset="0"/>
                </a:rPr>
                <a:t> at a global scale.</a:t>
              </a:r>
            </a:p>
            <a:p>
              <a:r>
                <a:rPr lang="en-US" sz="2600" dirty="0">
                  <a:solidFill>
                    <a:schemeClr val="bg1">
                      <a:lumMod val="75000"/>
                    </a:schemeClr>
                  </a:solidFill>
                  <a:latin typeface="Arial" panose="020B0604020202020204" pitchFamily="34" charset="0"/>
                  <a:cs typeface="Arial" panose="020B0604020202020204" pitchFamily="34" charset="0"/>
                </a:rPr>
                <a:t>					</a:t>
              </a:r>
            </a:p>
            <a:p>
              <a:r>
                <a:rPr lang="en-US" sz="2600" dirty="0">
                  <a:solidFill>
                    <a:schemeClr val="bg1">
                      <a:lumMod val="75000"/>
                    </a:schemeClr>
                  </a:solidFill>
                  <a:latin typeface="Arial" panose="020B0604020202020204" pitchFamily="34" charset="0"/>
                  <a:cs typeface="Arial" panose="020B0604020202020204" pitchFamily="34" charset="0"/>
                </a:rPr>
                <a:t>				Analyze </a:t>
              </a:r>
              <a:r>
                <a:rPr lang="en-US" sz="2600" dirty="0">
                  <a:solidFill>
                    <a:srgbClr val="FF0000"/>
                  </a:solidFill>
                  <a:latin typeface="Arial" panose="020B0604020202020204" pitchFamily="34" charset="0"/>
                  <a:cs typeface="Arial" panose="020B0604020202020204" pitchFamily="34" charset="0"/>
                </a:rPr>
                <a:t>deposit features </a:t>
              </a:r>
              <a:r>
                <a:rPr lang="en-US" sz="2600" dirty="0">
                  <a:solidFill>
                    <a:schemeClr val="bg1">
                      <a:lumMod val="75000"/>
                    </a:schemeClr>
                  </a:solidFill>
                  <a:latin typeface="Arial" panose="020B0604020202020204" pitchFamily="34" charset="0"/>
                  <a:cs typeface="Arial" panose="020B0604020202020204" pitchFamily="34" charset="0"/>
                </a:rPr>
                <a:t>developed by icy regolith and estimate the </a:t>
              </a:r>
              <a:r>
                <a:rPr lang="en-US" sz="2600" dirty="0">
                  <a:solidFill>
                    <a:srgbClr val="FF0000"/>
                  </a:solidFill>
                  <a:latin typeface="Arial" panose="020B0604020202020204" pitchFamily="34" charset="0"/>
                  <a:cs typeface="Arial" panose="020B0604020202020204" pitchFamily="34" charset="0"/>
                </a:rPr>
                <a:t>effective coefficient of friction</a:t>
              </a:r>
              <a:r>
                <a:rPr lang="en-US" sz="2600" dirty="0">
                  <a:solidFill>
                    <a:schemeClr val="bg1">
                      <a:lumMod val="75000"/>
                    </a:schemeClr>
                  </a:solidFill>
                  <a:latin typeface="Arial" panose="020B0604020202020204" pitchFamily="34" charset="0"/>
                  <a:cs typeface="Arial" panose="020B0604020202020204" pitchFamily="34" charset="0"/>
                </a:rPr>
                <a:t> to quantify the mobility</a:t>
              </a:r>
              <a:r>
                <a:rPr lang="en-US" sz="2600" dirty="0">
                  <a:solidFill>
                    <a:srgbClr val="FFC000"/>
                  </a:solidFill>
                  <a:latin typeface="Book Antiqua" panose="02040602050305030304" pitchFamily="18" charset="0"/>
                  <a:cs typeface="Arial" panose="020B0604020202020204" pitchFamily="34" charset="0"/>
                </a:rPr>
                <a:t>. </a:t>
              </a:r>
            </a:p>
            <a:p>
              <a:endParaRPr lang="en-US" sz="2600" dirty="0">
                <a:solidFill>
                  <a:schemeClr val="bg1">
                    <a:lumMod val="75000"/>
                  </a:schemeClr>
                </a:solidFill>
                <a:latin typeface="Arial" panose="020B0604020202020204" pitchFamily="34" charset="0"/>
                <a:cs typeface="Arial" panose="020B0604020202020204" pitchFamily="34" charset="0"/>
              </a:endParaRPr>
            </a:p>
          </p:txBody>
        </p:sp>
        <p:pic>
          <p:nvPicPr>
            <p:cNvPr id="51" name="Picture 50">
              <a:extLst>
                <a:ext uri="{FF2B5EF4-FFF2-40B4-BE49-F238E27FC236}">
                  <a16:creationId xmlns:a16="http://schemas.microsoft.com/office/drawing/2014/main" id="{CF33961C-1E08-5B56-84EE-FEECB893CB9B}"/>
                </a:ext>
              </a:extLst>
            </p:cNvPr>
            <p:cNvPicPr>
              <a:picLocks noChangeAspect="1"/>
            </p:cNvPicPr>
            <p:nvPr/>
          </p:nvPicPr>
          <p:blipFill>
            <a:blip r:embed="rId4"/>
            <a:srcRect/>
            <a:stretch/>
          </p:blipFill>
          <p:spPr>
            <a:xfrm>
              <a:off x="1279525" y="10263608"/>
              <a:ext cx="775006" cy="775006"/>
            </a:xfrm>
            <a:prstGeom prst="rect">
              <a:avLst/>
            </a:prstGeom>
          </p:spPr>
        </p:pic>
      </p:grpSp>
      <p:grpSp>
        <p:nvGrpSpPr>
          <p:cNvPr id="18" name="Group 17">
            <a:extLst>
              <a:ext uri="{FF2B5EF4-FFF2-40B4-BE49-F238E27FC236}">
                <a16:creationId xmlns:a16="http://schemas.microsoft.com/office/drawing/2014/main" id="{F1784F9F-04E6-DB2E-9C41-311263FE384C}"/>
              </a:ext>
            </a:extLst>
          </p:cNvPr>
          <p:cNvGrpSpPr/>
          <p:nvPr/>
        </p:nvGrpSpPr>
        <p:grpSpPr>
          <a:xfrm>
            <a:off x="255747" y="11576843"/>
            <a:ext cx="10049559" cy="10454754"/>
            <a:chOff x="255747" y="11576843"/>
            <a:chExt cx="10049559" cy="10454754"/>
          </a:xfrm>
        </p:grpSpPr>
        <p:sp>
          <p:nvSpPr>
            <p:cNvPr id="36" name="Rectangle 35">
              <a:extLst>
                <a:ext uri="{FF2B5EF4-FFF2-40B4-BE49-F238E27FC236}">
                  <a16:creationId xmlns:a16="http://schemas.microsoft.com/office/drawing/2014/main" id="{65A0AAF5-45DE-840B-E5E9-A1E6820CB42C}"/>
                </a:ext>
              </a:extLst>
            </p:cNvPr>
            <p:cNvSpPr/>
            <p:nvPr/>
          </p:nvSpPr>
          <p:spPr>
            <a:xfrm>
              <a:off x="255747" y="11576843"/>
              <a:ext cx="10049559" cy="10418237"/>
            </a:xfrm>
            <a:prstGeom prst="rect">
              <a:avLst/>
            </a:prstGeom>
            <a:ln cap="rnd">
              <a:round/>
            </a:ln>
            <a:effectLst/>
          </p:spPr>
          <p:style>
            <a:lnRef idx="2">
              <a:schemeClr val="dk1">
                <a:shade val="15000"/>
              </a:schemeClr>
            </a:lnRef>
            <a:fillRef idx="1">
              <a:schemeClr val="dk1"/>
            </a:fillRef>
            <a:effectRef idx="0">
              <a:schemeClr val="dk1"/>
            </a:effectRef>
            <a:fontRef idx="minor">
              <a:schemeClr val="lt1"/>
            </a:fontRef>
          </p:style>
          <p:txBody>
            <a:bodyPr wrap="square">
              <a:spAutoFit/>
            </a:bodyPr>
            <a:lstStyle/>
            <a:p>
              <a:pPr algn="just"/>
              <a:r>
                <a:rPr lang="en-US" sz="2800" b="1" dirty="0">
                  <a:solidFill>
                    <a:schemeClr val="bg1">
                      <a:lumMod val="85000"/>
                    </a:schemeClr>
                  </a:solidFill>
                  <a:latin typeface="Arial" panose="020B0604020202020204" pitchFamily="34" charset="0"/>
                  <a:cs typeface="Arial" panose="020B0604020202020204" pitchFamily="34" charset="0"/>
                </a:rPr>
                <a:t>Methods:</a:t>
              </a:r>
            </a:p>
            <a:p>
              <a:pPr algn="just"/>
              <a:endParaRPr lang="en-US" sz="2800" b="1" dirty="0">
                <a:solidFill>
                  <a:schemeClr val="bg1">
                    <a:lumMod val="95000"/>
                  </a:schemeClr>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600" dirty="0">
                  <a:solidFill>
                    <a:schemeClr val="bg1">
                      <a:lumMod val="75000"/>
                    </a:schemeClr>
                  </a:solidFill>
                  <a:latin typeface="Arial" panose="020B0604020202020204" pitchFamily="34" charset="0"/>
                  <a:cs typeface="Arial" panose="020B0604020202020204" pitchFamily="34" charset="0"/>
                </a:rPr>
                <a:t>Our mass wasting classification is adopted from [3] which categorizes 6 different classes namely: fall, topple, slides, lateral spread, flows, and complex mechanisms. </a:t>
              </a:r>
            </a:p>
            <a:p>
              <a:pPr marL="457200" indent="-457200" algn="just">
                <a:buFont typeface="Arial" panose="020B0604020202020204" pitchFamily="34" charset="0"/>
                <a:buChar char="•"/>
              </a:pPr>
              <a:r>
                <a:rPr lang="en-US" sz="2600" dirty="0">
                  <a:solidFill>
                    <a:schemeClr val="bg1">
                      <a:lumMod val="75000"/>
                    </a:schemeClr>
                  </a:solidFill>
                  <a:latin typeface="Arial" panose="020B0604020202020204" pitchFamily="34" charset="0"/>
                  <a:cs typeface="Arial" panose="020B0604020202020204" pitchFamily="34" charset="0"/>
                </a:rPr>
                <a:t>Each category reveals various modes of morphological features, material properties, and surface conditions. </a:t>
              </a:r>
            </a:p>
            <a:p>
              <a:pPr marL="457200" indent="-457200" algn="just">
                <a:buFont typeface="Arial" panose="020B0604020202020204" pitchFamily="34" charset="0"/>
                <a:buChar char="•"/>
              </a:pPr>
              <a:r>
                <a:rPr lang="en-US" sz="2600" dirty="0">
                  <a:solidFill>
                    <a:schemeClr val="bg1">
                      <a:lumMod val="75000"/>
                    </a:schemeClr>
                  </a:solidFill>
                  <a:latin typeface="Arial" panose="020B0604020202020204" pitchFamily="34" charset="0"/>
                  <a:cs typeface="Arial" panose="020B0604020202020204" pitchFamily="34" charset="0"/>
                </a:rPr>
                <a:t>On Europa, based on indicators (Table 1), two common morphological types were noted: </a:t>
              </a:r>
              <a:r>
                <a:rPr lang="en-US" sz="2600" dirty="0">
                  <a:solidFill>
                    <a:srgbClr val="FF0000"/>
                  </a:solidFill>
                  <a:latin typeface="Arial" panose="020B0604020202020204" pitchFamily="34" charset="0"/>
                  <a:cs typeface="Arial" panose="020B0604020202020204" pitchFamily="34" charset="0"/>
                </a:rPr>
                <a:t>slump</a:t>
              </a:r>
              <a:r>
                <a:rPr lang="en-US" sz="2600" dirty="0">
                  <a:solidFill>
                    <a:schemeClr val="bg1">
                      <a:lumMod val="75000"/>
                    </a:schemeClr>
                  </a:solidFill>
                  <a:latin typeface="Arial" panose="020B0604020202020204" pitchFamily="34" charset="0"/>
                  <a:cs typeface="Arial" panose="020B0604020202020204" pitchFamily="34" charset="0"/>
                </a:rPr>
                <a:t> (rotational slides) exhibiting no spreading at lateral margins, but a large cohesive block of deposit material is observed and </a:t>
              </a:r>
              <a:r>
                <a:rPr lang="en-US" sz="2600" dirty="0">
                  <a:solidFill>
                    <a:srgbClr val="FFC000"/>
                  </a:solidFill>
                  <a:latin typeface="Arial" panose="020B0604020202020204" pitchFamily="34" charset="0"/>
                  <a:cs typeface="Arial" panose="020B0604020202020204" pitchFamily="34" charset="0"/>
                </a:rPr>
                <a:t>slides</a:t>
              </a:r>
              <a:r>
                <a:rPr lang="en-US" sz="2600" dirty="0">
                  <a:solidFill>
                    <a:schemeClr val="bg1">
                      <a:lumMod val="75000"/>
                    </a:schemeClr>
                  </a:solidFill>
                  <a:latin typeface="Arial" panose="020B0604020202020204" pitchFamily="34" charset="0"/>
                  <a:cs typeface="Arial" panose="020B0604020202020204" pitchFamily="34" charset="0"/>
                </a:rPr>
                <a:t> associated with granular-like behavior.</a:t>
              </a:r>
            </a:p>
            <a:p>
              <a:pPr marL="457200" indent="-457200" algn="just">
                <a:buFont typeface="Arial" panose="020B0604020202020204" pitchFamily="34" charset="0"/>
                <a:buChar char="•"/>
              </a:pPr>
              <a:r>
                <a:rPr lang="en-US" sz="2600" dirty="0">
                  <a:solidFill>
                    <a:schemeClr val="bg1">
                      <a:lumMod val="75000"/>
                    </a:schemeClr>
                  </a:solidFill>
                  <a:latin typeface="Arial" panose="020B0604020202020204" pitchFamily="34" charset="0"/>
                  <a:cs typeface="Arial" panose="020B0604020202020204" pitchFamily="34" charset="0"/>
                </a:rPr>
                <a:t>The mobility of mass wasting deposits is measured by estimating the </a:t>
              </a:r>
              <a:r>
                <a:rPr lang="en-US" sz="2600" dirty="0">
                  <a:solidFill>
                    <a:srgbClr val="FFC000"/>
                  </a:solidFill>
                  <a:latin typeface="Arial" panose="020B0604020202020204" pitchFamily="34" charset="0"/>
                  <a:cs typeface="Arial" panose="020B0604020202020204" pitchFamily="34" charset="0"/>
                </a:rPr>
                <a:t>effective coefficient of friction</a:t>
              </a:r>
              <a:r>
                <a:rPr lang="en-US" sz="2600" dirty="0">
                  <a:solidFill>
                    <a:schemeClr val="bg1">
                      <a:lumMod val="75000"/>
                    </a:schemeClr>
                  </a:solidFill>
                  <a:latin typeface="Arial" panose="020B0604020202020204" pitchFamily="34" charset="0"/>
                  <a:cs typeface="Arial" panose="020B0604020202020204" pitchFamily="34" charset="0"/>
                </a:rPr>
                <a:t>,  known as Heim’s ratio</a:t>
              </a:r>
            </a:p>
            <a:p>
              <a:pPr algn="ctr">
                <a:lnSpc>
                  <a:spcPct val="150000"/>
                </a:lnSpc>
              </a:pPr>
              <a:r>
                <a:rPr lang="en-US" sz="2600" i="1" dirty="0">
                  <a:solidFill>
                    <a:schemeClr val="bg1">
                      <a:lumMod val="75000"/>
                    </a:schemeClr>
                  </a:solidFill>
                  <a:latin typeface="Arial" panose="020B0604020202020204" pitchFamily="34" charset="0"/>
                  <a:cs typeface="Arial" panose="020B0604020202020204" pitchFamily="34" charset="0"/>
                </a:rPr>
                <a:t>(µ) = Drop height (h)/ Run-out length (L)</a:t>
              </a:r>
            </a:p>
            <a:p>
              <a:pPr algn="ctr">
                <a:lnSpc>
                  <a:spcPct val="150000"/>
                </a:lnSpc>
              </a:pPr>
              <a:r>
                <a:rPr lang="en-US" sz="2800" i="1" dirty="0">
                  <a:solidFill>
                    <a:schemeClr val="bg1">
                      <a:lumMod val="75000"/>
                    </a:schemeClr>
                  </a:solidFill>
                  <a:latin typeface="Arial" panose="020B0604020202020204" pitchFamily="34" charset="0"/>
                  <a:cs typeface="Arial" panose="020B0604020202020204" pitchFamily="34" charset="0"/>
                </a:rPr>
                <a:t> </a:t>
              </a:r>
            </a:p>
            <a:p>
              <a:pPr algn="just"/>
              <a:endParaRPr lang="en-US" sz="2800" dirty="0">
                <a:solidFill>
                  <a:schemeClr val="bg1">
                    <a:lumMod val="75000"/>
                  </a:schemeClr>
                </a:solidFill>
                <a:latin typeface="Arial" panose="020B0604020202020204" pitchFamily="34" charset="0"/>
                <a:cs typeface="Arial" panose="020B0604020202020204" pitchFamily="34" charset="0"/>
              </a:endParaRPr>
            </a:p>
            <a:p>
              <a:pPr algn="just"/>
              <a:endParaRPr lang="en-US" sz="2800" dirty="0">
                <a:solidFill>
                  <a:schemeClr val="bg1">
                    <a:lumMod val="75000"/>
                  </a:schemeClr>
                </a:solidFill>
                <a:latin typeface="Arial" panose="020B0604020202020204" pitchFamily="34" charset="0"/>
                <a:cs typeface="Arial" panose="020B0604020202020204" pitchFamily="34" charset="0"/>
              </a:endParaRPr>
            </a:p>
            <a:p>
              <a:pPr algn="just"/>
              <a:endParaRPr lang="en-US" sz="2800" dirty="0">
                <a:solidFill>
                  <a:schemeClr val="bg1">
                    <a:lumMod val="75000"/>
                  </a:schemeClr>
                </a:solidFill>
                <a:latin typeface="Arial" panose="020B0604020202020204" pitchFamily="34" charset="0"/>
                <a:cs typeface="Arial" panose="020B0604020202020204" pitchFamily="34" charset="0"/>
              </a:endParaRPr>
            </a:p>
            <a:p>
              <a:pPr algn="just"/>
              <a:endParaRPr lang="en-US" sz="2800" dirty="0">
                <a:solidFill>
                  <a:schemeClr val="bg1">
                    <a:lumMod val="75000"/>
                  </a:schemeClr>
                </a:solidFill>
                <a:latin typeface="Arial" panose="020B0604020202020204" pitchFamily="34" charset="0"/>
                <a:cs typeface="Arial" panose="020B0604020202020204" pitchFamily="34" charset="0"/>
              </a:endParaRPr>
            </a:p>
            <a:p>
              <a:pPr algn="just"/>
              <a:endParaRPr lang="en-US" sz="2800" dirty="0">
                <a:solidFill>
                  <a:schemeClr val="bg1">
                    <a:lumMod val="75000"/>
                  </a:schemeClr>
                </a:solidFill>
                <a:latin typeface="Arial" panose="020B0604020202020204" pitchFamily="34" charset="0"/>
                <a:cs typeface="Arial" panose="020B0604020202020204" pitchFamily="34" charset="0"/>
              </a:endParaRPr>
            </a:p>
            <a:p>
              <a:pPr algn="just"/>
              <a:endParaRPr lang="en-US" sz="2800" dirty="0">
                <a:solidFill>
                  <a:schemeClr val="bg1">
                    <a:lumMod val="75000"/>
                  </a:schemeClr>
                </a:solidFill>
                <a:latin typeface="Arial" panose="020B0604020202020204" pitchFamily="34" charset="0"/>
                <a:cs typeface="Arial" panose="020B0604020202020204" pitchFamily="34" charset="0"/>
              </a:endParaRPr>
            </a:p>
            <a:p>
              <a:pPr algn="just"/>
              <a:endParaRPr lang="en-US" sz="2800" dirty="0">
                <a:solidFill>
                  <a:schemeClr val="bg1">
                    <a:lumMod val="75000"/>
                  </a:schemeClr>
                </a:solidFill>
                <a:latin typeface="Arial" panose="020B0604020202020204" pitchFamily="34" charset="0"/>
                <a:cs typeface="Arial" panose="020B0604020202020204" pitchFamily="34" charset="0"/>
              </a:endParaRPr>
            </a:p>
          </p:txBody>
        </p:sp>
        <p:pic>
          <p:nvPicPr>
            <p:cNvPr id="34" name="Picture 33">
              <a:extLst>
                <a:ext uri="{FF2B5EF4-FFF2-40B4-BE49-F238E27FC236}">
                  <a16:creationId xmlns:a16="http://schemas.microsoft.com/office/drawing/2014/main" id="{8C62FE98-1B51-4A8B-6639-0201626FEAF6}"/>
                </a:ext>
              </a:extLst>
            </p:cNvPr>
            <p:cNvPicPr>
              <a:picLocks noChangeAspect="1"/>
            </p:cNvPicPr>
            <p:nvPr/>
          </p:nvPicPr>
          <p:blipFill>
            <a:blip r:embed="rId5"/>
            <a:stretch>
              <a:fillRect/>
            </a:stretch>
          </p:blipFill>
          <p:spPr>
            <a:xfrm>
              <a:off x="466630" y="18391089"/>
              <a:ext cx="9655975" cy="3640508"/>
            </a:xfrm>
            <a:prstGeom prst="rect">
              <a:avLst/>
            </a:prstGeom>
          </p:spPr>
        </p:pic>
      </p:grpSp>
      <p:grpSp>
        <p:nvGrpSpPr>
          <p:cNvPr id="13" name="Group 12">
            <a:extLst>
              <a:ext uri="{FF2B5EF4-FFF2-40B4-BE49-F238E27FC236}">
                <a16:creationId xmlns:a16="http://schemas.microsoft.com/office/drawing/2014/main" id="{1A0311D3-B589-39E3-8B4E-71F91B048828}"/>
              </a:ext>
            </a:extLst>
          </p:cNvPr>
          <p:cNvGrpSpPr/>
          <p:nvPr/>
        </p:nvGrpSpPr>
        <p:grpSpPr>
          <a:xfrm>
            <a:off x="10586703" y="12089400"/>
            <a:ext cx="10941379" cy="13760880"/>
            <a:chOff x="10586703" y="12089400"/>
            <a:chExt cx="10941379" cy="13760880"/>
          </a:xfrm>
        </p:grpSpPr>
        <p:sp>
          <p:nvSpPr>
            <p:cNvPr id="43" name="TextBox 42">
              <a:extLst>
                <a:ext uri="{FF2B5EF4-FFF2-40B4-BE49-F238E27FC236}">
                  <a16:creationId xmlns:a16="http://schemas.microsoft.com/office/drawing/2014/main" id="{C2D7713A-2B38-8CE6-79EE-9ED03494AB40}"/>
                </a:ext>
              </a:extLst>
            </p:cNvPr>
            <p:cNvSpPr txBox="1"/>
            <p:nvPr/>
          </p:nvSpPr>
          <p:spPr>
            <a:xfrm>
              <a:off x="10598300" y="12367968"/>
              <a:ext cx="5787300" cy="4093428"/>
            </a:xfrm>
            <a:prstGeom prst="rect">
              <a:avLst/>
            </a:prstGeom>
            <a:noFill/>
          </p:spPr>
          <p:txBody>
            <a:bodyPr wrap="square" rtlCol="0">
              <a:spAutoFit/>
            </a:bodyPr>
            <a:lstStyle/>
            <a:p>
              <a:pPr algn="just"/>
              <a:r>
                <a:rPr lang="en-US" sz="2600" dirty="0">
                  <a:solidFill>
                    <a:schemeClr val="bg1">
                      <a:lumMod val="75000"/>
                    </a:schemeClr>
                  </a:solidFill>
                  <a:latin typeface="Arial" panose="020B0604020202020204" pitchFamily="34" charset="0"/>
                  <a:cs typeface="Arial" panose="020B0604020202020204" pitchFamily="34" charset="0"/>
                </a:rPr>
                <a:t>(A) </a:t>
              </a:r>
              <a:r>
                <a:rPr lang="en-US" sz="2600" dirty="0">
                  <a:solidFill>
                    <a:srgbClr val="FF0000"/>
                  </a:solidFill>
                  <a:latin typeface="Arial" panose="020B0604020202020204" pitchFamily="34" charset="0"/>
                  <a:cs typeface="Arial" panose="020B0604020202020204" pitchFamily="34" charset="0"/>
                </a:rPr>
                <a:t>Slumping block:</a:t>
              </a:r>
              <a:r>
                <a:rPr lang="en-US" sz="2600" dirty="0">
                  <a:solidFill>
                    <a:srgbClr val="FFC000"/>
                  </a:solidFill>
                  <a:latin typeface="Arial" panose="020B0604020202020204" pitchFamily="34" charset="0"/>
                  <a:cs typeface="Arial" panose="020B0604020202020204" pitchFamily="34" charset="0"/>
                </a:rPr>
                <a:t> </a:t>
              </a:r>
              <a:r>
                <a:rPr lang="en-US" sz="2600" dirty="0">
                  <a:solidFill>
                    <a:schemeClr val="bg1">
                      <a:lumMod val="75000"/>
                    </a:schemeClr>
                  </a:solidFill>
                  <a:latin typeface="Arial" panose="020B0604020202020204" pitchFamily="34" charset="0"/>
                  <a:cs typeface="Arial" panose="020B0604020202020204" pitchFamily="34" charset="0"/>
                </a:rPr>
                <a:t>Within Cilix (dia.: ~19 km) a ruptured slump block (~11.8 Km</a:t>
              </a:r>
              <a:r>
                <a:rPr lang="en-US" sz="2600" baseline="30000" dirty="0">
                  <a:solidFill>
                    <a:schemeClr val="bg1">
                      <a:lumMod val="75000"/>
                    </a:schemeClr>
                  </a:solidFill>
                  <a:latin typeface="Arial" panose="020B0604020202020204" pitchFamily="34" charset="0"/>
                  <a:cs typeface="Arial" panose="020B0604020202020204" pitchFamily="34" charset="0"/>
                </a:rPr>
                <a:t>2</a:t>
              </a:r>
              <a:r>
                <a:rPr lang="en-US" sz="2600" dirty="0">
                  <a:solidFill>
                    <a:schemeClr val="bg1">
                      <a:lumMod val="75000"/>
                    </a:schemeClr>
                  </a:solidFill>
                  <a:latin typeface="Arial" panose="020B0604020202020204" pitchFamily="34" charset="0"/>
                  <a:cs typeface="Arial" panose="020B0604020202020204" pitchFamily="34" charset="0"/>
                </a:rPr>
                <a:t> area highlighted in red dashed line) in the SW region of the crater was observed. Cohesion within the detached mass prevents extensive spreading, causing a step-like topographic profile with one or multiple scarps (an overall elevation difference of ~0.02 Km).</a:t>
              </a:r>
            </a:p>
          </p:txBody>
        </p:sp>
        <p:sp>
          <p:nvSpPr>
            <p:cNvPr id="25" name="TextBox 24">
              <a:extLst>
                <a:ext uri="{FF2B5EF4-FFF2-40B4-BE49-F238E27FC236}">
                  <a16:creationId xmlns:a16="http://schemas.microsoft.com/office/drawing/2014/main" id="{9031D8DC-8456-553B-6655-F5D97C398CDE}"/>
                </a:ext>
              </a:extLst>
            </p:cNvPr>
            <p:cNvSpPr txBox="1"/>
            <p:nvPr/>
          </p:nvSpPr>
          <p:spPr>
            <a:xfrm>
              <a:off x="10598299" y="16561956"/>
              <a:ext cx="5787300" cy="3693319"/>
            </a:xfrm>
            <a:prstGeom prst="rect">
              <a:avLst/>
            </a:prstGeom>
            <a:noFill/>
          </p:spPr>
          <p:txBody>
            <a:bodyPr wrap="square" rtlCol="0">
              <a:spAutoFit/>
            </a:bodyPr>
            <a:lstStyle/>
            <a:p>
              <a:pPr algn="just"/>
              <a:r>
                <a:rPr lang="en-US" sz="2600" dirty="0">
                  <a:solidFill>
                    <a:schemeClr val="bg1">
                      <a:lumMod val="75000"/>
                    </a:schemeClr>
                  </a:solidFill>
                  <a:latin typeface="Arial" panose="020B0604020202020204" pitchFamily="34" charset="0"/>
                  <a:cs typeface="Arial" panose="020B0604020202020204" pitchFamily="34" charset="0"/>
                </a:rPr>
                <a:t>(B) </a:t>
              </a:r>
              <a:r>
                <a:rPr lang="en-US" sz="2600" dirty="0">
                  <a:solidFill>
                    <a:srgbClr val="FFC000"/>
                  </a:solidFill>
                  <a:latin typeface="Arial" panose="020B0604020202020204" pitchFamily="34" charset="0"/>
                  <a:cs typeface="Arial" panose="020B0604020202020204" pitchFamily="34" charset="0"/>
                </a:rPr>
                <a:t>Granular slides</a:t>
              </a:r>
              <a:r>
                <a:rPr lang="en-US" sz="2600" dirty="0">
                  <a:solidFill>
                    <a:schemeClr val="bg1">
                      <a:lumMod val="75000"/>
                    </a:schemeClr>
                  </a:solidFill>
                  <a:latin typeface="Arial" panose="020B0604020202020204" pitchFamily="34" charset="0"/>
                  <a:cs typeface="Arial" panose="020B0604020202020204" pitchFamily="34" charset="0"/>
                </a:rPr>
                <a:t>: Within Conamara Chaos, we observed a narrow deformation zone along the steep slope of plates. The upper section of the plate is dissected by the bedrock chutes serving as an alley for weathered gullies, typically forming straight channels.  From the foot of the chute, the detached deposit is  </a:t>
              </a:r>
            </a:p>
          </p:txBody>
        </p:sp>
        <p:sp>
          <p:nvSpPr>
            <p:cNvPr id="27" name="TextBox 26">
              <a:extLst>
                <a:ext uri="{FF2B5EF4-FFF2-40B4-BE49-F238E27FC236}">
                  <a16:creationId xmlns:a16="http://schemas.microsoft.com/office/drawing/2014/main" id="{274617C0-47B4-1279-79E1-48F1E020839B}"/>
                </a:ext>
              </a:extLst>
            </p:cNvPr>
            <p:cNvSpPr txBox="1"/>
            <p:nvPr/>
          </p:nvSpPr>
          <p:spPr>
            <a:xfrm>
              <a:off x="10611851" y="20150399"/>
              <a:ext cx="3124158" cy="4893647"/>
            </a:xfrm>
            <a:prstGeom prst="rect">
              <a:avLst/>
            </a:prstGeom>
            <a:noFill/>
          </p:spPr>
          <p:txBody>
            <a:bodyPr wrap="square" rtlCol="0">
              <a:spAutoFit/>
            </a:bodyPr>
            <a:lstStyle/>
            <a:p>
              <a:pPr algn="just"/>
              <a:r>
                <a:rPr lang="en-US" sz="2600" dirty="0">
                  <a:solidFill>
                    <a:schemeClr val="bg1">
                      <a:lumMod val="75000"/>
                    </a:schemeClr>
                  </a:solidFill>
                  <a:latin typeface="Arial" panose="020B0604020202020204" pitchFamily="34" charset="0"/>
                  <a:cs typeface="Arial" panose="020B0604020202020204" pitchFamily="34" charset="0"/>
                </a:rPr>
                <a:t>accumulated at the bottom, forming a thick bulge-like morphology at the terminal nearby to the base of the slope. </a:t>
              </a:r>
            </a:p>
            <a:p>
              <a:pPr algn="just"/>
              <a:r>
                <a:rPr lang="en-US" sz="2600" dirty="0">
                  <a:solidFill>
                    <a:schemeClr val="bg1">
                      <a:lumMod val="75000"/>
                    </a:schemeClr>
                  </a:solidFill>
                  <a:latin typeface="Arial" panose="020B0604020202020204" pitchFamily="34" charset="0"/>
                  <a:cs typeface="Arial" panose="020B0604020202020204" pitchFamily="34" charset="0"/>
                </a:rPr>
                <a:t>(C) On Europa there is a trend of </a:t>
              </a:r>
              <a:r>
                <a:rPr lang="en-US" sz="2600" dirty="0">
                  <a:solidFill>
                    <a:srgbClr val="FFC000"/>
                  </a:solidFill>
                  <a:latin typeface="Arial" panose="020B0604020202020204" pitchFamily="34" charset="0"/>
                  <a:cs typeface="Arial" panose="020B0604020202020204" pitchFamily="34" charset="0"/>
                </a:rPr>
                <a:t>decreasing H/L</a:t>
              </a:r>
              <a:r>
                <a:rPr lang="en-US" sz="2600" dirty="0">
                  <a:solidFill>
                    <a:schemeClr val="bg1">
                      <a:lumMod val="75000"/>
                    </a:schemeClr>
                  </a:solidFill>
                  <a:latin typeface="Arial" panose="020B0604020202020204" pitchFamily="34" charset="0"/>
                  <a:cs typeface="Arial" panose="020B0604020202020204" pitchFamily="34" charset="0"/>
                </a:rPr>
                <a:t> with </a:t>
              </a:r>
              <a:r>
                <a:rPr lang="en-US" sz="2600" dirty="0">
                  <a:solidFill>
                    <a:srgbClr val="FF0000"/>
                  </a:solidFill>
                  <a:latin typeface="Arial" panose="020B0604020202020204" pitchFamily="34" charset="0"/>
                  <a:cs typeface="Arial" panose="020B0604020202020204" pitchFamily="34" charset="0"/>
                </a:rPr>
                <a:t>increasing deposit L </a:t>
              </a:r>
              <a:r>
                <a:rPr lang="en-US" sz="2600" dirty="0">
                  <a:solidFill>
                    <a:schemeClr val="bg1">
                      <a:lumMod val="75000"/>
                    </a:schemeClr>
                  </a:solidFill>
                  <a:latin typeface="Arial" panose="020B0604020202020204" pitchFamily="34" charset="0"/>
                  <a:cs typeface="Arial" panose="020B0604020202020204" pitchFamily="34" charset="0"/>
                </a:rPr>
                <a:t>and a slope of</a:t>
              </a:r>
            </a:p>
          </p:txBody>
        </p:sp>
        <p:sp>
          <p:nvSpPr>
            <p:cNvPr id="29" name="TextBox 28">
              <a:extLst>
                <a:ext uri="{FF2B5EF4-FFF2-40B4-BE49-F238E27FC236}">
                  <a16:creationId xmlns:a16="http://schemas.microsoft.com/office/drawing/2014/main" id="{49783AE4-7904-88B2-A265-322B18EAEC2A}"/>
                </a:ext>
              </a:extLst>
            </p:cNvPr>
            <p:cNvSpPr txBox="1"/>
            <p:nvPr/>
          </p:nvSpPr>
          <p:spPr>
            <a:xfrm>
              <a:off x="10586703" y="24957728"/>
              <a:ext cx="10921705" cy="892552"/>
            </a:xfrm>
            <a:prstGeom prst="rect">
              <a:avLst/>
            </a:prstGeom>
            <a:noFill/>
          </p:spPr>
          <p:txBody>
            <a:bodyPr wrap="square" rtlCol="0">
              <a:spAutoFit/>
            </a:bodyPr>
            <a:lstStyle/>
            <a:p>
              <a:r>
                <a:rPr lang="en-US" sz="2600" dirty="0">
                  <a:solidFill>
                    <a:schemeClr val="bg1">
                      <a:lumMod val="75000"/>
                    </a:schemeClr>
                  </a:solidFill>
                  <a:latin typeface="Arial" panose="020B0604020202020204" pitchFamily="34" charset="0"/>
                  <a:cs typeface="Arial" panose="020B0604020202020204" pitchFamily="34" charset="0"/>
                </a:rPr>
                <a:t>-0.40±0.3. The H/L scatter is between </a:t>
              </a:r>
              <a:r>
                <a:rPr lang="en-US" sz="2600" dirty="0">
                  <a:solidFill>
                    <a:srgbClr val="FFC000"/>
                  </a:solidFill>
                  <a:latin typeface="Arial" panose="020B0604020202020204" pitchFamily="34" charset="0"/>
                  <a:cs typeface="Arial" panose="020B0604020202020204" pitchFamily="34" charset="0"/>
                </a:rPr>
                <a:t>0.1- 0.6</a:t>
              </a:r>
              <a:r>
                <a:rPr lang="en-US" sz="2600" dirty="0">
                  <a:solidFill>
                    <a:schemeClr val="bg1">
                      <a:lumMod val="75000"/>
                    </a:schemeClr>
                  </a:solidFill>
                  <a:latin typeface="Arial" panose="020B0604020202020204" pitchFamily="34" charset="0"/>
                  <a:cs typeface="Arial" panose="020B0604020202020204" pitchFamily="34" charset="0"/>
                </a:rPr>
                <a:t>, and for similar H/L a range of deposit L is observed.</a:t>
              </a:r>
              <a:endParaRPr lang="en-US" sz="2600" dirty="0"/>
            </a:p>
          </p:txBody>
        </p:sp>
        <p:grpSp>
          <p:nvGrpSpPr>
            <p:cNvPr id="7" name="Group 6">
              <a:extLst>
                <a:ext uri="{FF2B5EF4-FFF2-40B4-BE49-F238E27FC236}">
                  <a16:creationId xmlns:a16="http://schemas.microsoft.com/office/drawing/2014/main" id="{BC6E6CB7-DC7F-3A53-C653-0F8A8069F37D}"/>
                </a:ext>
              </a:extLst>
            </p:cNvPr>
            <p:cNvGrpSpPr/>
            <p:nvPr/>
          </p:nvGrpSpPr>
          <p:grpSpPr>
            <a:xfrm>
              <a:off x="13755682" y="12089400"/>
              <a:ext cx="7772400" cy="12731838"/>
              <a:chOff x="13755682" y="12089400"/>
              <a:chExt cx="7772400" cy="12731838"/>
            </a:xfrm>
          </p:grpSpPr>
          <p:grpSp>
            <p:nvGrpSpPr>
              <p:cNvPr id="28" name="Group 27">
                <a:extLst>
                  <a:ext uri="{FF2B5EF4-FFF2-40B4-BE49-F238E27FC236}">
                    <a16:creationId xmlns:a16="http://schemas.microsoft.com/office/drawing/2014/main" id="{4FD1911B-4836-8F44-88E7-1A60F460E686}"/>
                  </a:ext>
                </a:extLst>
              </p:cNvPr>
              <p:cNvGrpSpPr/>
              <p:nvPr/>
            </p:nvGrpSpPr>
            <p:grpSpPr>
              <a:xfrm>
                <a:off x="16558539" y="12089400"/>
                <a:ext cx="4949869" cy="8459871"/>
                <a:chOff x="16558539" y="12089400"/>
                <a:chExt cx="4949869" cy="8459871"/>
              </a:xfrm>
            </p:grpSpPr>
            <p:pic>
              <p:nvPicPr>
                <p:cNvPr id="22" name="Picture 21">
                  <a:extLst>
                    <a:ext uri="{FF2B5EF4-FFF2-40B4-BE49-F238E27FC236}">
                      <a16:creationId xmlns:a16="http://schemas.microsoft.com/office/drawing/2014/main" id="{09310D55-3093-5852-D23B-4BDFAD1C65E2}"/>
                    </a:ext>
                  </a:extLst>
                </p:cNvPr>
                <p:cNvPicPr>
                  <a:picLocks noChangeAspect="1"/>
                </p:cNvPicPr>
                <p:nvPr/>
              </p:nvPicPr>
              <p:blipFill rotWithShape="1">
                <a:blip r:embed="rId6"/>
                <a:srcRect l="2248" b="3739"/>
                <a:stretch/>
              </p:blipFill>
              <p:spPr>
                <a:xfrm>
                  <a:off x="16608535" y="16073500"/>
                  <a:ext cx="4899873" cy="4475771"/>
                </a:xfrm>
                <a:prstGeom prst="rect">
                  <a:avLst/>
                </a:prstGeom>
              </p:spPr>
            </p:pic>
            <p:pic>
              <p:nvPicPr>
                <p:cNvPr id="31" name="Picture 30">
                  <a:extLst>
                    <a:ext uri="{FF2B5EF4-FFF2-40B4-BE49-F238E27FC236}">
                      <a16:creationId xmlns:a16="http://schemas.microsoft.com/office/drawing/2014/main" id="{4400314D-6BBD-A10A-33DE-2B5054D222F1}"/>
                    </a:ext>
                  </a:extLst>
                </p:cNvPr>
                <p:cNvPicPr>
                  <a:picLocks noChangeAspect="1"/>
                </p:cNvPicPr>
                <p:nvPr/>
              </p:nvPicPr>
              <p:blipFill rotWithShape="1">
                <a:blip r:embed="rId7"/>
                <a:srcRect l="1184" b="1824"/>
                <a:stretch/>
              </p:blipFill>
              <p:spPr>
                <a:xfrm>
                  <a:off x="16558539" y="12089400"/>
                  <a:ext cx="4949869" cy="3805169"/>
                </a:xfrm>
                <a:prstGeom prst="rect">
                  <a:avLst/>
                </a:prstGeom>
              </p:spPr>
            </p:pic>
          </p:grpSp>
          <p:grpSp>
            <p:nvGrpSpPr>
              <p:cNvPr id="6" name="Group 5">
                <a:extLst>
                  <a:ext uri="{FF2B5EF4-FFF2-40B4-BE49-F238E27FC236}">
                    <a16:creationId xmlns:a16="http://schemas.microsoft.com/office/drawing/2014/main" id="{31C0151D-2813-BCEF-3BE6-E0E869C6E8B0}"/>
                  </a:ext>
                </a:extLst>
              </p:cNvPr>
              <p:cNvGrpSpPr/>
              <p:nvPr/>
            </p:nvGrpSpPr>
            <p:grpSpPr>
              <a:xfrm>
                <a:off x="13755682" y="20669727"/>
                <a:ext cx="7772400" cy="4151511"/>
                <a:chOff x="13755682" y="20669727"/>
                <a:chExt cx="7772400" cy="4151511"/>
              </a:xfrm>
            </p:grpSpPr>
            <p:pic>
              <p:nvPicPr>
                <p:cNvPr id="24" name="Picture 23">
                  <a:extLst>
                    <a:ext uri="{FF2B5EF4-FFF2-40B4-BE49-F238E27FC236}">
                      <a16:creationId xmlns:a16="http://schemas.microsoft.com/office/drawing/2014/main" id="{F2047795-324C-3051-A382-3A33E8C7CD8B}"/>
                    </a:ext>
                  </a:extLst>
                </p:cNvPr>
                <p:cNvPicPr>
                  <a:picLocks noChangeAspect="1"/>
                </p:cNvPicPr>
                <p:nvPr/>
              </p:nvPicPr>
              <p:blipFill>
                <a:blip r:embed="rId8"/>
                <a:stretch>
                  <a:fillRect/>
                </a:stretch>
              </p:blipFill>
              <p:spPr>
                <a:xfrm>
                  <a:off x="13755682" y="20669727"/>
                  <a:ext cx="7772400" cy="4095456"/>
                </a:xfrm>
                <a:prstGeom prst="rect">
                  <a:avLst/>
                </a:prstGeom>
              </p:spPr>
            </p:pic>
            <p:sp>
              <p:nvSpPr>
                <p:cNvPr id="5" name="TextBox 4">
                  <a:extLst>
                    <a:ext uri="{FF2B5EF4-FFF2-40B4-BE49-F238E27FC236}">
                      <a16:creationId xmlns:a16="http://schemas.microsoft.com/office/drawing/2014/main" id="{0A77BFFB-5582-1F16-0E2B-711EA0A3BD01}"/>
                    </a:ext>
                  </a:extLst>
                </p:cNvPr>
                <p:cNvSpPr txBox="1"/>
                <p:nvPr/>
              </p:nvSpPr>
              <p:spPr>
                <a:xfrm>
                  <a:off x="13768434" y="24298018"/>
                  <a:ext cx="428368"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C</a:t>
                  </a:r>
                </a:p>
              </p:txBody>
            </p:sp>
          </p:grpSp>
        </p:grpSp>
      </p:grpSp>
    </p:spTree>
    <p:extLst>
      <p:ext uri="{BB962C8B-B14F-4D97-AF65-F5344CB8AC3E}">
        <p14:creationId xmlns:p14="http://schemas.microsoft.com/office/powerpoint/2010/main" val="1899794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3264</TotalTime>
  <Words>969</Words>
  <Application>Microsoft Office PowerPoint</Application>
  <PresentationFormat>Custom</PresentationFormat>
  <Paragraphs>95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Book Antiqua</vt:lpstr>
      <vt:lpstr>Calibri</vt:lpstr>
      <vt:lpstr>Calibri Light</vt:lpstr>
      <vt:lpstr>Helvetica</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Hong, Sophia (US 1212)</cp:lastModifiedBy>
  <cp:revision>70</cp:revision>
  <dcterms:created xsi:type="dcterms:W3CDTF">2022-08-22T17:05:38Z</dcterms:created>
  <dcterms:modified xsi:type="dcterms:W3CDTF">2023-11-29T04:09:05Z</dcterms:modified>
</cp:coreProperties>
</file>