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CCBEA06-7298-F5AF-E46F-36D6DE6EBD85}" name="Hong, Sophia (US 1200)" initials="HS(1" userId="S::ana.s.hong@jpl.nasa.gov::8ed35a80-99c1-44c0-b57b-9b3aa285e4d8" providerId="AD"/>
  <p188:author id="{9F1056C4-72A9-A504-F5CB-4FBBE654700D}" name="Castaneda, Lupe (US 1230)" initials="CL(1" userId="S::Guadalupe.Castaneda@jpl.nasa.gov::6691f1d8-cdcc-421d-b26a-5c6cdec0460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51415"/>
    <a:srgbClr val="9F2B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54E07A-AB30-49E4-8AD1-E251CCF97CEB}" v="505" dt="2023-10-13T07:26:42.8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493" autoAdjust="0"/>
    <p:restoredTop sz="96405"/>
  </p:normalViewPr>
  <p:slideViewPr>
    <p:cSldViewPr snapToGrid="0">
      <p:cViewPr varScale="1">
        <p:scale>
          <a:sx n="26" d="100"/>
          <a:sy n="26" d="100"/>
        </p:scale>
        <p:origin x="6149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5387342"/>
            <a:ext cx="18653760" cy="11460480"/>
          </a:xfrm>
        </p:spPr>
        <p:txBody>
          <a:bodyPr anchor="b"/>
          <a:lstStyle>
            <a:lvl1pPr algn="ctr"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7289782"/>
            <a:ext cx="16459200" cy="7947658"/>
          </a:xfrm>
        </p:spPr>
        <p:txBody>
          <a:bodyPr/>
          <a:lstStyle>
            <a:lvl1pPr marL="0" indent="0" algn="ctr">
              <a:buNone/>
              <a:defRPr sz="5760"/>
            </a:lvl1pPr>
            <a:lvl2pPr marL="1097280" indent="0" algn="ctr">
              <a:buNone/>
              <a:defRPr sz="4800"/>
            </a:lvl2pPr>
            <a:lvl3pPr marL="2194560" indent="0" algn="ctr">
              <a:buNone/>
              <a:defRPr sz="4320"/>
            </a:lvl3pPr>
            <a:lvl4pPr marL="3291840" indent="0" algn="ctr">
              <a:buNone/>
              <a:defRPr sz="3840"/>
            </a:lvl4pPr>
            <a:lvl5pPr marL="4389120" indent="0" algn="ctr">
              <a:buNone/>
              <a:defRPr sz="3840"/>
            </a:lvl5pPr>
            <a:lvl6pPr marL="5486400" indent="0" algn="ctr">
              <a:buNone/>
              <a:defRPr sz="3840"/>
            </a:lvl6pPr>
            <a:lvl7pPr marL="6583680" indent="0" algn="ctr">
              <a:buNone/>
              <a:defRPr sz="3840"/>
            </a:lvl7pPr>
            <a:lvl8pPr marL="7680960" indent="0" algn="ctr">
              <a:buNone/>
              <a:defRPr sz="3840"/>
            </a:lvl8pPr>
            <a:lvl9pPr marL="8778240" indent="0" algn="ctr">
              <a:buNone/>
              <a:defRPr sz="38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3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85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6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14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</p:spPr>
        <p:txBody>
          <a:bodyPr anchor="b"/>
          <a:lstStyle>
            <a:lvl1pPr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5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48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7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46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42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59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2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em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6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emf"/><Relationship Id="rId5" Type="http://schemas.openxmlformats.org/officeDocument/2006/relationships/image" Target="../media/image4.jpeg"/><Relationship Id="rId15" Type="http://schemas.openxmlformats.org/officeDocument/2006/relationships/image" Target="../media/image14.emf"/><Relationship Id="rId10" Type="http://schemas.openxmlformats.org/officeDocument/2006/relationships/image" Target="../media/image9.emf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DC416B70-A8AB-4B65-28DD-64F9D49F5624}"/>
              </a:ext>
            </a:extLst>
          </p:cNvPr>
          <p:cNvSpPr/>
          <p:nvPr/>
        </p:nvSpPr>
        <p:spPr>
          <a:xfrm>
            <a:off x="5614422" y="8888121"/>
            <a:ext cx="15990047" cy="6667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chemeClr val="bg1"/>
              </a:solidFill>
              <a:highlight>
                <a:srgbClr val="808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solidFill>
                <a:schemeClr val="bg1"/>
              </a:solidFill>
              <a:highlight>
                <a:srgbClr val="808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solidFill>
                <a:schemeClr val="bg1"/>
              </a:solidFill>
              <a:highlight>
                <a:srgbClr val="808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solidFill>
                <a:schemeClr val="bg1"/>
              </a:solidFill>
              <a:highlight>
                <a:srgbClr val="808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008870-3C96-F7DA-7C91-760C1D693711}"/>
              </a:ext>
            </a:extLst>
          </p:cNvPr>
          <p:cNvSpPr/>
          <p:nvPr/>
        </p:nvSpPr>
        <p:spPr>
          <a:xfrm>
            <a:off x="0" y="-54024"/>
            <a:ext cx="21945600" cy="22979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00"/>
              </a:highligh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4185AC-9F19-D1B5-3E2C-C165D877F433}"/>
              </a:ext>
            </a:extLst>
          </p:cNvPr>
          <p:cNvSpPr/>
          <p:nvPr/>
        </p:nvSpPr>
        <p:spPr>
          <a:xfrm>
            <a:off x="0" y="2422701"/>
            <a:ext cx="21945600" cy="622028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6A532A-FFBD-15D8-A09B-9CB6F0E3F99E}"/>
              </a:ext>
            </a:extLst>
          </p:cNvPr>
          <p:cNvSpPr txBox="1"/>
          <p:nvPr/>
        </p:nvSpPr>
        <p:spPr>
          <a:xfrm>
            <a:off x="729474" y="28632241"/>
            <a:ext cx="8050696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Helvetica" pitchFamily="2" charset="0"/>
                <a:cs typeface="Arial" panose="020B0604020202020204" pitchFamily="34" charset="0"/>
              </a:rPr>
              <a:t>National Aeronautics and Space Administration</a:t>
            </a:r>
          </a:p>
          <a:p>
            <a:pPr>
              <a:spcBef>
                <a:spcPts val="1800"/>
              </a:spcBef>
            </a:pPr>
            <a:r>
              <a:rPr lang="en-US" sz="2200" b="1" dirty="0">
                <a:latin typeface="Helvetica" pitchFamily="2" charset="0"/>
                <a:cs typeface="Arial" panose="020B0604020202020204" pitchFamily="34" charset="0"/>
              </a:rPr>
              <a:t>Jet Propulsion Laboratory</a:t>
            </a:r>
          </a:p>
          <a:p>
            <a:r>
              <a:rPr lang="en-US" sz="2200" dirty="0">
                <a:latin typeface="Helvetica" pitchFamily="2" charset="0"/>
                <a:cs typeface="Arial" panose="020B0604020202020204" pitchFamily="34" charset="0"/>
              </a:rPr>
              <a:t>California Institute of Technology</a:t>
            </a:r>
          </a:p>
          <a:p>
            <a:r>
              <a:rPr lang="en-US" sz="2200" dirty="0">
                <a:latin typeface="Helvetica" pitchFamily="2" charset="0"/>
                <a:cs typeface="Arial" panose="020B0604020202020204" pitchFamily="34" charset="0"/>
              </a:rPr>
              <a:t>Pasadena, California</a:t>
            </a:r>
          </a:p>
          <a:p>
            <a:endParaRPr lang="en-US" sz="2200" dirty="0"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en-US" sz="2200" b="1" dirty="0" err="1">
                <a:latin typeface="Helvetica" pitchFamily="2" charset="0"/>
                <a:cs typeface="Arial" panose="020B0604020202020204" pitchFamily="34" charset="0"/>
              </a:rPr>
              <a:t>www.nasa.gov</a:t>
            </a:r>
            <a:endParaRPr lang="en-US" sz="2200" b="1" dirty="0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8DB0F1-A907-BDB2-DC66-13092EE4F97A}"/>
              </a:ext>
            </a:extLst>
          </p:cNvPr>
          <p:cNvSpPr txBox="1"/>
          <p:nvPr/>
        </p:nvSpPr>
        <p:spPr>
          <a:xfrm>
            <a:off x="729474" y="835097"/>
            <a:ext cx="75152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National Aeronautics and Space Administration</a:t>
            </a:r>
            <a:endParaRPr lang="en-US" sz="2000" dirty="0">
              <a:solidFill>
                <a:schemeClr val="bg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B6AD9F-C2D0-FAA0-B80B-B64AFDA924FD}"/>
              </a:ext>
            </a:extLst>
          </p:cNvPr>
          <p:cNvSpPr/>
          <p:nvPr/>
        </p:nvSpPr>
        <p:spPr>
          <a:xfrm>
            <a:off x="8692196" y="28501206"/>
            <a:ext cx="12674727" cy="40577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3CE19A-D280-F67F-3E02-115A87F9AEB3}"/>
              </a:ext>
            </a:extLst>
          </p:cNvPr>
          <p:cNvSpPr txBox="1"/>
          <p:nvPr/>
        </p:nvSpPr>
        <p:spPr>
          <a:xfrm>
            <a:off x="247650" y="3531960"/>
            <a:ext cx="21450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Novel Heterodyne Detectors for </a:t>
            </a:r>
            <a:b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THz High-resolution Spectroscopy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32E216-21F1-A2C5-49F4-69DE267EBFE5}"/>
              </a:ext>
            </a:extLst>
          </p:cNvPr>
          <p:cNvSpPr txBox="1"/>
          <p:nvPr/>
        </p:nvSpPr>
        <p:spPr>
          <a:xfrm>
            <a:off x="1284514" y="5832074"/>
            <a:ext cx="19376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Author: Changyun (Chang) Yoo, NASA Postdoctoral Fellow (386H)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Supervisor: Boris Karasik (386H)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Collaborators: Jonathan Kawamura (386H), Chris Curwen (386H), </a:t>
            </a:r>
            <a:b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Changsub Kim (389I), Daniel Cunnane (389I), Mark Sherwin (UCSB)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793811-165A-F465-D149-810F948966A7}"/>
              </a:ext>
            </a:extLst>
          </p:cNvPr>
          <p:cNvSpPr txBox="1"/>
          <p:nvPr/>
        </p:nvSpPr>
        <p:spPr>
          <a:xfrm>
            <a:off x="800099" y="2724702"/>
            <a:ext cx="20416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Postdoc Research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A78E8C2-04FE-7596-E6E5-FDFA926D8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7512" y="279967"/>
            <a:ext cx="1548832" cy="154883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3D5331E-3FEF-EE5C-7D18-7A1A7CDF432F}"/>
              </a:ext>
            </a:extLst>
          </p:cNvPr>
          <p:cNvSpPr txBox="1"/>
          <p:nvPr/>
        </p:nvSpPr>
        <p:spPr>
          <a:xfrm>
            <a:off x="729474" y="31456747"/>
            <a:ext cx="59762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Clearance Number: CL#00-0000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Poster Number: PRD-T-001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latin typeface="Helvetica" pitchFamily="2" charset="0"/>
                <a:cs typeface="Arial" panose="020B0604020202020204" pitchFamily="34" charset="0"/>
              </a:rPr>
              <a:t>Copyright 2023. All rights reserved.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F8681B-2025-FBE5-4C9F-CD63D9834A06}"/>
              </a:ext>
            </a:extLst>
          </p:cNvPr>
          <p:cNvSpPr txBox="1"/>
          <p:nvPr/>
        </p:nvSpPr>
        <p:spPr>
          <a:xfrm>
            <a:off x="8780169" y="28532869"/>
            <a:ext cx="1222832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000" b="1" dirty="0">
                <a:latin typeface="Arial" panose="020B0604020202020204" pitchFamily="34" charset="0"/>
              </a:rPr>
              <a:t>Publications: 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latin typeface="Arial" panose="020B0604020202020204" pitchFamily="34" charset="0"/>
              </a:rPr>
              <a:t>D. Cunnane et al., "Optimization of Parameters of MgB2 Hot-Electron Bolometers," IEEE Transactions on Applied Superconductivity, vol. 27, no. 4, pp. 1-5, 2017</a:t>
            </a:r>
          </a:p>
          <a:p>
            <a:pPr>
              <a:spcBef>
                <a:spcPct val="0"/>
              </a:spcBef>
            </a:pPr>
            <a:endParaRPr lang="en-US" altLang="en-US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dirty="0">
                <a:latin typeface="Arial" panose="020B0604020202020204" pitchFamily="34" charset="0"/>
              </a:rPr>
              <a:t>C. Yoo et al., "Demonstration of a tunable antenna-coupled intersubband terahertz (TACIT) mixer," Applied Physics Letters, vol. 116, no. 1, 2020 </a:t>
            </a:r>
          </a:p>
          <a:p>
            <a:pPr>
              <a:spcBef>
                <a:spcPct val="0"/>
              </a:spcBef>
            </a:pPr>
            <a:endParaRPr lang="en-US" altLang="en-US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3000" b="1" dirty="0">
                <a:latin typeface="Arial" panose="020B0604020202020204" pitchFamily="34" charset="0"/>
              </a:rPr>
              <a:t>Author Contact Information: </a:t>
            </a:r>
          </a:p>
          <a:p>
            <a:pPr>
              <a:spcBef>
                <a:spcPct val="0"/>
              </a:spcBef>
            </a:pPr>
            <a:r>
              <a:rPr lang="en-US" altLang="en-US" sz="30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chang.yoo@jpl.nasa.gov</a:t>
            </a:r>
            <a:endParaRPr lang="en-US" altLang="en-US" sz="3000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endParaRPr lang="en-US" sz="30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BC131C2-0B7F-7630-66B2-9C2D63231AE4}"/>
              </a:ext>
            </a:extLst>
          </p:cNvPr>
          <p:cNvSpPr/>
          <p:nvPr/>
        </p:nvSpPr>
        <p:spPr>
          <a:xfrm>
            <a:off x="159943" y="8882493"/>
            <a:ext cx="5262403" cy="66544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chemeClr val="bg1"/>
              </a:solidFill>
              <a:highlight>
                <a:srgbClr val="808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solidFill>
                <a:schemeClr val="bg1"/>
              </a:solidFill>
              <a:highlight>
                <a:srgbClr val="808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solidFill>
                <a:schemeClr val="bg1"/>
              </a:solidFill>
              <a:highlight>
                <a:srgbClr val="808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solidFill>
                <a:schemeClr val="bg1"/>
              </a:solidFill>
              <a:highlight>
                <a:srgbClr val="808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EBD8139-4C27-2B2D-4EAA-C8B1B5620ED9}"/>
              </a:ext>
            </a:extLst>
          </p:cNvPr>
          <p:cNvSpPr/>
          <p:nvPr/>
        </p:nvSpPr>
        <p:spPr>
          <a:xfrm>
            <a:off x="10906628" y="15931693"/>
            <a:ext cx="10697842" cy="9808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CC3D85D-C850-3C30-CA57-33AE85826EAE}"/>
              </a:ext>
            </a:extLst>
          </p:cNvPr>
          <p:cNvSpPr/>
          <p:nvPr/>
        </p:nvSpPr>
        <p:spPr>
          <a:xfrm>
            <a:off x="172007" y="15991065"/>
            <a:ext cx="10473545" cy="99556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C77BBC2-6226-E6C8-A9E3-D292CF3DBBF6}"/>
              </a:ext>
            </a:extLst>
          </p:cNvPr>
          <p:cNvSpPr/>
          <p:nvPr/>
        </p:nvSpPr>
        <p:spPr>
          <a:xfrm>
            <a:off x="177345" y="26131870"/>
            <a:ext cx="21198694" cy="21506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CCC277-C647-C3D0-3DC9-882D6A59F7B3}"/>
              </a:ext>
            </a:extLst>
          </p:cNvPr>
          <p:cNvSpPr txBox="1"/>
          <p:nvPr/>
        </p:nvSpPr>
        <p:spPr>
          <a:xfrm>
            <a:off x="247649" y="26052121"/>
            <a:ext cx="51294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highlight>
                  <a:srgbClr val="8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Path Forward </a:t>
            </a:r>
          </a:p>
        </p:txBody>
      </p:sp>
      <p:pic>
        <p:nvPicPr>
          <p:cNvPr id="22" name="Picture 4" descr="This composite is a mosaic comprising four individual Rosetta NAVCAM images taken from 19 miles (31 kilometers) from the center of comet 67P/Churyumov-Gerasimenko on Nov. 20, 2014.">
            <a:extLst>
              <a:ext uri="{FF2B5EF4-FFF2-40B4-BE49-F238E27FC236}">
                <a16:creationId xmlns:a16="http://schemas.microsoft.com/office/drawing/2014/main" id="{37269CB1-10DE-C358-E09B-9AEA0BD7C3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" t="25340" r="8103" b="17696"/>
          <a:stretch/>
        </p:blipFill>
        <p:spPr bwMode="auto">
          <a:xfrm>
            <a:off x="14939173" y="12018413"/>
            <a:ext cx="2735301" cy="201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10" descr="In Depth | JUICE – NASA Solar System Exploration">
            <a:extLst>
              <a:ext uri="{FF2B5EF4-FFF2-40B4-BE49-F238E27FC236}">
                <a16:creationId xmlns:a16="http://schemas.microsoft.com/office/drawing/2014/main" id="{462DB75D-03EB-964F-9124-7B5D910D1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t="4204" r="19423" b="16519"/>
          <a:stretch/>
        </p:blipFill>
        <p:spPr bwMode="auto">
          <a:xfrm>
            <a:off x="17797569" y="11984078"/>
            <a:ext cx="3686641" cy="206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C2A581B5-3DB5-B92E-F103-8E26DF8F0191}"/>
              </a:ext>
            </a:extLst>
          </p:cNvPr>
          <p:cNvSpPr txBox="1"/>
          <p:nvPr/>
        </p:nvSpPr>
        <p:spPr>
          <a:xfrm>
            <a:off x="226699" y="16015070"/>
            <a:ext cx="91374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highlight>
                  <a:srgbClr val="8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Hot-Electron Bolometer (HEB) Mixer </a:t>
            </a:r>
            <a:br>
              <a:rPr lang="en-US" sz="4000" b="1" dirty="0">
                <a:solidFill>
                  <a:schemeClr val="bg1"/>
                </a:solidFill>
                <a:highlight>
                  <a:srgbClr val="80808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highlight>
                  <a:srgbClr val="8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Based on High-T</a:t>
            </a:r>
            <a:r>
              <a:rPr lang="en-US" sz="4000" b="1" baseline="-25000" dirty="0">
                <a:solidFill>
                  <a:schemeClr val="bg1"/>
                </a:solidFill>
                <a:highlight>
                  <a:srgbClr val="8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b="1" dirty="0">
                <a:solidFill>
                  <a:schemeClr val="bg1"/>
                </a:solidFill>
                <a:highlight>
                  <a:srgbClr val="8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Superconductor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C7EA0CFC-3066-D3C9-13D8-3D1FBA64BE8C}"/>
              </a:ext>
            </a:extLst>
          </p:cNvPr>
          <p:cNvSpPr txBox="1"/>
          <p:nvPr/>
        </p:nvSpPr>
        <p:spPr>
          <a:xfrm>
            <a:off x="10972799" y="16025648"/>
            <a:ext cx="100356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highlight>
                  <a:srgbClr val="8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Tunable Antenna-Coupled Intersubband </a:t>
            </a:r>
            <a:br>
              <a:rPr lang="en-US" sz="4000" b="1" dirty="0">
                <a:solidFill>
                  <a:schemeClr val="bg1"/>
                </a:solidFill>
                <a:highlight>
                  <a:srgbClr val="80808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highlight>
                  <a:srgbClr val="8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Terahertz (TACIT) Mixer</a:t>
            </a:r>
          </a:p>
        </p:txBody>
      </p:sp>
      <p:pic>
        <p:nvPicPr>
          <p:cNvPr id="110" name="Picture Placeholder 9">
            <a:extLst>
              <a:ext uri="{FF2B5EF4-FFF2-40B4-BE49-F238E27FC236}">
                <a16:creationId xmlns:a16="http://schemas.microsoft.com/office/drawing/2014/main" id="{6FCF33D6-F54A-ACC7-CFF1-8197D8D67A4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08" t="13947" r="20784" b="12665"/>
          <a:stretch/>
        </p:blipFill>
        <p:spPr>
          <a:xfrm>
            <a:off x="11207456" y="20593352"/>
            <a:ext cx="2814956" cy="2483694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0CFAB77-2355-6181-A884-855B2046B517}"/>
              </a:ext>
            </a:extLst>
          </p:cNvPr>
          <p:cNvSpPr txBox="1"/>
          <p:nvPr/>
        </p:nvSpPr>
        <p:spPr>
          <a:xfrm>
            <a:off x="5602331" y="8895873"/>
            <a:ext cx="66141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highlight>
                  <a:srgbClr val="808080"/>
                </a:highlight>
              </a:rPr>
              <a:t>THz Heterodyne Spectrometer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788401A-C90C-D932-BB62-B8AF3ED17CC5}"/>
              </a:ext>
            </a:extLst>
          </p:cNvPr>
          <p:cNvGrpSpPr/>
          <p:nvPr/>
        </p:nvGrpSpPr>
        <p:grpSpPr>
          <a:xfrm>
            <a:off x="6213409" y="10600869"/>
            <a:ext cx="5567773" cy="2306103"/>
            <a:chOff x="10665313" y="9870405"/>
            <a:chExt cx="9572673" cy="3840597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E966AA7-55FA-E78B-5566-9E9956D219B2}"/>
                </a:ext>
              </a:extLst>
            </p:cNvPr>
            <p:cNvSpPr/>
            <p:nvPr/>
          </p:nvSpPr>
          <p:spPr>
            <a:xfrm>
              <a:off x="10665313" y="10410819"/>
              <a:ext cx="1200749" cy="75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THz Signal</a:t>
              </a:r>
            </a:p>
          </p:txBody>
        </p:sp>
        <p:sp>
          <p:nvSpPr>
            <p:cNvPr id="56" name="Flowchart: Summing Junction 55">
              <a:extLst>
                <a:ext uri="{FF2B5EF4-FFF2-40B4-BE49-F238E27FC236}">
                  <a16:creationId xmlns:a16="http://schemas.microsoft.com/office/drawing/2014/main" id="{E55AD1DA-F276-2154-AF87-CBE31E0B9225}"/>
                </a:ext>
              </a:extLst>
            </p:cNvPr>
            <p:cNvSpPr/>
            <p:nvPr/>
          </p:nvSpPr>
          <p:spPr>
            <a:xfrm>
              <a:off x="14037260" y="10463740"/>
              <a:ext cx="802674" cy="909399"/>
            </a:xfrm>
            <a:prstGeom prst="flowChartSummingJuncti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F34BE64-DE6B-D589-CB6A-CFC14DF80306}"/>
                </a:ext>
              </a:extLst>
            </p:cNvPr>
            <p:cNvSpPr/>
            <p:nvPr/>
          </p:nvSpPr>
          <p:spPr>
            <a:xfrm rot="16200000">
              <a:off x="12192007" y="12278122"/>
              <a:ext cx="1862272" cy="6656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THz Local-Oscillator (LO)</a:t>
              </a:r>
            </a:p>
          </p:txBody>
        </p:sp>
        <p:sp>
          <p:nvSpPr>
            <p:cNvPr id="58" name="Isosceles Triangle 57">
              <a:extLst>
                <a:ext uri="{FF2B5EF4-FFF2-40B4-BE49-F238E27FC236}">
                  <a16:creationId xmlns:a16="http://schemas.microsoft.com/office/drawing/2014/main" id="{FF14A2F5-D12B-D687-5D3D-6589043613C3}"/>
                </a:ext>
              </a:extLst>
            </p:cNvPr>
            <p:cNvSpPr/>
            <p:nvPr/>
          </p:nvSpPr>
          <p:spPr>
            <a:xfrm rot="5400000">
              <a:off x="15107684" y="10559688"/>
              <a:ext cx="926257" cy="704787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13" dirty="0"/>
                <a:t>Low</a:t>
              </a:r>
            </a:p>
          </p:txBody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F32A7371-512B-80EE-88B2-586C56C68AD1}"/>
                </a:ext>
              </a:extLst>
            </p:cNvPr>
            <p:cNvSpPr/>
            <p:nvPr/>
          </p:nvSpPr>
          <p:spPr>
            <a:xfrm rot="5400000">
              <a:off x="16302911" y="10559689"/>
              <a:ext cx="926257" cy="704787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14C35CAC-08BB-8DEB-1914-CB0C79C8FF2A}"/>
                </a:ext>
              </a:extLst>
            </p:cNvPr>
            <p:cNvSpPr/>
            <p:nvPr/>
          </p:nvSpPr>
          <p:spPr>
            <a:xfrm rot="5400000">
              <a:off x="17147770" y="10565755"/>
              <a:ext cx="926257" cy="704787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6D65E69-7D1A-E265-CCDE-4BEA22468F83}"/>
                </a:ext>
              </a:extLst>
            </p:cNvPr>
            <p:cNvSpPr/>
            <p:nvPr/>
          </p:nvSpPr>
          <p:spPr>
            <a:xfrm>
              <a:off x="18401610" y="10534311"/>
              <a:ext cx="1836376" cy="75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Back-end 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Spectrometer 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6D3B2F1-789C-6639-9D4B-D28636CB0E0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2777753" y="10483851"/>
              <a:ext cx="690779" cy="78980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3FA18DD3-5951-7A25-647E-9A8C0C7C81F4}"/>
                </a:ext>
              </a:extLst>
            </p:cNvPr>
            <p:cNvCxnSpPr>
              <a:cxnSpLocks/>
            </p:cNvCxnSpPr>
            <p:nvPr/>
          </p:nvCxnSpPr>
          <p:spPr>
            <a:xfrm>
              <a:off x="14846460" y="10912081"/>
              <a:ext cx="37035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Arrow: Right 63">
              <a:extLst>
                <a:ext uri="{FF2B5EF4-FFF2-40B4-BE49-F238E27FC236}">
                  <a16:creationId xmlns:a16="http://schemas.microsoft.com/office/drawing/2014/main" id="{C5D517A3-3BAA-E45F-823D-6F6DFFA3E38E}"/>
                </a:ext>
              </a:extLst>
            </p:cNvPr>
            <p:cNvSpPr/>
            <p:nvPr/>
          </p:nvSpPr>
          <p:spPr>
            <a:xfrm rot="16200000">
              <a:off x="12873423" y="11164484"/>
              <a:ext cx="499439" cy="218353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65" name="Arrow: Right 64">
              <a:extLst>
                <a:ext uri="{FF2B5EF4-FFF2-40B4-BE49-F238E27FC236}">
                  <a16:creationId xmlns:a16="http://schemas.microsoft.com/office/drawing/2014/main" id="{9A231088-D6E0-21B1-CB95-9E5EF42660A4}"/>
                </a:ext>
              </a:extLst>
            </p:cNvPr>
            <p:cNvSpPr/>
            <p:nvPr/>
          </p:nvSpPr>
          <p:spPr>
            <a:xfrm>
              <a:off x="13275939" y="10801104"/>
              <a:ext cx="440826" cy="247386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83D2C8A5-1B1F-886A-D22C-93FFE84C510C}"/>
                </a:ext>
              </a:extLst>
            </p:cNvPr>
            <p:cNvCxnSpPr>
              <a:cxnSpLocks/>
            </p:cNvCxnSpPr>
            <p:nvPr/>
          </p:nvCxnSpPr>
          <p:spPr>
            <a:xfrm>
              <a:off x="15923207" y="10912081"/>
              <a:ext cx="49455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4BE8D61B-A3FD-8EF3-8B68-34AAC793C678}"/>
                </a:ext>
              </a:extLst>
            </p:cNvPr>
            <p:cNvCxnSpPr>
              <a:cxnSpLocks/>
            </p:cNvCxnSpPr>
            <p:nvPr/>
          </p:nvCxnSpPr>
          <p:spPr>
            <a:xfrm>
              <a:off x="17094673" y="10914349"/>
              <a:ext cx="15186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67D7A890-2B06-E983-A860-17C1F10CF4D4}"/>
                </a:ext>
              </a:extLst>
            </p:cNvPr>
            <p:cNvCxnSpPr>
              <a:cxnSpLocks/>
            </p:cNvCxnSpPr>
            <p:nvPr/>
          </p:nvCxnSpPr>
          <p:spPr>
            <a:xfrm>
              <a:off x="17963291" y="10918149"/>
              <a:ext cx="43831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FE72005-83DB-4331-3B6D-749C38A20114}"/>
                </a:ext>
              </a:extLst>
            </p:cNvPr>
            <p:cNvSpPr txBox="1"/>
            <p:nvPr/>
          </p:nvSpPr>
          <p:spPr>
            <a:xfrm>
              <a:off x="13773278" y="11336025"/>
              <a:ext cx="1645578" cy="10764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Heterodyne </a:t>
              </a:r>
              <a:br>
                <a:rPr lang="en-US" sz="1200" dirty="0"/>
              </a:br>
              <a:r>
                <a:rPr lang="en-US" sz="1200" dirty="0"/>
                <a:t>Detector</a:t>
              </a:r>
            </a:p>
            <a:p>
              <a:r>
                <a:rPr lang="en-US" sz="1200" dirty="0"/>
                <a:t>(Mixer)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F6FF73D-6417-E6C6-E095-8768B3DB8804}"/>
                </a:ext>
              </a:extLst>
            </p:cNvPr>
            <p:cNvSpPr txBox="1"/>
            <p:nvPr/>
          </p:nvSpPr>
          <p:spPr>
            <a:xfrm>
              <a:off x="14856637" y="11617316"/>
              <a:ext cx="1413411" cy="768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Low-noise</a:t>
              </a:r>
              <a:br>
                <a:rPr lang="en-US" sz="1200" dirty="0"/>
              </a:br>
              <a:r>
                <a:rPr lang="en-US" sz="1200" dirty="0"/>
                <a:t>Amplifier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AE1C08E-34FF-DB87-5FE5-BFB793C66E60}"/>
                </a:ext>
              </a:extLst>
            </p:cNvPr>
            <p:cNvSpPr txBox="1"/>
            <p:nvPr/>
          </p:nvSpPr>
          <p:spPr>
            <a:xfrm>
              <a:off x="16274415" y="9870405"/>
              <a:ext cx="2308461" cy="4613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Room-T Amplifiers</a:t>
              </a:r>
            </a:p>
          </p:txBody>
        </p:sp>
        <p:sp>
          <p:nvSpPr>
            <p:cNvPr id="72" name="Arrow: Right 71">
              <a:extLst>
                <a:ext uri="{FF2B5EF4-FFF2-40B4-BE49-F238E27FC236}">
                  <a16:creationId xmlns:a16="http://schemas.microsoft.com/office/drawing/2014/main" id="{D6241AA2-1E51-B38C-655F-10B0888DE78A}"/>
                </a:ext>
              </a:extLst>
            </p:cNvPr>
            <p:cNvSpPr/>
            <p:nvPr/>
          </p:nvSpPr>
          <p:spPr>
            <a:xfrm>
              <a:off x="11994168" y="10732827"/>
              <a:ext cx="925052" cy="24737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82E8391F-ED1B-8FAB-8899-7C17BC719C36}"/>
                </a:ext>
              </a:extLst>
            </p:cNvPr>
            <p:cNvSpPr/>
            <p:nvPr/>
          </p:nvSpPr>
          <p:spPr>
            <a:xfrm>
              <a:off x="13775579" y="10095964"/>
              <a:ext cx="2386616" cy="2575248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76E47885-0270-B30C-9604-E2358755D0C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155721" y="12572800"/>
              <a:ext cx="345884" cy="4436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CEA0A65-CCBF-F7A0-D3EE-AA6CDF9A46AA}"/>
                </a:ext>
              </a:extLst>
            </p:cNvPr>
            <p:cNvSpPr txBox="1"/>
            <p:nvPr/>
          </p:nvSpPr>
          <p:spPr>
            <a:xfrm>
              <a:off x="15364066" y="12942142"/>
              <a:ext cx="2733424" cy="7688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/>
                <a:t>Cooled to cryogenic temperature 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1A070A4C-070A-B397-5BA3-FB7B80FB3589}"/>
              </a:ext>
            </a:extLst>
          </p:cNvPr>
          <p:cNvSpPr txBox="1"/>
          <p:nvPr/>
        </p:nvSpPr>
        <p:spPr>
          <a:xfrm>
            <a:off x="5621763" y="13672481"/>
            <a:ext cx="2552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highlight>
                  <a:srgbClr val="808080"/>
                </a:highlight>
              </a:rPr>
              <a:t>Motivation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3CF40F1-1A95-3B2F-A546-343C97B8D14A}"/>
              </a:ext>
            </a:extLst>
          </p:cNvPr>
          <p:cNvSpPr txBox="1"/>
          <p:nvPr/>
        </p:nvSpPr>
        <p:spPr>
          <a:xfrm>
            <a:off x="5765995" y="14312221"/>
            <a:ext cx="15706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solidFill>
                  <a:schemeClr val="tx1"/>
                </a:solidFill>
                <a:cs typeface="Arial" panose="020B0604020202020204" pitchFamily="34" charset="0"/>
              </a:rPr>
              <a:t>The motivation for this work comes from the continuous and ongoing need for sensitive THz mixers at 1 - 5 THz that operate at a high operating temperature (&gt; 20K) with a wide intermediate-frequency (IF) bandwidth (</a:t>
            </a:r>
            <a:r>
              <a:rPr lang="en-US" altLang="ko-KR" sz="2400" dirty="0">
                <a:cs typeface="Arial" panose="020B0604020202020204" pitchFamily="34" charset="0"/>
              </a:rPr>
              <a:t>&gt;</a:t>
            </a:r>
            <a:r>
              <a:rPr lang="en-US" altLang="ko-KR" sz="2400" dirty="0">
                <a:solidFill>
                  <a:schemeClr val="tx1"/>
                </a:solidFill>
                <a:cs typeface="Arial" panose="020B0604020202020204" pitchFamily="34" charset="0"/>
              </a:rPr>
              <a:t>10 GHz) and a small required local-oscillator (LO) power (&lt; 1 µW).</a:t>
            </a:r>
            <a:r>
              <a:rPr lang="en-US" sz="2400" dirty="0"/>
              <a:t> </a:t>
            </a:r>
          </a:p>
        </p:txBody>
      </p:sp>
      <p:sp>
        <p:nvSpPr>
          <p:cNvPr id="53" name="Arrow: Down 52">
            <a:extLst>
              <a:ext uri="{FF2B5EF4-FFF2-40B4-BE49-F238E27FC236}">
                <a16:creationId xmlns:a16="http://schemas.microsoft.com/office/drawing/2014/main" id="{FB8D155B-CCFB-869A-D9EC-126F6922FF04}"/>
              </a:ext>
            </a:extLst>
          </p:cNvPr>
          <p:cNvSpPr/>
          <p:nvPr/>
        </p:nvSpPr>
        <p:spPr>
          <a:xfrm rot="2498300">
            <a:off x="9357739" y="15653771"/>
            <a:ext cx="374139" cy="1049988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66">
            <a:extLst>
              <a:ext uri="{FF2B5EF4-FFF2-40B4-BE49-F238E27FC236}">
                <a16:creationId xmlns:a16="http://schemas.microsoft.com/office/drawing/2014/main" id="{9C57B7F2-B94C-D2E7-4737-DB0D421B75C5}"/>
              </a:ext>
            </a:extLst>
          </p:cNvPr>
          <p:cNvGrpSpPr>
            <a:grpSpLocks/>
          </p:cNvGrpSpPr>
          <p:nvPr/>
        </p:nvGrpSpPr>
        <p:grpSpPr bwMode="auto">
          <a:xfrm>
            <a:off x="11121579" y="23485028"/>
            <a:ext cx="3240680" cy="1976908"/>
            <a:chOff x="1317354" y="4252563"/>
            <a:chExt cx="4102321" cy="2502020"/>
          </a:xfrm>
        </p:grpSpPr>
        <p:sp>
          <p:nvSpPr>
            <p:cNvPr id="83" name="Rectangle 10">
              <a:extLst>
                <a:ext uri="{FF2B5EF4-FFF2-40B4-BE49-F238E27FC236}">
                  <a16:creationId xmlns:a16="http://schemas.microsoft.com/office/drawing/2014/main" id="{2D210ECC-12FE-D9E9-02D7-79574C383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6360" y="4981752"/>
              <a:ext cx="3983315" cy="1118430"/>
            </a:xfrm>
            <a:prstGeom prst="rect">
              <a:avLst/>
            </a:prstGeom>
            <a:solidFill>
              <a:srgbClr val="6633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9pPr>
            </a:lstStyle>
            <a:p>
              <a:pPr defTabSz="559819">
                <a:defRPr/>
              </a:pPr>
              <a:endParaRPr lang="en-US" altLang="en-US" sz="1469" kern="0" dirty="0">
                <a:solidFill>
                  <a:srgbClr val="000000"/>
                </a:solidFill>
              </a:endParaRPr>
            </a:p>
          </p:txBody>
        </p:sp>
        <p:sp>
          <p:nvSpPr>
            <p:cNvPr id="84" name="Rectangle 12">
              <a:extLst>
                <a:ext uri="{FF2B5EF4-FFF2-40B4-BE49-F238E27FC236}">
                  <a16:creationId xmlns:a16="http://schemas.microsoft.com/office/drawing/2014/main" id="{EDD9ED35-C7B1-6DCA-7C7E-DC1C8E6DDE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6274" y="4855971"/>
              <a:ext cx="372319" cy="125781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9pPr>
            </a:lstStyle>
            <a:p>
              <a:pPr defTabSz="559819">
                <a:defRPr/>
              </a:pPr>
              <a:endParaRPr lang="en-US" altLang="en-US" sz="1469" kern="0">
                <a:solidFill>
                  <a:srgbClr val="000000"/>
                </a:solidFill>
              </a:endParaRPr>
            </a:p>
          </p:txBody>
        </p:sp>
        <p:sp>
          <p:nvSpPr>
            <p:cNvPr id="86" name="Rectangle 13">
              <a:extLst>
                <a:ext uri="{FF2B5EF4-FFF2-40B4-BE49-F238E27FC236}">
                  <a16:creationId xmlns:a16="http://schemas.microsoft.com/office/drawing/2014/main" id="{39834179-9444-F480-9195-6C19FCA63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442" y="4855971"/>
              <a:ext cx="374020" cy="125781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9pPr>
            </a:lstStyle>
            <a:p>
              <a:pPr defTabSz="559819">
                <a:defRPr/>
              </a:pPr>
              <a:endParaRPr lang="en-US" altLang="en-US" sz="1469" kern="0">
                <a:solidFill>
                  <a:srgbClr val="000000"/>
                </a:solidFill>
              </a:endParaRPr>
            </a:p>
          </p:txBody>
        </p:sp>
        <p:sp>
          <p:nvSpPr>
            <p:cNvPr id="87" name="Rectangle 14">
              <a:extLst>
                <a:ext uri="{FF2B5EF4-FFF2-40B4-BE49-F238E27FC236}">
                  <a16:creationId xmlns:a16="http://schemas.microsoft.com/office/drawing/2014/main" id="{BEC9BFE4-27A6-71D4-6EBC-6E65A7980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1101" y="5379491"/>
              <a:ext cx="1368574" cy="248162"/>
            </a:xfrm>
            <a:prstGeom prst="rect">
              <a:avLst/>
            </a:prstGeom>
            <a:solidFill>
              <a:srgbClr val="114FFB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9pPr>
            </a:lstStyle>
            <a:p>
              <a:pPr defTabSz="559819">
                <a:defRPr/>
              </a:pPr>
              <a:endParaRPr lang="en-US" altLang="en-US" sz="1469" kern="0">
                <a:solidFill>
                  <a:srgbClr val="000000"/>
                </a:solidFill>
              </a:endParaRPr>
            </a:p>
          </p:txBody>
        </p:sp>
        <p:sp>
          <p:nvSpPr>
            <p:cNvPr id="88" name="Rectangle 16">
              <a:extLst>
                <a:ext uri="{FF2B5EF4-FFF2-40B4-BE49-F238E27FC236}">
                  <a16:creationId xmlns:a16="http://schemas.microsoft.com/office/drawing/2014/main" id="{9251B313-F35D-05A5-1613-7DE70A51B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6360" y="5391390"/>
              <a:ext cx="2983661" cy="248162"/>
            </a:xfrm>
            <a:prstGeom prst="rect">
              <a:avLst/>
            </a:prstGeom>
            <a:solidFill>
              <a:srgbClr val="114FFB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9pPr>
            </a:lstStyle>
            <a:p>
              <a:pPr defTabSz="559819">
                <a:defRPr/>
              </a:pPr>
              <a:endParaRPr lang="en-US" altLang="en-US" sz="1469" kern="0">
                <a:solidFill>
                  <a:srgbClr val="000000"/>
                </a:solidFill>
              </a:endParaRPr>
            </a:p>
          </p:txBody>
        </p:sp>
        <p:sp>
          <p:nvSpPr>
            <p:cNvPr id="89" name="Rectangle 17">
              <a:extLst>
                <a:ext uri="{FF2B5EF4-FFF2-40B4-BE49-F238E27FC236}">
                  <a16:creationId xmlns:a16="http://schemas.microsoft.com/office/drawing/2014/main" id="{953680FE-9561-BBF6-74A1-A740178C9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6274" y="4981752"/>
              <a:ext cx="372319" cy="372244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9pPr>
            </a:lstStyle>
            <a:p>
              <a:pPr defTabSz="559819">
                <a:defRPr/>
              </a:pPr>
              <a:endParaRPr lang="en-US" altLang="en-US" sz="1469" kern="0">
                <a:solidFill>
                  <a:srgbClr val="000000"/>
                </a:solidFill>
              </a:endParaRPr>
            </a:p>
          </p:txBody>
        </p:sp>
        <p:sp>
          <p:nvSpPr>
            <p:cNvPr id="90" name="Oval 18">
              <a:extLst>
                <a:ext uri="{FF2B5EF4-FFF2-40B4-BE49-F238E27FC236}">
                  <a16:creationId xmlns:a16="http://schemas.microsoft.com/office/drawing/2014/main" id="{917B7A4F-B15A-0D98-D274-DE5DCB405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6274" y="4981752"/>
              <a:ext cx="372319" cy="620406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9pPr>
            </a:lstStyle>
            <a:p>
              <a:pPr defTabSz="559819">
                <a:defRPr/>
              </a:pPr>
              <a:endParaRPr lang="en-US" altLang="en-US" sz="1469" kern="0">
                <a:solidFill>
                  <a:srgbClr val="000000"/>
                </a:solidFill>
              </a:endParaRPr>
            </a:p>
          </p:txBody>
        </p:sp>
        <p:grpSp>
          <p:nvGrpSpPr>
            <p:cNvPr id="91" name="Group 19">
              <a:extLst>
                <a:ext uri="{FF2B5EF4-FFF2-40B4-BE49-F238E27FC236}">
                  <a16:creationId xmlns:a16="http://schemas.microsoft.com/office/drawing/2014/main" id="{F7A98215-E780-B472-9C28-8ECC9199F8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98135" y="4981177"/>
              <a:ext cx="373400" cy="622334"/>
              <a:chOff x="2496" y="2496"/>
              <a:chExt cx="144" cy="240"/>
            </a:xfrm>
          </p:grpSpPr>
          <p:sp>
            <p:nvSpPr>
              <p:cNvPr id="121" name="Oval 20">
                <a:extLst>
                  <a:ext uri="{FF2B5EF4-FFF2-40B4-BE49-F238E27FC236}">
                    <a16:creationId xmlns:a16="http://schemas.microsoft.com/office/drawing/2014/main" id="{1C4CA053-8DD1-735D-2A71-A95691D98E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2496"/>
                <a:ext cx="144" cy="240"/>
              </a:xfrm>
              <a:prstGeom prst="ellipse">
                <a:avLst/>
              </a:prstGeom>
              <a:solidFill>
                <a:srgbClr val="FFCC00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Helvetica" pitchFamily="34" charset="0"/>
                    <a:ea typeface="MS PGothic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Helvetica" pitchFamily="34" charset="0"/>
                    <a:ea typeface="MS PGothic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Helvetica" pitchFamily="34" charset="0"/>
                    <a:ea typeface="MS PGothic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Helvetica" pitchFamily="34" charset="0"/>
                    <a:ea typeface="MS PGothic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Helvetica" pitchFamily="34" charset="0"/>
                    <a:ea typeface="MS PGothic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itchFamily="34" charset="0"/>
                    <a:ea typeface="MS PGothic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itchFamily="34" charset="0"/>
                    <a:ea typeface="MS PGothic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itchFamily="34" charset="0"/>
                    <a:ea typeface="MS PGothic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itchFamily="34" charset="0"/>
                    <a:ea typeface="MS PGothic" pitchFamily="34" charset="-128"/>
                  </a:defRPr>
                </a:lvl9pPr>
              </a:lstStyle>
              <a:p>
                <a:pPr defTabSz="559819">
                  <a:defRPr/>
                </a:pPr>
                <a:endParaRPr lang="en-US" altLang="en-US" sz="1469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Rectangle 21">
                <a:extLst>
                  <a:ext uri="{FF2B5EF4-FFF2-40B4-BE49-F238E27FC236}">
                    <a16:creationId xmlns:a16="http://schemas.microsoft.com/office/drawing/2014/main" id="{6786C0BC-A589-27DB-C46A-62C8E340B3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2496"/>
                <a:ext cx="144" cy="144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Helvetica" pitchFamily="34" charset="0"/>
                    <a:ea typeface="MS PGothic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Helvetica" pitchFamily="34" charset="0"/>
                    <a:ea typeface="MS PGothic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Helvetica" pitchFamily="34" charset="0"/>
                    <a:ea typeface="MS PGothic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Helvetica" pitchFamily="34" charset="0"/>
                    <a:ea typeface="MS PGothic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Helvetica" pitchFamily="34" charset="0"/>
                    <a:ea typeface="MS PGothic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itchFamily="34" charset="0"/>
                    <a:ea typeface="MS PGothic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itchFamily="34" charset="0"/>
                    <a:ea typeface="MS PGothic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itchFamily="34" charset="0"/>
                    <a:ea typeface="MS PGothic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pitchFamily="34" charset="0"/>
                    <a:ea typeface="MS PGothic" pitchFamily="34" charset="-128"/>
                  </a:defRPr>
                </a:lvl9pPr>
              </a:lstStyle>
              <a:p>
                <a:pPr defTabSz="559819">
                  <a:defRPr/>
                </a:pPr>
                <a:endParaRPr lang="en-US" altLang="en-US" sz="1469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2" name="Rectangle 15">
              <a:extLst>
                <a:ext uri="{FF2B5EF4-FFF2-40B4-BE49-F238E27FC236}">
                  <a16:creationId xmlns:a16="http://schemas.microsoft.com/office/drawing/2014/main" id="{F7AC7D94-CCF2-270C-305B-BF18B45CE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0198" y="5391390"/>
              <a:ext cx="2613041" cy="248162"/>
            </a:xfrm>
            <a:prstGeom prst="rect">
              <a:avLst/>
            </a:prstGeom>
            <a:gradFill rotWithShape="0">
              <a:gsLst>
                <a:gs pos="0">
                  <a:srgbClr val="114FFB"/>
                </a:gs>
                <a:gs pos="50000">
                  <a:srgbClr val="FC0128"/>
                </a:gs>
                <a:gs pos="100000">
                  <a:srgbClr val="114FFB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9pPr>
            </a:lstStyle>
            <a:p>
              <a:pPr defTabSz="559819">
                <a:defRPr/>
              </a:pPr>
              <a:endParaRPr lang="en-US" altLang="en-US" sz="1469" kern="0">
                <a:solidFill>
                  <a:srgbClr val="000000"/>
                </a:solidFill>
              </a:endParaRPr>
            </a:p>
          </p:txBody>
        </p:sp>
        <p:sp>
          <p:nvSpPr>
            <p:cNvPr id="93" name="Rectangle 11">
              <a:extLst>
                <a:ext uri="{FF2B5EF4-FFF2-40B4-BE49-F238E27FC236}">
                  <a16:creationId xmlns:a16="http://schemas.microsoft.com/office/drawing/2014/main" id="{FE26DD56-894B-7203-FA76-842457E115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9137" y="4779483"/>
              <a:ext cx="1161162" cy="202269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9pPr>
            </a:lstStyle>
            <a:p>
              <a:pPr defTabSz="559819">
                <a:defRPr/>
              </a:pPr>
              <a:endParaRPr lang="en-US" altLang="en-US" sz="1469" kern="0">
                <a:solidFill>
                  <a:srgbClr val="000000"/>
                </a:solidFill>
              </a:endParaRPr>
            </a:p>
          </p:txBody>
        </p:sp>
        <p:sp>
          <p:nvSpPr>
            <p:cNvPr id="94" name="Rectangle 11">
              <a:extLst>
                <a:ext uri="{FF2B5EF4-FFF2-40B4-BE49-F238E27FC236}">
                  <a16:creationId xmlns:a16="http://schemas.microsoft.com/office/drawing/2014/main" id="{38E4881D-7620-F9F1-2B3A-222529EE2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9137" y="6100182"/>
              <a:ext cx="1161162" cy="203969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itchFamily="34" charset="0"/>
                  <a:ea typeface="MS PGothic" pitchFamily="34" charset="-128"/>
                </a:defRPr>
              </a:lvl9pPr>
            </a:lstStyle>
            <a:p>
              <a:pPr defTabSz="559819">
                <a:defRPr/>
              </a:pPr>
              <a:endParaRPr lang="en-US" altLang="en-US" sz="1469" kern="0">
                <a:solidFill>
                  <a:srgbClr val="000000"/>
                </a:solidFill>
              </a:endParaRPr>
            </a:p>
          </p:txBody>
        </p: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036D838F-AEA0-8798-CB3B-4A28366AB3B1}"/>
                </a:ext>
              </a:extLst>
            </p:cNvPr>
            <p:cNvCxnSpPr>
              <a:cxnSpLocks/>
              <a:stCxn id="83" idx="0"/>
              <a:endCxn id="83" idx="2"/>
            </p:cNvCxnSpPr>
            <p:nvPr/>
          </p:nvCxnSpPr>
          <p:spPr>
            <a:xfrm>
              <a:off x="3428867" y="4981752"/>
              <a:ext cx="0" cy="1118430"/>
            </a:xfrm>
            <a:prstGeom prst="straightConnector1">
              <a:avLst/>
            </a:prstGeom>
            <a:ln w="98425">
              <a:solidFill>
                <a:srgbClr val="FFFF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79">
              <a:extLst>
                <a:ext uri="{FF2B5EF4-FFF2-40B4-BE49-F238E27FC236}">
                  <a16:creationId xmlns:a16="http://schemas.microsoft.com/office/drawing/2014/main" id="{E20B06B6-4B90-CC03-5383-EF2A8CFD45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0955" y="5629354"/>
              <a:ext cx="1837799" cy="47592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286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THz RF, LO</a:t>
              </a:r>
            </a:p>
          </p:txBody>
        </p: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AC74469E-CDB8-8CE7-3B0D-9621626F1D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41593" y="5503573"/>
              <a:ext cx="2886755" cy="0"/>
            </a:xfrm>
            <a:prstGeom prst="straightConnector1">
              <a:avLst/>
            </a:prstGeom>
            <a:ln w="101600">
              <a:solidFill>
                <a:schemeClr val="bg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81">
              <a:extLst>
                <a:ext uri="{FF2B5EF4-FFF2-40B4-BE49-F238E27FC236}">
                  <a16:creationId xmlns:a16="http://schemas.microsoft.com/office/drawing/2014/main" id="{DF807D47-C9EA-8CB1-AF2B-AF4AAB1719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8293" y="5615756"/>
              <a:ext cx="1191765" cy="47592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286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GHz IF</a:t>
              </a:r>
            </a:p>
          </p:txBody>
        </p:sp>
        <p:sp>
          <p:nvSpPr>
            <p:cNvPr id="115" name="TextBox 82">
              <a:extLst>
                <a:ext uri="{FF2B5EF4-FFF2-40B4-BE49-F238E27FC236}">
                  <a16:creationId xmlns:a16="http://schemas.microsoft.com/office/drawing/2014/main" id="{D2F7B762-A7AB-2114-E5BE-34E4B8E8CB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1935" y="4335850"/>
              <a:ext cx="1292069" cy="42153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1959">
                  <a:latin typeface="Arial" panose="020B0604020202020204" pitchFamily="34" charset="0"/>
                  <a:cs typeface="Arial" panose="020B0604020202020204" pitchFamily="34" charset="0"/>
                </a:rPr>
                <a:t>Top Gate</a:t>
              </a:r>
            </a:p>
          </p:txBody>
        </p:sp>
        <p:sp>
          <p:nvSpPr>
            <p:cNvPr id="118" name="TextBox 83">
              <a:extLst>
                <a:ext uri="{FF2B5EF4-FFF2-40B4-BE49-F238E27FC236}">
                  <a16:creationId xmlns:a16="http://schemas.microsoft.com/office/drawing/2014/main" id="{053D01D2-4810-4418-948A-9AE2246607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5919" y="6333047"/>
              <a:ext cx="1711991" cy="42153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1959" dirty="0">
                  <a:latin typeface="Arial" panose="020B0604020202020204" pitchFamily="34" charset="0"/>
                  <a:cs typeface="Arial" panose="020B0604020202020204" pitchFamily="34" charset="0"/>
                </a:rPr>
                <a:t>Bottom Gate</a:t>
              </a:r>
            </a:p>
          </p:txBody>
        </p:sp>
        <p:sp>
          <p:nvSpPr>
            <p:cNvPr id="119" name="TextBox 84">
              <a:extLst>
                <a:ext uri="{FF2B5EF4-FFF2-40B4-BE49-F238E27FC236}">
                  <a16:creationId xmlns:a16="http://schemas.microsoft.com/office/drawing/2014/main" id="{D3067F59-3BA6-BD82-1948-4892FB99C6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7354" y="4281458"/>
              <a:ext cx="1048957" cy="42153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1959" dirty="0">
                  <a:latin typeface="Arial" panose="020B0604020202020204" pitchFamily="34" charset="0"/>
                  <a:cs typeface="Arial" panose="020B0604020202020204" pitchFamily="34" charset="0"/>
                </a:rPr>
                <a:t>Source</a:t>
              </a:r>
            </a:p>
          </p:txBody>
        </p:sp>
        <p:sp>
          <p:nvSpPr>
            <p:cNvPr id="120" name="TextBox 85">
              <a:extLst>
                <a:ext uri="{FF2B5EF4-FFF2-40B4-BE49-F238E27FC236}">
                  <a16:creationId xmlns:a16="http://schemas.microsoft.com/office/drawing/2014/main" id="{01B33960-6C99-1F5B-FF6B-31A30D33D7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7929" y="4252563"/>
              <a:ext cx="839845" cy="42153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1959">
                  <a:latin typeface="Arial" panose="020B0604020202020204" pitchFamily="34" charset="0"/>
                  <a:cs typeface="Arial" panose="020B0604020202020204" pitchFamily="34" charset="0"/>
                </a:rPr>
                <a:t>Drain</a:t>
              </a:r>
            </a:p>
          </p:txBody>
        </p:sp>
      </p:grpSp>
      <p:sp>
        <p:nvSpPr>
          <p:cNvPr id="215" name="TextBox 214">
            <a:extLst>
              <a:ext uri="{FF2B5EF4-FFF2-40B4-BE49-F238E27FC236}">
                <a16:creationId xmlns:a16="http://schemas.microsoft.com/office/drawing/2014/main" id="{0FE2C78E-0B12-B2F0-E6F6-A30751BF04C9}"/>
              </a:ext>
            </a:extLst>
          </p:cNvPr>
          <p:cNvSpPr txBox="1"/>
          <p:nvPr/>
        </p:nvSpPr>
        <p:spPr>
          <a:xfrm>
            <a:off x="10906628" y="17376109"/>
            <a:ext cx="103901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solidFill>
                  <a:schemeClr val="tx1"/>
                </a:solidFill>
                <a:cs typeface="Arial" panose="020B0604020202020204" pitchFamily="34" charset="0"/>
              </a:rPr>
              <a:t>TACIT mixer is based on a single, 40-nm wide GaA</a:t>
            </a:r>
            <a:r>
              <a:rPr lang="en-US" altLang="ko-KR" sz="2400" dirty="0">
                <a:cs typeface="Arial" panose="020B0604020202020204" pitchFamily="34" charset="0"/>
              </a:rPr>
              <a:t>s/</a:t>
            </a:r>
            <a:r>
              <a:rPr lang="en-US" altLang="ko-KR" sz="2400" dirty="0" err="1">
                <a:cs typeface="Arial" panose="020B0604020202020204" pitchFamily="34" charset="0"/>
              </a:rPr>
              <a:t>AlGaAs</a:t>
            </a:r>
            <a:r>
              <a:rPr lang="en-US" altLang="ko-KR" sz="2400" dirty="0">
                <a:cs typeface="Arial" panose="020B0604020202020204" pitchFamily="34" charset="0"/>
              </a:rPr>
              <a:t> square quantum-well (QW) heterostructures.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THz absorption occurs via tunable quantum transitions (intersubband transitions), and the IF signal is read out by the hot-electron bolometric response of the 2-dimensional electron gas (2DEG).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The detection frequency can be tuned in a wide range (2 -5 THz) with electrostatic biases, and a wide IF bandwidth (~ 10 GHz) is possible thanks to the fast energy relaxation (</a:t>
            </a:r>
            <a:r>
              <a:rPr lang="el-GR" sz="2400" dirty="0">
                <a:cs typeface="Arial" panose="020B0604020202020204" pitchFamily="34" charset="0"/>
              </a:rPr>
              <a:t>τ</a:t>
            </a:r>
            <a:r>
              <a:rPr lang="en-US" sz="2400" dirty="0">
                <a:cs typeface="Arial" panose="020B0604020202020204" pitchFamily="34" charset="0"/>
              </a:rPr>
              <a:t> ~ 10 </a:t>
            </a:r>
            <a:r>
              <a:rPr lang="en-US" sz="2400" dirty="0" err="1">
                <a:cs typeface="Arial" panose="020B0604020202020204" pitchFamily="34" charset="0"/>
              </a:rPr>
              <a:t>ps</a:t>
            </a:r>
            <a:r>
              <a:rPr lang="en-US" sz="2400" dirty="0">
                <a:cs typeface="Arial" panose="020B0604020202020204" pitchFamily="34" charset="0"/>
              </a:rPr>
              <a:t>) in the 2DEG. 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64E32656-C76B-7267-F8DB-B5F01C9AE647}"/>
              </a:ext>
            </a:extLst>
          </p:cNvPr>
          <p:cNvSpPr txBox="1"/>
          <p:nvPr/>
        </p:nvSpPr>
        <p:spPr>
          <a:xfrm>
            <a:off x="341130" y="17376075"/>
            <a:ext cx="101447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solidFill>
                  <a:schemeClr val="tx1"/>
                </a:solidFill>
                <a:cs typeface="Arial" panose="020B0604020202020204" pitchFamily="34" charset="0"/>
              </a:rPr>
              <a:t>MgB</a:t>
            </a:r>
            <a:r>
              <a:rPr lang="en-US" altLang="ko-KR" sz="2400" baseline="-25000" dirty="0">
                <a:cs typeface="Arial" panose="020B0604020202020204" pitchFamily="34" charset="0"/>
              </a:rPr>
              <a:t>2</a:t>
            </a:r>
            <a:r>
              <a:rPr lang="en-US" altLang="ko-KR" sz="2400" dirty="0">
                <a:cs typeface="Arial" panose="020B0604020202020204" pitchFamily="34" charset="0"/>
              </a:rPr>
              <a:t> mixers are based on thin (&lt; 20 nm) MgB</a:t>
            </a:r>
            <a:r>
              <a:rPr lang="en-US" altLang="ko-KR" sz="2400" baseline="-25000" dirty="0">
                <a:cs typeface="Arial" panose="020B0604020202020204" pitchFamily="34" charset="0"/>
              </a:rPr>
              <a:t>2 </a:t>
            </a:r>
            <a:r>
              <a:rPr lang="en-US" altLang="ko-KR" sz="2400" dirty="0">
                <a:cs typeface="Arial" panose="020B0604020202020204" pitchFamily="34" charset="0"/>
              </a:rPr>
              <a:t>superconducting films that have high T</a:t>
            </a:r>
            <a:r>
              <a:rPr lang="en-US" altLang="ko-KR" sz="2400" baseline="-25000" dirty="0">
                <a:cs typeface="Arial" panose="020B0604020202020204" pitchFamily="34" charset="0"/>
              </a:rPr>
              <a:t>c </a:t>
            </a:r>
            <a:r>
              <a:rPr lang="en-US" altLang="ko-KR" sz="2400" dirty="0">
                <a:cs typeface="Arial" panose="020B0604020202020204" pitchFamily="34" charset="0"/>
              </a:rPr>
              <a:t>(~ 40 K for bulk).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In MgB</a:t>
            </a:r>
            <a:r>
              <a:rPr lang="en-US" sz="2400" baseline="-25000" dirty="0">
                <a:cs typeface="Arial" panose="020B0604020202020204" pitchFamily="34" charset="0"/>
              </a:rPr>
              <a:t>2</a:t>
            </a:r>
            <a:r>
              <a:rPr lang="en-US" sz="2400" dirty="0">
                <a:cs typeface="Arial" panose="020B0604020202020204" pitchFamily="34" charset="0"/>
              </a:rPr>
              <a:t> HEB mixers, THz absorption occurs via Joule heating, and the IF response comes from the bolometric response due to the electron heating.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Fast energy relaxation in MgB</a:t>
            </a:r>
            <a:r>
              <a:rPr lang="en-US" sz="2400" baseline="-25000" dirty="0">
                <a:cs typeface="Arial" panose="020B0604020202020204" pitchFamily="34" charset="0"/>
              </a:rPr>
              <a:t>2</a:t>
            </a:r>
            <a:r>
              <a:rPr lang="en-US" sz="2400" dirty="0">
                <a:cs typeface="Arial" panose="020B0604020202020204" pitchFamily="34" charset="0"/>
              </a:rPr>
              <a:t> thin films offers wide (~ 10 GHz) IF bandwidth.</a:t>
            </a:r>
          </a:p>
        </p:txBody>
      </p:sp>
      <p:graphicFrame>
        <p:nvGraphicFramePr>
          <p:cNvPr id="217" name="Table 4">
            <a:extLst>
              <a:ext uri="{FF2B5EF4-FFF2-40B4-BE49-F238E27FC236}">
                <a16:creationId xmlns:a16="http://schemas.microsoft.com/office/drawing/2014/main" id="{CD1676EB-2862-634A-143B-487338BB3F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998014"/>
              </p:ext>
            </p:extLst>
          </p:nvPr>
        </p:nvGraphicFramePr>
        <p:xfrm>
          <a:off x="9607983" y="26366640"/>
          <a:ext cx="11525952" cy="17130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6242">
                  <a:extLst>
                    <a:ext uri="{9D8B030D-6E8A-4147-A177-3AD203B41FA5}">
                      <a16:colId xmlns:a16="http://schemas.microsoft.com/office/drawing/2014/main" val="806307207"/>
                    </a:ext>
                  </a:extLst>
                </a:gridCol>
                <a:gridCol w="1505349">
                  <a:extLst>
                    <a:ext uri="{9D8B030D-6E8A-4147-A177-3AD203B41FA5}">
                      <a16:colId xmlns:a16="http://schemas.microsoft.com/office/drawing/2014/main" val="141593059"/>
                    </a:ext>
                  </a:extLst>
                </a:gridCol>
                <a:gridCol w="2424787">
                  <a:extLst>
                    <a:ext uri="{9D8B030D-6E8A-4147-A177-3AD203B41FA5}">
                      <a16:colId xmlns:a16="http://schemas.microsoft.com/office/drawing/2014/main" val="958995624"/>
                    </a:ext>
                  </a:extLst>
                </a:gridCol>
                <a:gridCol w="2424787">
                  <a:extLst>
                    <a:ext uri="{9D8B030D-6E8A-4147-A177-3AD203B41FA5}">
                      <a16:colId xmlns:a16="http://schemas.microsoft.com/office/drawing/2014/main" val="4103734224"/>
                    </a:ext>
                  </a:extLst>
                </a:gridCol>
                <a:gridCol w="2424787">
                  <a:extLst>
                    <a:ext uri="{9D8B030D-6E8A-4147-A177-3AD203B41FA5}">
                      <a16:colId xmlns:a16="http://schemas.microsoft.com/office/drawing/2014/main" val="1073328238"/>
                    </a:ext>
                  </a:extLst>
                </a:gridCol>
              </a:tblGrid>
              <a:tr h="73464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Mixer Technology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DSB Noise Temperature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Operating Temperature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Required Pump (LO) Power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Bandwidth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5659778"/>
                  </a:ext>
                </a:extLst>
              </a:tr>
              <a:tr h="4892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Superconducting HEB (MgB</a:t>
                      </a:r>
                      <a:r>
                        <a:rPr lang="en-US" sz="16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2,000 K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20 K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 1 µW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 10 GHz 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51661"/>
                  </a:ext>
                </a:extLst>
              </a:tr>
              <a:tr h="4892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TACIT 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2,000 K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– 60 K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 1 µW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 10 GHz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843568"/>
                  </a:ext>
                </a:extLst>
              </a:tr>
            </a:tbl>
          </a:graphicData>
        </a:graphic>
      </p:graphicFrame>
      <p:pic>
        <p:nvPicPr>
          <p:cNvPr id="98" name="Picture 2" descr="NASA's Retired SOFIA Aircraft Finds New Home at Arizona Museum | NASA">
            <a:extLst>
              <a:ext uri="{FF2B5EF4-FFF2-40B4-BE49-F238E27FC236}">
                <a16:creationId xmlns:a16="http://schemas.microsoft.com/office/drawing/2014/main" id="{682A6AB3-F54E-B85C-F701-4758D0099A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3" t="30471" r="33301" b="6630"/>
          <a:stretch/>
        </p:blipFill>
        <p:spPr bwMode="auto">
          <a:xfrm>
            <a:off x="12614934" y="12037473"/>
            <a:ext cx="2390998" cy="199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605A39-0649-F677-9747-A63FD98E728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rcRect l="8743" t="28581" r="13299" b="18192"/>
          <a:stretch/>
        </p:blipFill>
        <p:spPr>
          <a:xfrm>
            <a:off x="12579887" y="9641900"/>
            <a:ext cx="2396607" cy="2313116"/>
          </a:xfrm>
          <a:prstGeom prst="rect">
            <a:avLst/>
          </a:prstGeom>
        </p:spPr>
      </p:pic>
      <p:pic>
        <p:nvPicPr>
          <p:cNvPr id="102" name="Picture 12" descr="&#10;       STO-2 launch configuration (from left to right: Helium balloon, parachute, launch vehicle and payload).&#10;    ">
            <a:extLst>
              <a:ext uri="{FF2B5EF4-FFF2-40B4-BE49-F238E27FC236}">
                <a16:creationId xmlns:a16="http://schemas.microsoft.com/office/drawing/2014/main" id="{A8B039EA-4E78-F15D-8E5D-9A3AA572EB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1" t="23961" r="36576" b="24318"/>
          <a:stretch/>
        </p:blipFill>
        <p:spPr bwMode="auto">
          <a:xfrm>
            <a:off x="15020413" y="9633695"/>
            <a:ext cx="2635899" cy="230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CD1CB70-785D-0C0E-4744-4A8B0BF41550}"/>
              </a:ext>
            </a:extLst>
          </p:cNvPr>
          <p:cNvSpPr txBox="1"/>
          <p:nvPr/>
        </p:nvSpPr>
        <p:spPr>
          <a:xfrm>
            <a:off x="269620" y="8989405"/>
            <a:ext cx="4237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highlight>
                  <a:srgbClr val="808080"/>
                </a:highlight>
              </a:rPr>
              <a:t>Science Objectives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268494-6A59-76C0-04FD-2F4DE158580D}"/>
              </a:ext>
            </a:extLst>
          </p:cNvPr>
          <p:cNvSpPr txBox="1"/>
          <p:nvPr/>
        </p:nvSpPr>
        <p:spPr>
          <a:xfrm>
            <a:off x="685155" y="10040183"/>
            <a:ext cx="4000035" cy="120032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High-resolution (f/</a:t>
            </a:r>
            <a:r>
              <a:rPr lang="el-GR" sz="2400" dirty="0"/>
              <a:t>Δ</a:t>
            </a:r>
            <a:r>
              <a:rPr lang="en-US" sz="2400" dirty="0"/>
              <a:t>f &gt; 10</a:t>
            </a:r>
            <a:r>
              <a:rPr lang="en-US" sz="2400" baseline="30000" dirty="0"/>
              <a:t>7</a:t>
            </a:r>
            <a:r>
              <a:rPr lang="en-US" sz="2400" dirty="0"/>
              <a:t>) spectroscopy at THz frequencies (1-5 THz) </a:t>
            </a:r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C653C602-E3CE-D6C7-A685-993F500B059D}"/>
              </a:ext>
            </a:extLst>
          </p:cNvPr>
          <p:cNvSpPr/>
          <p:nvPr/>
        </p:nvSpPr>
        <p:spPr>
          <a:xfrm>
            <a:off x="2455073" y="11534957"/>
            <a:ext cx="362687" cy="856565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C0041C7-D9EB-61FC-FB13-344A069512F5}"/>
              </a:ext>
            </a:extLst>
          </p:cNvPr>
          <p:cNvSpPr txBox="1"/>
          <p:nvPr/>
        </p:nvSpPr>
        <p:spPr>
          <a:xfrm>
            <a:off x="352020" y="12665111"/>
            <a:ext cx="4878247" cy="2677656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Detection of key molecules and atoms in the interstellar space and in the atmospheres of planets and comets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Study of kinematics of THz emitting bodies and wind velocities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D71D2B-48CD-68F8-E452-C82523584EE9}"/>
              </a:ext>
            </a:extLst>
          </p:cNvPr>
          <p:cNvSpPr txBox="1"/>
          <p:nvPr/>
        </p:nvSpPr>
        <p:spPr>
          <a:xfrm>
            <a:off x="5753604" y="9726657"/>
            <a:ext cx="6664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High-resolution spectroscopy at THz frequencies is enabled by heterodyne detection. </a:t>
            </a:r>
            <a:endParaRPr lang="en-US" sz="2400" dirty="0"/>
          </a:p>
        </p:txBody>
      </p:sp>
      <p:pic>
        <p:nvPicPr>
          <p:cNvPr id="77" name="Picture 76" descr="A picture containing text, envelope&#10;&#10;Description automatically generated">
            <a:extLst>
              <a:ext uri="{FF2B5EF4-FFF2-40B4-BE49-F238E27FC236}">
                <a16:creationId xmlns:a16="http://schemas.microsoft.com/office/drawing/2014/main" id="{0EE6EEDD-0DCD-A503-BF3E-4CF823550AA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3" t="30299" r="25553" b="28159"/>
          <a:stretch/>
        </p:blipFill>
        <p:spPr>
          <a:xfrm>
            <a:off x="648449" y="19812172"/>
            <a:ext cx="2388975" cy="193899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E3D6A40D-7839-6141-1D87-9B80C5BF19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224877" y="20470044"/>
            <a:ext cx="3412660" cy="349175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B3C151E-76EF-3ED7-24E8-39FD842A95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643063" y="20482122"/>
            <a:ext cx="3866522" cy="3264968"/>
          </a:xfrm>
          <a:prstGeom prst="rect">
            <a:avLst/>
          </a:prstGeom>
        </p:spPr>
      </p:pic>
      <p:sp>
        <p:nvSpPr>
          <p:cNvPr id="112" name="Arrow: Down 111">
            <a:extLst>
              <a:ext uri="{FF2B5EF4-FFF2-40B4-BE49-F238E27FC236}">
                <a16:creationId xmlns:a16="http://schemas.microsoft.com/office/drawing/2014/main" id="{DCC284E2-DB9C-AC4C-2589-6836CF3AB113}"/>
              </a:ext>
            </a:extLst>
          </p:cNvPr>
          <p:cNvSpPr/>
          <p:nvPr/>
        </p:nvSpPr>
        <p:spPr>
          <a:xfrm rot="19101700" flipH="1">
            <a:off x="10406231" y="15633768"/>
            <a:ext cx="374139" cy="1049988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Mission Posters: Earth | Science Mission Directorate">
            <a:extLst>
              <a:ext uri="{FF2B5EF4-FFF2-40B4-BE49-F238E27FC236}">
                <a16:creationId xmlns:a16="http://schemas.microsoft.com/office/drawing/2014/main" id="{5408C956-C2E2-B9B9-7654-4A100CF09B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" t="16573" r="2124" b="36202"/>
          <a:stretch/>
        </p:blipFill>
        <p:spPr bwMode="auto">
          <a:xfrm>
            <a:off x="17785478" y="9626340"/>
            <a:ext cx="3686641" cy="230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6EEECAE5-61E5-0CFD-8636-68E19EC55B21}"/>
              </a:ext>
            </a:extLst>
          </p:cNvPr>
          <p:cNvSpPr txBox="1"/>
          <p:nvPr/>
        </p:nvSpPr>
        <p:spPr>
          <a:xfrm>
            <a:off x="12429726" y="8889391"/>
            <a:ext cx="92864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highlight>
                  <a:srgbClr val="808080"/>
                </a:highlight>
              </a:rPr>
              <a:t>Past &amp; Future THz Heterodyne Instruments</a:t>
            </a:r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93A7D662-219F-AC3D-BAE6-BDEBBD2A1E14}"/>
              </a:ext>
            </a:extLst>
          </p:cNvPr>
          <p:cNvCxnSpPr>
            <a:cxnSpLocks/>
          </p:cNvCxnSpPr>
          <p:nvPr/>
        </p:nvCxnSpPr>
        <p:spPr>
          <a:xfrm flipH="1" flipV="1">
            <a:off x="9071550" y="11386001"/>
            <a:ext cx="14415" cy="224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2" name="Google Shape;672;p26">
            <a:extLst>
              <a:ext uri="{FF2B5EF4-FFF2-40B4-BE49-F238E27FC236}">
                <a16:creationId xmlns:a16="http://schemas.microsoft.com/office/drawing/2014/main" id="{412AB88D-1CDD-5B99-CF46-D2C0BE2801F9}"/>
              </a:ext>
            </a:extLst>
          </p:cNvPr>
          <p:cNvSpPr txBox="1">
            <a:spLocks/>
          </p:cNvSpPr>
          <p:nvPr/>
        </p:nvSpPr>
        <p:spPr>
          <a:xfrm>
            <a:off x="12684488" y="9554804"/>
            <a:ext cx="1953835" cy="6414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1900" rIns="0" bIns="12190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/>
            <a:r>
              <a:rPr lang="en-US" sz="1200" dirty="0">
                <a:solidFill>
                  <a:schemeClr val="tx1"/>
                </a:solidFill>
              </a:rPr>
              <a:t>Herschel Space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Observatory</a:t>
            </a:r>
          </a:p>
        </p:txBody>
      </p:sp>
      <p:sp>
        <p:nvSpPr>
          <p:cNvPr id="193" name="Google Shape;672;p26">
            <a:extLst>
              <a:ext uri="{FF2B5EF4-FFF2-40B4-BE49-F238E27FC236}">
                <a16:creationId xmlns:a16="http://schemas.microsoft.com/office/drawing/2014/main" id="{27B25727-64EA-F088-E71B-1D74E267F352}"/>
              </a:ext>
            </a:extLst>
          </p:cNvPr>
          <p:cNvSpPr txBox="1">
            <a:spLocks/>
          </p:cNvSpPr>
          <p:nvPr/>
        </p:nvSpPr>
        <p:spPr>
          <a:xfrm>
            <a:off x="12673139" y="11430173"/>
            <a:ext cx="2202031" cy="6414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1900" rIns="0" bIns="12190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/>
            <a:r>
              <a:rPr lang="en-US" sz="1200" dirty="0">
                <a:solidFill>
                  <a:schemeClr val="bg1"/>
                </a:solidFill>
              </a:rPr>
              <a:t>HIFI: 0.48 - 1.25 THz </a:t>
            </a:r>
          </a:p>
          <a:p>
            <a:pPr marL="0" indent="0"/>
            <a:r>
              <a:rPr lang="en-US" sz="1200" dirty="0">
                <a:solidFill>
                  <a:schemeClr val="bg1"/>
                </a:solidFill>
              </a:rPr>
              <a:t>1.41 - 1.91 THz </a:t>
            </a:r>
          </a:p>
        </p:txBody>
      </p:sp>
      <p:sp>
        <p:nvSpPr>
          <p:cNvPr id="194" name="Google Shape;672;p26">
            <a:extLst>
              <a:ext uri="{FF2B5EF4-FFF2-40B4-BE49-F238E27FC236}">
                <a16:creationId xmlns:a16="http://schemas.microsoft.com/office/drawing/2014/main" id="{986938E6-6A21-E3BB-A2C4-7BF9B088E241}"/>
              </a:ext>
            </a:extLst>
          </p:cNvPr>
          <p:cNvSpPr txBox="1">
            <a:spLocks/>
          </p:cNvSpPr>
          <p:nvPr/>
        </p:nvSpPr>
        <p:spPr>
          <a:xfrm>
            <a:off x="12671773" y="11984079"/>
            <a:ext cx="1487819" cy="53870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1900" rIns="0" bIns="12190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/>
            <a:r>
              <a:rPr lang="en-US" sz="1200" dirty="0">
                <a:solidFill>
                  <a:schemeClr val="bg1"/>
                </a:solidFill>
              </a:rPr>
              <a:t>SOPHIA</a:t>
            </a:r>
          </a:p>
        </p:txBody>
      </p:sp>
      <p:sp>
        <p:nvSpPr>
          <p:cNvPr id="195" name="Google Shape;672;p26">
            <a:extLst>
              <a:ext uri="{FF2B5EF4-FFF2-40B4-BE49-F238E27FC236}">
                <a16:creationId xmlns:a16="http://schemas.microsoft.com/office/drawing/2014/main" id="{39FC096F-05BC-0C34-D511-15C6311BF4CD}"/>
              </a:ext>
            </a:extLst>
          </p:cNvPr>
          <p:cNvSpPr txBox="1">
            <a:spLocks/>
          </p:cNvSpPr>
          <p:nvPr/>
        </p:nvSpPr>
        <p:spPr>
          <a:xfrm>
            <a:off x="12614934" y="13582210"/>
            <a:ext cx="2875158" cy="6414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1900" rIns="0" bIns="12190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/>
            <a:r>
              <a:rPr lang="en-US" sz="1200" dirty="0">
                <a:solidFill>
                  <a:schemeClr val="tx1"/>
                </a:solidFill>
              </a:rPr>
              <a:t>GREAT: 1.4 - 1.9 THz,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2.4 - 2.7 THz, and 4.7 THz</a:t>
            </a:r>
          </a:p>
        </p:txBody>
      </p:sp>
      <p:sp>
        <p:nvSpPr>
          <p:cNvPr id="196" name="Google Shape;672;p26">
            <a:extLst>
              <a:ext uri="{FF2B5EF4-FFF2-40B4-BE49-F238E27FC236}">
                <a16:creationId xmlns:a16="http://schemas.microsoft.com/office/drawing/2014/main" id="{399FA362-56B4-3818-C0AF-5223BF05AE8B}"/>
              </a:ext>
            </a:extLst>
          </p:cNvPr>
          <p:cNvSpPr txBox="1">
            <a:spLocks/>
          </p:cNvSpPr>
          <p:nvPr/>
        </p:nvSpPr>
        <p:spPr>
          <a:xfrm>
            <a:off x="15122866" y="9586321"/>
            <a:ext cx="2367914" cy="6414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1900" rIns="0" bIns="12190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/>
            <a:r>
              <a:rPr lang="en-US" sz="1200" dirty="0">
                <a:solidFill>
                  <a:schemeClr val="bg1"/>
                </a:solidFill>
              </a:rPr>
              <a:t>STO-2 and ASTHROS</a:t>
            </a:r>
          </a:p>
        </p:txBody>
      </p:sp>
      <p:sp>
        <p:nvSpPr>
          <p:cNvPr id="197" name="Google Shape;672;p26">
            <a:extLst>
              <a:ext uri="{FF2B5EF4-FFF2-40B4-BE49-F238E27FC236}">
                <a16:creationId xmlns:a16="http://schemas.microsoft.com/office/drawing/2014/main" id="{9F4A0431-7046-21FD-9F54-BD312E86492C}"/>
              </a:ext>
            </a:extLst>
          </p:cNvPr>
          <p:cNvSpPr txBox="1">
            <a:spLocks/>
          </p:cNvSpPr>
          <p:nvPr/>
        </p:nvSpPr>
        <p:spPr>
          <a:xfrm>
            <a:off x="15047592" y="11607922"/>
            <a:ext cx="3171478" cy="6414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1900" rIns="0" bIns="12190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/>
            <a:r>
              <a:rPr lang="en-US" sz="1200" dirty="0">
                <a:solidFill>
                  <a:schemeClr val="bg2"/>
                </a:solidFill>
              </a:rPr>
              <a:t>1.4 - 1.5 THz; 2.4 - 2.7 THz</a:t>
            </a:r>
          </a:p>
        </p:txBody>
      </p:sp>
      <p:pic>
        <p:nvPicPr>
          <p:cNvPr id="203" name="Picture 202">
            <a:extLst>
              <a:ext uri="{FF2B5EF4-FFF2-40B4-BE49-F238E27FC236}">
                <a16:creationId xmlns:a16="http://schemas.microsoft.com/office/drawing/2014/main" id="{4A40E74A-3F83-A646-2732-92ADD6EDFC4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54680" y="19326480"/>
            <a:ext cx="3167652" cy="3203590"/>
          </a:xfrm>
          <a:prstGeom prst="rect">
            <a:avLst/>
          </a:prstGeom>
        </p:spPr>
      </p:pic>
      <p:pic>
        <p:nvPicPr>
          <p:cNvPr id="205" name="Picture 204">
            <a:extLst>
              <a:ext uri="{FF2B5EF4-FFF2-40B4-BE49-F238E27FC236}">
                <a16:creationId xmlns:a16="http://schemas.microsoft.com/office/drawing/2014/main" id="{BF62D7BB-EF71-1194-504D-A2AA205BBAE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36481" y="22678046"/>
            <a:ext cx="3265197" cy="3306269"/>
          </a:xfrm>
          <a:prstGeom prst="rect">
            <a:avLst/>
          </a:prstGeom>
        </p:spPr>
      </p:pic>
      <p:pic>
        <p:nvPicPr>
          <p:cNvPr id="209" name="Picture 208">
            <a:extLst>
              <a:ext uri="{FF2B5EF4-FFF2-40B4-BE49-F238E27FC236}">
                <a16:creationId xmlns:a16="http://schemas.microsoft.com/office/drawing/2014/main" id="{59A78DB3-FDFE-0DB5-C6B2-4674057DCEB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75216" y="22696723"/>
            <a:ext cx="3126580" cy="3270331"/>
          </a:xfrm>
          <a:prstGeom prst="rect">
            <a:avLst/>
          </a:prstGeom>
        </p:spPr>
      </p:pic>
      <p:pic>
        <p:nvPicPr>
          <p:cNvPr id="211" name="Picture 210">
            <a:extLst>
              <a:ext uri="{FF2B5EF4-FFF2-40B4-BE49-F238E27FC236}">
                <a16:creationId xmlns:a16="http://schemas.microsoft.com/office/drawing/2014/main" id="{3C55EB42-ED7D-21E2-DBA7-87C3A7E7380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43586" y="19364954"/>
            <a:ext cx="3167652" cy="3245673"/>
          </a:xfrm>
          <a:prstGeom prst="rect">
            <a:avLst/>
          </a:prstGeom>
        </p:spPr>
      </p:pic>
      <p:sp>
        <p:nvSpPr>
          <p:cNvPr id="212" name="Arrow: Down 211">
            <a:extLst>
              <a:ext uri="{FF2B5EF4-FFF2-40B4-BE49-F238E27FC236}">
                <a16:creationId xmlns:a16="http://schemas.microsoft.com/office/drawing/2014/main" id="{2EC61B82-0D59-77AD-FBED-FF71934D9EB4}"/>
              </a:ext>
            </a:extLst>
          </p:cNvPr>
          <p:cNvSpPr/>
          <p:nvPr/>
        </p:nvSpPr>
        <p:spPr>
          <a:xfrm>
            <a:off x="8037294" y="20700076"/>
            <a:ext cx="207406" cy="374915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Google Shape;672;p26">
            <a:extLst>
              <a:ext uri="{FF2B5EF4-FFF2-40B4-BE49-F238E27FC236}">
                <a16:creationId xmlns:a16="http://schemas.microsoft.com/office/drawing/2014/main" id="{112733FA-CFF3-2305-D37D-675A636B2040}"/>
              </a:ext>
            </a:extLst>
          </p:cNvPr>
          <p:cNvSpPr txBox="1">
            <a:spLocks/>
          </p:cNvSpPr>
          <p:nvPr/>
        </p:nvSpPr>
        <p:spPr>
          <a:xfrm>
            <a:off x="17887833" y="11940052"/>
            <a:ext cx="2367914" cy="6414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1900" rIns="0" bIns="12190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/>
            <a:r>
              <a:rPr lang="en-US" sz="1200" dirty="0">
                <a:solidFill>
                  <a:schemeClr val="bg1"/>
                </a:solidFill>
              </a:rPr>
              <a:t>JUICE</a:t>
            </a:r>
          </a:p>
        </p:txBody>
      </p:sp>
      <p:sp>
        <p:nvSpPr>
          <p:cNvPr id="219" name="Google Shape;672;p26">
            <a:extLst>
              <a:ext uri="{FF2B5EF4-FFF2-40B4-BE49-F238E27FC236}">
                <a16:creationId xmlns:a16="http://schemas.microsoft.com/office/drawing/2014/main" id="{0A3A17A7-EE95-B92B-8874-52EF50E7A002}"/>
              </a:ext>
            </a:extLst>
          </p:cNvPr>
          <p:cNvSpPr txBox="1">
            <a:spLocks/>
          </p:cNvSpPr>
          <p:nvPr/>
        </p:nvSpPr>
        <p:spPr>
          <a:xfrm>
            <a:off x="17916946" y="13506267"/>
            <a:ext cx="2875158" cy="6414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1900" rIns="0" bIns="12190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/>
            <a:r>
              <a:rPr lang="en-US" sz="1200" dirty="0">
                <a:solidFill>
                  <a:schemeClr val="bg1"/>
                </a:solidFill>
              </a:rPr>
              <a:t>SWI: 530 - 625 GHz; 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1080 - 1275 GHz</a:t>
            </a:r>
          </a:p>
        </p:txBody>
      </p:sp>
      <p:sp>
        <p:nvSpPr>
          <p:cNvPr id="220" name="Google Shape;672;p26">
            <a:extLst>
              <a:ext uri="{FF2B5EF4-FFF2-40B4-BE49-F238E27FC236}">
                <a16:creationId xmlns:a16="http://schemas.microsoft.com/office/drawing/2014/main" id="{1E210693-FD70-831A-151F-42CCAE1BA54B}"/>
              </a:ext>
            </a:extLst>
          </p:cNvPr>
          <p:cNvSpPr txBox="1">
            <a:spLocks/>
          </p:cNvSpPr>
          <p:nvPr/>
        </p:nvSpPr>
        <p:spPr>
          <a:xfrm>
            <a:off x="15097567" y="13705704"/>
            <a:ext cx="2379360" cy="6414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1900" rIns="0" bIns="12190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/>
            <a:r>
              <a:rPr lang="en-US" sz="1200" dirty="0">
                <a:solidFill>
                  <a:schemeClr val="bg1"/>
                </a:solidFill>
              </a:rPr>
              <a:t>MIRO: 190, 562 GHz </a:t>
            </a:r>
          </a:p>
        </p:txBody>
      </p:sp>
      <p:sp>
        <p:nvSpPr>
          <p:cNvPr id="221" name="Google Shape;672;p26">
            <a:extLst>
              <a:ext uri="{FF2B5EF4-FFF2-40B4-BE49-F238E27FC236}">
                <a16:creationId xmlns:a16="http://schemas.microsoft.com/office/drawing/2014/main" id="{EEBB9496-6D54-E094-8E98-0DD21CA2B432}"/>
              </a:ext>
            </a:extLst>
          </p:cNvPr>
          <p:cNvSpPr txBox="1">
            <a:spLocks/>
          </p:cNvSpPr>
          <p:nvPr/>
        </p:nvSpPr>
        <p:spPr>
          <a:xfrm>
            <a:off x="16353843" y="11994390"/>
            <a:ext cx="2379360" cy="34287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1900" rIns="0" bIns="12190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/>
            <a:r>
              <a:rPr lang="en-US" sz="1200" dirty="0">
                <a:solidFill>
                  <a:schemeClr val="bg1"/>
                </a:solidFill>
              </a:rPr>
              <a:t>Rosetta Orbiter </a:t>
            </a:r>
          </a:p>
        </p:txBody>
      </p:sp>
      <p:sp>
        <p:nvSpPr>
          <p:cNvPr id="222" name="Google Shape;672;p26">
            <a:extLst>
              <a:ext uri="{FF2B5EF4-FFF2-40B4-BE49-F238E27FC236}">
                <a16:creationId xmlns:a16="http://schemas.microsoft.com/office/drawing/2014/main" id="{5B65035D-0627-8B8E-5311-48E1AB07B6D4}"/>
              </a:ext>
            </a:extLst>
          </p:cNvPr>
          <p:cNvSpPr txBox="1">
            <a:spLocks/>
          </p:cNvSpPr>
          <p:nvPr/>
        </p:nvSpPr>
        <p:spPr>
          <a:xfrm>
            <a:off x="18318991" y="9599363"/>
            <a:ext cx="2338801" cy="4861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1900" rIns="0" bIns="12190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/>
            <a:r>
              <a:rPr lang="en-US" sz="1200" dirty="0">
                <a:solidFill>
                  <a:schemeClr val="bg1"/>
                </a:solidFill>
              </a:rPr>
              <a:t>AURA</a:t>
            </a:r>
          </a:p>
        </p:txBody>
      </p:sp>
      <p:sp>
        <p:nvSpPr>
          <p:cNvPr id="223" name="Google Shape;672;p26">
            <a:extLst>
              <a:ext uri="{FF2B5EF4-FFF2-40B4-BE49-F238E27FC236}">
                <a16:creationId xmlns:a16="http://schemas.microsoft.com/office/drawing/2014/main" id="{B8CDF637-5285-7FDF-C4C7-52AB07AABAD3}"/>
              </a:ext>
            </a:extLst>
          </p:cNvPr>
          <p:cNvSpPr txBox="1">
            <a:spLocks/>
          </p:cNvSpPr>
          <p:nvPr/>
        </p:nvSpPr>
        <p:spPr>
          <a:xfrm>
            <a:off x="17932000" y="11436534"/>
            <a:ext cx="2635899" cy="4861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1900" rIns="0" bIns="12190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Arial"/>
              <a:buChar char="•"/>
              <a:defRPr sz="9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01862" algn="l" rt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4"/>
              <a:buFont typeface="Inter"/>
              <a:buChar char="•"/>
              <a:defRPr sz="938" b="0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indent="0"/>
            <a:r>
              <a:rPr lang="en-US" sz="1200" dirty="0">
                <a:solidFill>
                  <a:schemeClr val="tx1"/>
                </a:solidFill>
              </a:rPr>
              <a:t>MLS: 118, 190, 240, 640, 2500 GHz</a:t>
            </a:r>
          </a:p>
          <a:p>
            <a:pPr marL="0" indent="0"/>
            <a:r>
              <a:rPr lang="en-US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TextBox 63">
            <a:extLst>
              <a:ext uri="{FF2B5EF4-FFF2-40B4-BE49-F238E27FC236}">
                <a16:creationId xmlns:a16="http://schemas.microsoft.com/office/drawing/2014/main" id="{0E7D7173-EDBA-1167-BD35-70A477129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57" y="26830862"/>
            <a:ext cx="9180107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Our mixer technology based on MgB</a:t>
            </a:r>
            <a:r>
              <a:rPr lang="en-US" altLang="ko-K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 HEBs and TACIT mixers will enable sensitive, multi-pixel THz heterodyne receivers with relaxed requirements on cryogenic cooling and THz LO power. </a:t>
            </a:r>
            <a:endParaRPr lang="ko-K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794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1898</TotalTime>
  <Words>682</Words>
  <Application>Microsoft Office PowerPoint</Application>
  <PresentationFormat>Custom</PresentationFormat>
  <Paragraphs>99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Helvetica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Poster Template Guidelines</dc:title>
  <dc:creator>Chen, Joy (US 183B)</dc:creator>
  <cp:lastModifiedBy>Hong, Sophia (US 1212)</cp:lastModifiedBy>
  <cp:revision>29</cp:revision>
  <dcterms:created xsi:type="dcterms:W3CDTF">2022-08-22T17:05:38Z</dcterms:created>
  <dcterms:modified xsi:type="dcterms:W3CDTF">2023-11-29T04:58:40Z</dcterms:modified>
</cp:coreProperties>
</file>