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0"/>
    <p:restoredTop sz="96405"/>
  </p:normalViewPr>
  <p:slideViewPr>
    <p:cSldViewPr snapToGrid="0">
      <p:cViewPr varScale="1">
        <p:scale>
          <a:sx n="26" d="100"/>
          <a:sy n="26" d="100"/>
        </p:scale>
        <p:origin x="4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mailto:hani.Nejadriahi@jpl.nasa.gov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0A7329-1D42-4B19-AE04-081BF82B3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7" r="2469"/>
          <a:stretch/>
        </p:blipFill>
        <p:spPr>
          <a:xfrm>
            <a:off x="16936927" y="8381715"/>
            <a:ext cx="4684368" cy="261716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892CF04-7BBF-49EE-8786-E0512CEDE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719" y="25042868"/>
            <a:ext cx="3358900" cy="3619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0" y="-54024"/>
            <a:ext cx="21945600" cy="2297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2112269"/>
            <a:ext cx="21945600" cy="5241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4903171" y="30429950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83509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11435059" y="30140512"/>
            <a:ext cx="9781066" cy="2673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1003393" y="2984367"/>
            <a:ext cx="20880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Loss Integrated Silicon Nitride Platform for Earth Science &amp; Astrophysics applications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19826" y="5872181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Hani Nejadriahi (389 W)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Kittlaus (389 W), Siamak Forouhar (389)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93811-165A-F465-D149-810F948966A7}"/>
              </a:ext>
            </a:extLst>
          </p:cNvPr>
          <p:cNvSpPr txBox="1"/>
          <p:nvPr/>
        </p:nvSpPr>
        <p:spPr>
          <a:xfrm>
            <a:off x="800099" y="2103306"/>
            <a:ext cx="2041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Research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512" y="279967"/>
            <a:ext cx="1548832" cy="15488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102263" y="30513190"/>
            <a:ext cx="597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 Number: CL#00-0000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PRD-003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11625548" y="30283981"/>
            <a:ext cx="9798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 and Acknowledgements:</a:t>
            </a: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Daniel Blumenthal, UCSB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(626)298-5046: </a:t>
            </a:r>
            <a:r>
              <a:rPr lang="en-US" altLang="en-US" sz="3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hlinkClick r:id="rId5"/>
              </a:rPr>
              <a:t>hani.Nejadriahi@jpl.nasa.gov</a:t>
            </a:r>
            <a:r>
              <a:rPr lang="en-US" altLang="en-US" sz="32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en-US" sz="3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95501-4B9A-0A61-73D0-89BFD8BD67A2}"/>
              </a:ext>
            </a:extLst>
          </p:cNvPr>
          <p:cNvSpPr/>
          <p:nvPr/>
        </p:nvSpPr>
        <p:spPr>
          <a:xfrm>
            <a:off x="367527" y="7409505"/>
            <a:ext cx="83715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Objectives </a:t>
            </a:r>
            <a:endParaRPr lang="en-US" sz="5400" dirty="0">
              <a:solidFill>
                <a:srgbClr val="FF0000"/>
              </a:solidFill>
            </a:endParaRPr>
          </a:p>
          <a:p>
            <a:pPr algn="just"/>
            <a:r>
              <a:rPr lang="en-US" sz="3600" dirty="0"/>
              <a:t>Development of an ultra-low loss stoichiometric silicon nitride platform aimed at a range of wavelengths for miniaturization of atomic systems such as  clocks, atom interferometers, and cold atom sensors including narrow-linewidth (≤ 10 kHz) external cavity lasers, piezoelectric phase shifters, and wavelength meter.</a:t>
            </a:r>
          </a:p>
          <a:p>
            <a:pPr algn="just"/>
            <a:r>
              <a:rPr lang="en-US" sz="3600" dirty="0"/>
              <a:t> </a:t>
            </a:r>
            <a:r>
              <a:rPr lang="en-US" sz="5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D4DAF-FBA5-BA61-8C16-458A0F29468E}"/>
              </a:ext>
            </a:extLst>
          </p:cNvPr>
          <p:cNvSpPr/>
          <p:nvPr/>
        </p:nvSpPr>
        <p:spPr>
          <a:xfrm>
            <a:off x="9160825" y="7505257"/>
            <a:ext cx="78032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Background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Leveraging decades of experience in lasers, photonic components, and integrated photonics, JPL’s Microdevices Laboratory is developing a compact laser system based on semiconductor laser and amplifier components and custom path-to-flight control electronics. </a:t>
            </a:r>
            <a:endParaRPr lang="en-US" sz="2400" dirty="0"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same approach is adaptable to a wide array of cold-atom quantum sensors, e.g. gravity gradiometers, Rydberg radar, optical atomic clocks, etc.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03F8C-FC95-D160-6E84-76DA5EDA04F4}"/>
              </a:ext>
            </a:extLst>
          </p:cNvPr>
          <p:cNvSpPr/>
          <p:nvPr/>
        </p:nvSpPr>
        <p:spPr>
          <a:xfrm>
            <a:off x="228766" y="26026613"/>
            <a:ext cx="7873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Future Work </a:t>
            </a:r>
            <a:endParaRPr lang="en-US" sz="4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Fully packaging the external cavity laser along with other components i.e. isolators,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</a:rPr>
              <a:t>wavemeters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Improving the insertion losses for full integration of integrated photonics components in a larger system for flight compatible instruments. </a:t>
            </a:r>
          </a:p>
          <a:p>
            <a:endParaRPr lang="en-US" sz="3000" dirty="0">
              <a:solidFill>
                <a:srgbClr val="0070C0"/>
              </a:solidFill>
            </a:endParaRPr>
          </a:p>
          <a:p>
            <a:endParaRPr lang="en-US" sz="3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8C5FE7-D073-40B7-A92B-D0C3D5B1C2E9}"/>
              </a:ext>
            </a:extLst>
          </p:cNvPr>
          <p:cNvSpPr/>
          <p:nvPr/>
        </p:nvSpPr>
        <p:spPr>
          <a:xfrm>
            <a:off x="166349" y="7426083"/>
            <a:ext cx="8700269" cy="57837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14DDC8-525A-465A-822E-3A152AD7414A}"/>
              </a:ext>
            </a:extLst>
          </p:cNvPr>
          <p:cNvSpPr/>
          <p:nvPr/>
        </p:nvSpPr>
        <p:spPr>
          <a:xfrm>
            <a:off x="206477" y="13368212"/>
            <a:ext cx="7812380" cy="1252923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8EB121-DBAB-43CF-BE44-3FF4173C736B}"/>
              </a:ext>
            </a:extLst>
          </p:cNvPr>
          <p:cNvSpPr/>
          <p:nvPr/>
        </p:nvSpPr>
        <p:spPr>
          <a:xfrm>
            <a:off x="656965" y="13157366"/>
            <a:ext cx="701743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Significance/Benefits to JPL and NASA: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26EE76-4639-4334-ABAA-70785126AE6D}"/>
              </a:ext>
            </a:extLst>
          </p:cNvPr>
          <p:cNvSpPr/>
          <p:nvPr/>
        </p:nvSpPr>
        <p:spPr>
          <a:xfrm>
            <a:off x="425715" y="15063119"/>
            <a:ext cx="7516372" cy="1050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Systems based on cold atoms provide unique opportunities for an array of metrology and sensing applications. To date, these have primarily been demonstrated with bench-scale experiments in controlled laboratory environments. All of these systems require sophisticated laser systems to prepare, control, and interrogate the atomic ensemble, representing a major contribution to overall instrument footprint and power consumption.</a:t>
            </a:r>
          </a:p>
          <a:p>
            <a:pPr indent="457200" algn="just"/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Developing low loss silicon nitride (Si</a:t>
            </a:r>
            <a:r>
              <a:rPr lang="en-US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) and leveraging this reliable platform especially in the shorter wavelengths (780-852 nm) to realize actives such as a high power and narrow-linewidth external cavity laser (ECL) and passives such as mode size couplers and interferometers positions JPL at the forefront of low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robust components for quantum-based sensors and systems. Integrated photonics technology brings a lot of funding opportunities to NASA/JPL especially in the areas of quantum sensing and systems by addressing the challenges of a laser optic system that satisfies the demanding requirements of space-qualified quantum sensor.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2405D8-2696-43DE-A0C1-04C0CFADBFAB}"/>
              </a:ext>
            </a:extLst>
          </p:cNvPr>
          <p:cNvSpPr/>
          <p:nvPr/>
        </p:nvSpPr>
        <p:spPr>
          <a:xfrm>
            <a:off x="166348" y="26055781"/>
            <a:ext cx="7852509" cy="408473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C7694B3-7307-4BD1-9BA0-07379C67A9EA}"/>
              </a:ext>
            </a:extLst>
          </p:cNvPr>
          <p:cNvSpPr/>
          <p:nvPr/>
        </p:nvSpPr>
        <p:spPr>
          <a:xfrm>
            <a:off x="8173338" y="14569854"/>
            <a:ext cx="13605914" cy="1540339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17E50B-E802-43CD-AA4D-FECAFE4DDD47}"/>
              </a:ext>
            </a:extLst>
          </p:cNvPr>
          <p:cNvSpPr/>
          <p:nvPr/>
        </p:nvSpPr>
        <p:spPr>
          <a:xfrm>
            <a:off x="10972800" y="14414206"/>
            <a:ext cx="701743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Approach &amp; Results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833D48-EE3C-4933-A698-7015A60DA13F}"/>
              </a:ext>
            </a:extLst>
          </p:cNvPr>
          <p:cNvSpPr/>
          <p:nvPr/>
        </p:nvSpPr>
        <p:spPr>
          <a:xfrm>
            <a:off x="8409591" y="15714898"/>
            <a:ext cx="95436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Material Development: </a:t>
            </a:r>
            <a:r>
              <a:rPr lang="en-US" sz="2400" dirty="0"/>
              <a:t>Our device design leverages low loss stoichiometric silicon nitride (Si</a:t>
            </a:r>
            <a:r>
              <a:rPr lang="en-US" sz="2400" baseline="-25000" dirty="0"/>
              <a:t>3</a:t>
            </a:r>
            <a:r>
              <a:rPr lang="en-US" sz="2400" dirty="0"/>
              <a:t>N</a:t>
            </a:r>
            <a:r>
              <a:rPr lang="en-US" sz="2400" baseline="-25000" dirty="0"/>
              <a:t>4</a:t>
            </a:r>
            <a:r>
              <a:rPr lang="en-US" sz="2400" dirty="0"/>
              <a:t>) waveguides by addressing the sources of loss through optimized waveguide designs, high quality thin films, low loss etching and cladding processes.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Ring resonators with </a:t>
            </a:r>
            <a:r>
              <a:rPr lang="en-US" sz="2400" dirty="0" err="1"/>
              <a:t>Q</a:t>
            </a:r>
            <a:r>
              <a:rPr lang="en-US" sz="2400" baseline="-25000" dirty="0" err="1"/>
              <a:t>intrinsic</a:t>
            </a:r>
            <a:r>
              <a:rPr lang="en-US" sz="2400" dirty="0"/>
              <a:t> = 44 million and </a:t>
            </a:r>
            <a:r>
              <a:rPr lang="en-US" sz="2400" dirty="0" err="1"/>
              <a:t>Q</a:t>
            </a:r>
            <a:r>
              <a:rPr lang="en-US" sz="2400" baseline="-25000" dirty="0" err="1"/>
              <a:t>loaded</a:t>
            </a:r>
            <a:r>
              <a:rPr lang="en-US" sz="2400" dirty="0"/>
              <a:t> = 19 million were fabricated to measure the loss of 1.1 dB/m at 852 nm</a:t>
            </a:r>
            <a:r>
              <a:rPr lang="en-US" sz="2800" dirty="0"/>
              <a:t>.</a:t>
            </a:r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External Cavity Laser: </a:t>
            </a:r>
            <a:r>
              <a:rPr lang="en-US" sz="2400" dirty="0"/>
              <a:t>Existing 850 nm sources are not optimal to meet the stringent requirements in quant. Conventional external cavity lasers rely on bulk optical elements that introduce fragility and hamper scalability.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The extended cavity was designed and fabricated based on a tunable pair of Vernier ring filters (Q &gt; 40E6) for spectral filtering and single mode operation with radii~ 2 mm and an extended free spectral range (FSR) of 16 nm &amp; 55 nm ( &gt; Gain BW) for laser noise suppression.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Alignment and measurement of the linewidth and power are on the way.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0AB527-D572-4941-A70A-572D068F1CB6}"/>
              </a:ext>
            </a:extLst>
          </p:cNvPr>
          <p:cNvSpPr/>
          <p:nvPr/>
        </p:nvSpPr>
        <p:spPr>
          <a:xfrm>
            <a:off x="9085856" y="7477155"/>
            <a:ext cx="12693395" cy="693705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DC3D14-21A0-480D-BB46-01B1ACD73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4517" y="15667899"/>
            <a:ext cx="3479423" cy="351668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5F74875-17CA-4C2F-AD4A-C3B68F951E2E}"/>
              </a:ext>
            </a:extLst>
          </p:cNvPr>
          <p:cNvGrpSpPr/>
          <p:nvPr/>
        </p:nvGrpSpPr>
        <p:grpSpPr>
          <a:xfrm>
            <a:off x="17890673" y="19290291"/>
            <a:ext cx="3849246" cy="3026998"/>
            <a:chOff x="0" y="1874095"/>
            <a:chExt cx="6134100" cy="35538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624EE56-F5A6-4CBA-8D84-463B846BC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874095"/>
              <a:ext cx="6134100" cy="35538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F723A8-FCB8-4175-84A6-979C776C4F91}"/>
                </a:ext>
              </a:extLst>
            </p:cNvPr>
            <p:cNvSpPr/>
            <p:nvPr/>
          </p:nvSpPr>
          <p:spPr>
            <a:xfrm>
              <a:off x="152400" y="1874095"/>
              <a:ext cx="2634343" cy="760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F55FD9-ACC5-4CB6-8AA7-9B1D1D8CC54C}"/>
                </a:ext>
              </a:extLst>
            </p:cNvPr>
            <p:cNvSpPr/>
            <p:nvPr/>
          </p:nvSpPr>
          <p:spPr>
            <a:xfrm>
              <a:off x="97971" y="3513936"/>
              <a:ext cx="1088572" cy="261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D1CAF5A-4A31-4EE1-97B4-6FC7ED2D19CD}"/>
              </a:ext>
            </a:extLst>
          </p:cNvPr>
          <p:cNvPicPr/>
          <p:nvPr/>
        </p:nvPicPr>
        <p:blipFill rotWithShape="1">
          <a:blip r:embed="rId8"/>
          <a:srcRect l="3796" t="54033" r="61987" b="200"/>
          <a:stretch/>
        </p:blipFill>
        <p:spPr>
          <a:xfrm>
            <a:off x="18506070" y="22590147"/>
            <a:ext cx="3115225" cy="245629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FF19F2C-8641-4B02-8EFF-5EAB55B0D12B}"/>
              </a:ext>
            </a:extLst>
          </p:cNvPr>
          <p:cNvSpPr/>
          <p:nvPr/>
        </p:nvSpPr>
        <p:spPr>
          <a:xfrm>
            <a:off x="8329525" y="21383899"/>
            <a:ext cx="100652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Phase Shifter (nonreciprocal devices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cs typeface="Times New Roman" charset="0"/>
              </a:rPr>
              <a:t>Current state-of-the-art is to use thermo-optic phase shifters based on local heaters. However these are power hungry (~0.1 W/channel) and hence not cryostat compatible, can experience thermal crosstalk and hysteresis, and are relatively slow (</a:t>
            </a:r>
            <a:r>
              <a:rPr lang="en-US" sz="2400" dirty="0" err="1">
                <a:cs typeface="Times New Roman" charset="0"/>
              </a:rPr>
              <a:t>ms</a:t>
            </a:r>
            <a:r>
              <a:rPr lang="en-US" sz="2400" dirty="0">
                <a:cs typeface="Times New Roman" charset="0"/>
              </a:rPr>
              <a:t>). </a:t>
            </a:r>
            <a:endParaRPr lang="en-US" sz="2400" dirty="0"/>
          </a:p>
          <a:p>
            <a:pPr algn="just"/>
            <a:r>
              <a:rPr lang="en-US" sz="2400" dirty="0"/>
              <a:t>To design and fabricate integrated optical phase shifters on-chip utilizing surface-patterned piezo-electric transducers in </a:t>
            </a:r>
            <a:r>
              <a:rPr lang="en-US" sz="2400" dirty="0" err="1"/>
              <a:t>ScAlN</a:t>
            </a:r>
            <a:r>
              <a:rPr lang="en-US" sz="2400" dirty="0"/>
              <a:t>.</a:t>
            </a:r>
          </a:p>
          <a:p>
            <a:pPr algn="just"/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E701BB1-5FB7-42CD-81E5-BF29744F5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147" y="23861567"/>
            <a:ext cx="2912294" cy="165905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38D01A0-A2D5-46A9-ACB6-F80214CC3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46776" y="23794474"/>
            <a:ext cx="5521495" cy="168576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F686C8C-D553-4671-8ED7-B550499E206B}"/>
              </a:ext>
            </a:extLst>
          </p:cNvPr>
          <p:cNvSpPr/>
          <p:nvPr/>
        </p:nvSpPr>
        <p:spPr>
          <a:xfrm>
            <a:off x="8447454" y="25513504"/>
            <a:ext cx="101877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Wavemeter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Determining the precise wavelength of a laser especially in atomic systems where stability of the laser is extremely important (monitoring current and temperature fluctuations), a highly precise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wavemeter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is being implemented in silicon nitride for high precision and spectral range.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Current integrated </a:t>
            </a:r>
            <a:r>
              <a:rPr lang="en-US" sz="2400" dirty="0" err="1">
                <a:cs typeface="Times New Roman" panose="02020603050405020304" pitchFamily="18" charset="0"/>
              </a:rPr>
              <a:t>wavemeters</a:t>
            </a:r>
            <a:r>
              <a:rPr lang="en-US" sz="2400" dirty="0">
                <a:cs typeface="Times New Roman" panose="02020603050405020304" pitchFamily="18" charset="0"/>
              </a:rPr>
              <a:t> are in 1550 nm only and need to have their precision improved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Our aim is to do so for 852 and short wavelengths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Low </a:t>
            </a:r>
            <a:r>
              <a:rPr lang="en-US" sz="2400" dirty="0" err="1">
                <a:cs typeface="Times New Roman" panose="02020603050405020304" pitchFamily="18" charset="0"/>
              </a:rPr>
              <a:t>SWaP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Precision &lt; 10 pm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Given the low loss platform our imbalance lengths can be large which lead to improved accuracy </a:t>
            </a:r>
            <a:endParaRPr lang="en-US" sz="28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CE26BD2-5D8F-47CD-97CD-70973E2CD4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360" t="12071" r="4213" b="27128"/>
          <a:stretch/>
        </p:blipFill>
        <p:spPr>
          <a:xfrm>
            <a:off x="13001859" y="11806274"/>
            <a:ext cx="5104274" cy="24120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B05E1D5-45A9-4902-8EF6-497A48F1F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23147" y="11841773"/>
            <a:ext cx="3278712" cy="2459033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DC7DE368-B13C-40A2-A036-31C53A3BCF03}"/>
              </a:ext>
            </a:extLst>
          </p:cNvPr>
          <p:cNvSpPr/>
          <p:nvPr/>
        </p:nvSpPr>
        <p:spPr>
          <a:xfrm>
            <a:off x="13212672" y="13526687"/>
            <a:ext cx="548856" cy="7107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961216A-6D1F-4308-8EEF-3385F2815A47}"/>
              </a:ext>
            </a:extLst>
          </p:cNvPr>
          <p:cNvSpPr/>
          <p:nvPr/>
        </p:nvSpPr>
        <p:spPr>
          <a:xfrm>
            <a:off x="18259864" y="13569648"/>
            <a:ext cx="548856" cy="7107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8500BAC0-BEA8-425D-BD92-F3D588FC47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27922" y="12184200"/>
            <a:ext cx="3178601" cy="120851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D5B747-7B3E-4EE5-BC6A-377910CB1DB3}"/>
              </a:ext>
            </a:extLst>
          </p:cNvPr>
          <p:cNvSpPr/>
          <p:nvPr/>
        </p:nvSpPr>
        <p:spPr>
          <a:xfrm>
            <a:off x="21289011" y="10707015"/>
            <a:ext cx="405170" cy="2918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E76D6E3-2270-4211-934A-73EA54DD1822}"/>
              </a:ext>
            </a:extLst>
          </p:cNvPr>
          <p:cNvSpPr/>
          <p:nvPr/>
        </p:nvSpPr>
        <p:spPr>
          <a:xfrm>
            <a:off x="16894273" y="10909532"/>
            <a:ext cx="996399" cy="2918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769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87</cp:revision>
  <dcterms:created xsi:type="dcterms:W3CDTF">2022-08-22T17:05:38Z</dcterms:created>
  <dcterms:modified xsi:type="dcterms:W3CDTF">2023-11-29T05:10:06Z</dcterms:modified>
</cp:coreProperties>
</file>